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Lst>
  <p:notesMasterIdLst>
    <p:notesMasterId r:id="rId25"/>
  </p:notesMasterIdLst>
  <p:sldIdLst>
    <p:sldId id="258" r:id="rId8"/>
    <p:sldId id="283" r:id="rId9"/>
    <p:sldId id="281" r:id="rId10"/>
    <p:sldId id="285" r:id="rId11"/>
    <p:sldId id="451" r:id="rId12"/>
    <p:sldId id="288" r:id="rId13"/>
    <p:sldId id="282" r:id="rId14"/>
    <p:sldId id="286" r:id="rId15"/>
    <p:sldId id="452" r:id="rId16"/>
    <p:sldId id="453" r:id="rId17"/>
    <p:sldId id="454" r:id="rId18"/>
    <p:sldId id="450" r:id="rId19"/>
    <p:sldId id="455" r:id="rId20"/>
    <p:sldId id="456" r:id="rId21"/>
    <p:sldId id="287" r:id="rId22"/>
    <p:sldId id="291" r:id="rId23"/>
    <p:sldId id="271" r:id="rId24"/>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p15:clr>
            <a:srgbClr val="A4A3A4"/>
          </p15:clr>
        </p15:guide>
        <p15:guide id="2" orient="horz" pos="1787">
          <p15:clr>
            <a:srgbClr val="A4A3A4"/>
          </p15:clr>
        </p15:guide>
        <p15:guide id="3" orient="horz" pos="457">
          <p15:clr>
            <a:srgbClr val="A4A3A4"/>
          </p15:clr>
        </p15:guide>
        <p15:guide id="4" pos="7251">
          <p15:clr>
            <a:srgbClr val="A4A3A4"/>
          </p15:clr>
        </p15:guide>
        <p15:guide id="5" pos="3867">
          <p15:clr>
            <a:srgbClr val="A4A3A4"/>
          </p15:clr>
        </p15:guide>
        <p15:guide id="6" pos="4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Karkouli" initials="AK" lastIdx="8" clrIdx="0">
    <p:extLst>
      <p:ext uri="{19B8F6BF-5375-455C-9EA6-DF929625EA0E}">
        <p15:presenceInfo xmlns:p15="http://schemas.microsoft.com/office/powerpoint/2012/main" userId="S::akarkouli@unicef.org::47dbadf1-ffac-4625-8082-ec092ccfc221" providerId="AD"/>
      </p:ext>
    </p:extLst>
  </p:cmAuthor>
  <p:cmAuthor id="2" name="Caroline Haar" initials="CH" lastIdx="1" clrIdx="1">
    <p:extLst>
      <p:ext uri="{19B8F6BF-5375-455C-9EA6-DF929625EA0E}">
        <p15:presenceInfo xmlns:p15="http://schemas.microsoft.com/office/powerpoint/2012/main" userId="S::chaar@unicef.org::26a3cb9b-7956-417c-8ee2-aa298e13cb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987"/>
    <a:srgbClr val="CA3E3B"/>
    <a:srgbClr val="00B0F2"/>
    <a:srgbClr val="5DAAB9"/>
    <a:srgbClr val="6BA29F"/>
    <a:srgbClr val="BCBBB4"/>
    <a:srgbClr val="262B2E"/>
    <a:srgbClr val="143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3381" autoAdjust="0"/>
  </p:normalViewPr>
  <p:slideViewPr>
    <p:cSldViewPr snapToGrid="0" snapToObjects="1" showGuides="1">
      <p:cViewPr>
        <p:scale>
          <a:sx n="60" d="100"/>
          <a:sy n="60" d="100"/>
        </p:scale>
        <p:origin x="828" y="32"/>
      </p:cViewPr>
      <p:guideLst>
        <p:guide orient="horz" pos="3360"/>
        <p:guide orient="horz" pos="1787"/>
        <p:guide orient="horz" pos="457"/>
        <p:guide pos="7251"/>
        <p:guide pos="3867"/>
        <p:guide pos="417"/>
      </p:guideLst>
    </p:cSldViewPr>
  </p:slideViewPr>
  <p:notesTextViewPr>
    <p:cViewPr>
      <p:scale>
        <a:sx n="100" d="100"/>
        <a:sy n="100" d="100"/>
      </p:scale>
      <p:origin x="0" y="0"/>
    </p:cViewPr>
  </p:notesTextViewPr>
  <p:notesViewPr>
    <p:cSldViewPr snapToGrid="0" snapToObjects="1" showGuides="1">
      <p:cViewPr varScale="1">
        <p:scale>
          <a:sx n="97" d="100"/>
          <a:sy n="97" d="100"/>
        </p:scale>
        <p:origin x="43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9AF99-DA3E-44D6-B953-1FB32C21A14D}"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1D00395E-04ED-4F8A-A831-2F69FEBC1E82}">
      <dgm:prSet phldrT="[Text]"/>
      <dgm:spPr/>
      <dgm:t>
        <a:bodyPr/>
        <a:lstStyle/>
        <a:p>
          <a:r>
            <a:rPr lang="en-US"/>
            <a:t>WASH related information in inaccessible formats</a:t>
          </a:r>
          <a:endParaRPr lang="en-US" dirty="0"/>
        </a:p>
      </dgm:t>
    </dgm:pt>
    <dgm:pt modelId="{BF762825-268B-4777-B36F-E752B0054B81}" type="parTrans" cxnId="{2AACFD27-2723-4EF8-8EF0-B436F51A79F3}">
      <dgm:prSet/>
      <dgm:spPr/>
      <dgm:t>
        <a:bodyPr/>
        <a:lstStyle/>
        <a:p>
          <a:endParaRPr lang="en-US"/>
        </a:p>
      </dgm:t>
    </dgm:pt>
    <dgm:pt modelId="{08118C35-AFA5-4B54-85FE-BB13A43FED99}" type="sibTrans" cxnId="{2AACFD27-2723-4EF8-8EF0-B436F51A79F3}">
      <dgm:prSet/>
      <dgm:spPr/>
      <dgm:t>
        <a:bodyPr/>
        <a:lstStyle/>
        <a:p>
          <a:endParaRPr lang="en-US"/>
        </a:p>
      </dgm:t>
    </dgm:pt>
    <dgm:pt modelId="{F2E33781-665C-441B-93E5-4D7CB91F8624}">
      <dgm:prSet phldrT="[Text]"/>
      <dgm:spPr/>
      <dgm:t>
        <a:bodyPr/>
        <a:lstStyle/>
        <a:p>
          <a:r>
            <a:rPr lang="en-US" dirty="0"/>
            <a:t>Stigma preventing persons with disabilities from safely using communal facilities</a:t>
          </a:r>
        </a:p>
      </dgm:t>
    </dgm:pt>
    <dgm:pt modelId="{E49643B7-322A-4120-BAC9-450867C54070}" type="parTrans" cxnId="{7BC2377C-8DD5-4F02-887D-C1F5EB679D0F}">
      <dgm:prSet/>
      <dgm:spPr/>
      <dgm:t>
        <a:bodyPr/>
        <a:lstStyle/>
        <a:p>
          <a:endParaRPr lang="en-US"/>
        </a:p>
      </dgm:t>
    </dgm:pt>
    <dgm:pt modelId="{90463E52-3057-4221-900F-0D7EFD119806}" type="sibTrans" cxnId="{7BC2377C-8DD5-4F02-887D-C1F5EB679D0F}">
      <dgm:prSet/>
      <dgm:spPr/>
      <dgm:t>
        <a:bodyPr/>
        <a:lstStyle/>
        <a:p>
          <a:endParaRPr lang="en-US"/>
        </a:p>
      </dgm:t>
    </dgm:pt>
    <dgm:pt modelId="{0A1C34F4-7D7F-455A-B10C-1B7D178BD39B}">
      <dgm:prSet phldrT="[Text]"/>
      <dgm:spPr/>
      <dgm:t>
        <a:bodyPr/>
        <a:lstStyle/>
        <a:p>
          <a:r>
            <a:rPr lang="en-US" dirty="0"/>
            <a:t>Distribution of WASH items using heavy or bulky packaging</a:t>
          </a:r>
        </a:p>
      </dgm:t>
    </dgm:pt>
    <dgm:pt modelId="{C797A169-D6CF-461F-BC48-D2B174A5C5C9}" type="parTrans" cxnId="{FFA0A5CD-B13E-4612-A508-CA4AC119BA91}">
      <dgm:prSet/>
      <dgm:spPr/>
      <dgm:t>
        <a:bodyPr/>
        <a:lstStyle/>
        <a:p>
          <a:endParaRPr lang="en-US"/>
        </a:p>
      </dgm:t>
    </dgm:pt>
    <dgm:pt modelId="{C2DCE287-0DA4-4660-BA42-68DD9083C9F6}" type="sibTrans" cxnId="{FFA0A5CD-B13E-4612-A508-CA4AC119BA91}">
      <dgm:prSet/>
      <dgm:spPr/>
      <dgm:t>
        <a:bodyPr/>
        <a:lstStyle/>
        <a:p>
          <a:endParaRPr lang="en-US"/>
        </a:p>
      </dgm:t>
    </dgm:pt>
    <dgm:pt modelId="{CF483015-D136-4E1D-9BB6-3B5FDF73520B}">
      <dgm:prSet phldrT="[Text]"/>
      <dgm:spPr/>
      <dgm:t>
        <a:bodyPr/>
        <a:lstStyle/>
        <a:p>
          <a:r>
            <a:rPr lang="en-US" dirty="0"/>
            <a:t>Long distances to WASH facilities or rough/ uneven paths</a:t>
          </a:r>
        </a:p>
      </dgm:t>
    </dgm:pt>
    <dgm:pt modelId="{16D55273-9F77-4728-8F9B-D248E932C44F}" type="parTrans" cxnId="{0DB34A4C-B585-445C-90A4-583853DBAD35}">
      <dgm:prSet/>
      <dgm:spPr/>
      <dgm:t>
        <a:bodyPr/>
        <a:lstStyle/>
        <a:p>
          <a:endParaRPr lang="en-US"/>
        </a:p>
      </dgm:t>
    </dgm:pt>
    <dgm:pt modelId="{5AF3DE0E-0331-40BB-9CA7-D305C29E9F05}" type="sibTrans" cxnId="{0DB34A4C-B585-445C-90A4-583853DBAD35}">
      <dgm:prSet/>
      <dgm:spPr/>
      <dgm:t>
        <a:bodyPr/>
        <a:lstStyle/>
        <a:p>
          <a:endParaRPr lang="en-US"/>
        </a:p>
      </dgm:t>
    </dgm:pt>
    <dgm:pt modelId="{DE12CA35-30D9-44EE-A8B0-DCFCC378F26E}">
      <dgm:prSet phldrT="[Text]"/>
      <dgm:spPr/>
      <dgm:t>
        <a:bodyPr/>
        <a:lstStyle/>
        <a:p>
          <a:r>
            <a:rPr lang="en-US"/>
            <a:t>Stairs or narrow doorways at WASH facilities</a:t>
          </a:r>
          <a:endParaRPr lang="en-US" dirty="0"/>
        </a:p>
      </dgm:t>
    </dgm:pt>
    <dgm:pt modelId="{D9A2CDE9-3858-4B65-819F-78685B8CFBCE}" type="parTrans" cxnId="{AF0A1D5C-1EE3-4699-A71A-7BD737712D06}">
      <dgm:prSet/>
      <dgm:spPr/>
      <dgm:t>
        <a:bodyPr/>
        <a:lstStyle/>
        <a:p>
          <a:endParaRPr lang="en-US"/>
        </a:p>
      </dgm:t>
    </dgm:pt>
    <dgm:pt modelId="{B83E292A-6657-45F7-B05E-AFE15B743890}" type="sibTrans" cxnId="{AF0A1D5C-1EE3-4699-A71A-7BD737712D06}">
      <dgm:prSet/>
      <dgm:spPr/>
      <dgm:t>
        <a:bodyPr/>
        <a:lstStyle/>
        <a:p>
          <a:endParaRPr lang="en-US"/>
        </a:p>
      </dgm:t>
    </dgm:pt>
    <dgm:pt modelId="{C1469C5B-71BE-4F9E-B168-74EB5E2002C3}">
      <dgm:prSet phldrT="[Text]"/>
      <dgm:spPr/>
      <dgm:t>
        <a:bodyPr/>
        <a:lstStyle/>
        <a:p>
          <a:r>
            <a:rPr lang="en-US" dirty="0"/>
            <a:t>Lack of supplies required by some persons with disabilities (e.g., commodes)</a:t>
          </a:r>
        </a:p>
      </dgm:t>
    </dgm:pt>
    <dgm:pt modelId="{01877F64-E30D-4727-9DB8-7FF19D6015F6}" type="parTrans" cxnId="{0D28F064-7501-45BA-B2DE-96D86E75B783}">
      <dgm:prSet/>
      <dgm:spPr/>
      <dgm:t>
        <a:bodyPr/>
        <a:lstStyle/>
        <a:p>
          <a:endParaRPr lang="en-US"/>
        </a:p>
      </dgm:t>
    </dgm:pt>
    <dgm:pt modelId="{178349BB-E4A3-4504-944B-18ABF9E68225}" type="sibTrans" cxnId="{0D28F064-7501-45BA-B2DE-96D86E75B783}">
      <dgm:prSet/>
      <dgm:spPr/>
      <dgm:t>
        <a:bodyPr/>
        <a:lstStyle/>
        <a:p>
          <a:endParaRPr lang="en-US"/>
        </a:p>
      </dgm:t>
    </dgm:pt>
    <dgm:pt modelId="{2570A285-85D9-4A3B-9D56-1E37DFF85C2E}">
      <dgm:prSet phldrT="[Text]"/>
      <dgm:spPr/>
      <dgm:t>
        <a:bodyPr/>
        <a:lstStyle/>
        <a:p>
          <a:r>
            <a:rPr lang="en-US" dirty="0">
              <a:solidFill>
                <a:srgbClr val="FF0000"/>
              </a:solidFill>
            </a:rPr>
            <a:t>Inability to squat or activate a handpump</a:t>
          </a:r>
        </a:p>
      </dgm:t>
    </dgm:pt>
    <dgm:pt modelId="{F8625642-A183-4D09-8EF4-EDA01FEE1CC3}" type="parTrans" cxnId="{E1E95D7D-4E08-4170-A82B-A6C265DBAA08}">
      <dgm:prSet/>
      <dgm:spPr/>
      <dgm:t>
        <a:bodyPr/>
        <a:lstStyle/>
        <a:p>
          <a:endParaRPr lang="en-US"/>
        </a:p>
      </dgm:t>
    </dgm:pt>
    <dgm:pt modelId="{453F5AC5-F2BD-4F91-97E2-A33147CB0781}" type="sibTrans" cxnId="{E1E95D7D-4E08-4170-A82B-A6C265DBAA08}">
      <dgm:prSet/>
      <dgm:spPr/>
      <dgm:t>
        <a:bodyPr/>
        <a:lstStyle/>
        <a:p>
          <a:endParaRPr lang="en-US"/>
        </a:p>
      </dgm:t>
    </dgm:pt>
    <dgm:pt modelId="{3B49DC8A-C42E-478F-824A-5959388EFEAB}" type="pres">
      <dgm:prSet presAssocID="{EDD9AF99-DA3E-44D6-B953-1FB32C21A14D}" presName="Name0" presStyleCnt="0">
        <dgm:presLayoutVars>
          <dgm:chMax/>
          <dgm:chPref/>
          <dgm:dir/>
          <dgm:animLvl val="lvl"/>
        </dgm:presLayoutVars>
      </dgm:prSet>
      <dgm:spPr/>
    </dgm:pt>
    <dgm:pt modelId="{1D59AB70-EE42-4EF4-94F0-27AB2885FB8E}" type="pres">
      <dgm:prSet presAssocID="{1D00395E-04ED-4F8A-A831-2F69FEBC1E82}" presName="composite" presStyleCnt="0"/>
      <dgm:spPr/>
    </dgm:pt>
    <dgm:pt modelId="{0B532B1F-4EB6-41D7-960C-8BBC2AE05F03}" type="pres">
      <dgm:prSet presAssocID="{1D00395E-04ED-4F8A-A831-2F69FEBC1E82}" presName="Parent1" presStyleLbl="node1" presStyleIdx="0" presStyleCnt="6">
        <dgm:presLayoutVars>
          <dgm:chMax val="1"/>
          <dgm:chPref val="1"/>
          <dgm:bulletEnabled val="1"/>
        </dgm:presLayoutVars>
      </dgm:prSet>
      <dgm:spPr/>
    </dgm:pt>
    <dgm:pt modelId="{2E608336-D793-46D6-8255-6173D12F868C}" type="pres">
      <dgm:prSet presAssocID="{1D00395E-04ED-4F8A-A831-2F69FEBC1E82}" presName="Childtext1" presStyleLbl="revTx" presStyleIdx="0" presStyleCnt="3">
        <dgm:presLayoutVars>
          <dgm:chMax val="0"/>
          <dgm:chPref val="0"/>
          <dgm:bulletEnabled val="1"/>
        </dgm:presLayoutVars>
      </dgm:prSet>
      <dgm:spPr/>
    </dgm:pt>
    <dgm:pt modelId="{85B8FE39-EDB7-47AE-B298-24A67AD67ADA}" type="pres">
      <dgm:prSet presAssocID="{1D00395E-04ED-4F8A-A831-2F69FEBC1E82}" presName="BalanceSpacing" presStyleCnt="0"/>
      <dgm:spPr/>
    </dgm:pt>
    <dgm:pt modelId="{A4F55C0B-26CD-4235-9536-173B7BEED39D}" type="pres">
      <dgm:prSet presAssocID="{1D00395E-04ED-4F8A-A831-2F69FEBC1E82}" presName="BalanceSpacing1" presStyleCnt="0"/>
      <dgm:spPr/>
    </dgm:pt>
    <dgm:pt modelId="{FFE876A6-B820-4E93-B346-5FB5E809954A}" type="pres">
      <dgm:prSet presAssocID="{08118C35-AFA5-4B54-85FE-BB13A43FED99}" presName="Accent1Text" presStyleLbl="node1" presStyleIdx="1" presStyleCnt="6"/>
      <dgm:spPr/>
    </dgm:pt>
    <dgm:pt modelId="{9531F33A-96F4-495F-8CAB-149FADB607AC}" type="pres">
      <dgm:prSet presAssocID="{08118C35-AFA5-4B54-85FE-BB13A43FED99}" presName="spaceBetweenRectangles" presStyleCnt="0"/>
      <dgm:spPr/>
    </dgm:pt>
    <dgm:pt modelId="{0E691F0D-26D0-4BDB-B49C-0312EA9F2AB6}" type="pres">
      <dgm:prSet presAssocID="{0A1C34F4-7D7F-455A-B10C-1B7D178BD39B}" presName="composite" presStyleCnt="0"/>
      <dgm:spPr/>
    </dgm:pt>
    <dgm:pt modelId="{75FC985C-6943-4700-B561-E39DE21510F0}" type="pres">
      <dgm:prSet presAssocID="{0A1C34F4-7D7F-455A-B10C-1B7D178BD39B}" presName="Parent1" presStyleLbl="node1" presStyleIdx="2" presStyleCnt="6">
        <dgm:presLayoutVars>
          <dgm:chMax val="1"/>
          <dgm:chPref val="1"/>
          <dgm:bulletEnabled val="1"/>
        </dgm:presLayoutVars>
      </dgm:prSet>
      <dgm:spPr/>
    </dgm:pt>
    <dgm:pt modelId="{FCE33392-5898-44C0-BD73-6CEA0F3385FA}" type="pres">
      <dgm:prSet presAssocID="{0A1C34F4-7D7F-455A-B10C-1B7D178BD39B}" presName="Childtext1" presStyleLbl="revTx" presStyleIdx="1" presStyleCnt="3">
        <dgm:presLayoutVars>
          <dgm:chMax val="0"/>
          <dgm:chPref val="0"/>
          <dgm:bulletEnabled val="1"/>
        </dgm:presLayoutVars>
      </dgm:prSet>
      <dgm:spPr/>
    </dgm:pt>
    <dgm:pt modelId="{81CD0FAB-4F3A-47FE-85A4-614C7360CF6C}" type="pres">
      <dgm:prSet presAssocID="{0A1C34F4-7D7F-455A-B10C-1B7D178BD39B}" presName="BalanceSpacing" presStyleCnt="0"/>
      <dgm:spPr/>
    </dgm:pt>
    <dgm:pt modelId="{A03C6F33-FA56-4119-8579-C00DB5920004}" type="pres">
      <dgm:prSet presAssocID="{0A1C34F4-7D7F-455A-B10C-1B7D178BD39B}" presName="BalanceSpacing1" presStyleCnt="0"/>
      <dgm:spPr/>
    </dgm:pt>
    <dgm:pt modelId="{E708A091-3C90-477D-A478-D4A278A7EF76}" type="pres">
      <dgm:prSet presAssocID="{C2DCE287-0DA4-4660-BA42-68DD9083C9F6}" presName="Accent1Text" presStyleLbl="node1" presStyleIdx="3" presStyleCnt="6"/>
      <dgm:spPr/>
    </dgm:pt>
    <dgm:pt modelId="{1725CC9F-D23D-4B2D-BB05-469A233038AE}" type="pres">
      <dgm:prSet presAssocID="{C2DCE287-0DA4-4660-BA42-68DD9083C9F6}" presName="spaceBetweenRectangles" presStyleCnt="0"/>
      <dgm:spPr/>
    </dgm:pt>
    <dgm:pt modelId="{ADB062B3-67AB-42D3-9FF9-76DDB3D55786}" type="pres">
      <dgm:prSet presAssocID="{DE12CA35-30D9-44EE-A8B0-DCFCC378F26E}" presName="composite" presStyleCnt="0"/>
      <dgm:spPr/>
    </dgm:pt>
    <dgm:pt modelId="{9C21F2CE-E070-41E5-B11F-77CC2C6F8664}" type="pres">
      <dgm:prSet presAssocID="{DE12CA35-30D9-44EE-A8B0-DCFCC378F26E}" presName="Parent1" presStyleLbl="node1" presStyleIdx="4" presStyleCnt="6">
        <dgm:presLayoutVars>
          <dgm:chMax val="1"/>
          <dgm:chPref val="1"/>
          <dgm:bulletEnabled val="1"/>
        </dgm:presLayoutVars>
      </dgm:prSet>
      <dgm:spPr/>
    </dgm:pt>
    <dgm:pt modelId="{E3C2E55C-3EB4-419C-A5A1-DFA4A0ED4BAA}" type="pres">
      <dgm:prSet presAssocID="{DE12CA35-30D9-44EE-A8B0-DCFCC378F26E}" presName="Childtext1" presStyleLbl="revTx" presStyleIdx="2" presStyleCnt="3">
        <dgm:presLayoutVars>
          <dgm:chMax val="0"/>
          <dgm:chPref val="0"/>
          <dgm:bulletEnabled val="1"/>
        </dgm:presLayoutVars>
      </dgm:prSet>
      <dgm:spPr/>
    </dgm:pt>
    <dgm:pt modelId="{52E8BC31-BA13-4C2A-B56E-8276227FCFED}" type="pres">
      <dgm:prSet presAssocID="{DE12CA35-30D9-44EE-A8B0-DCFCC378F26E}" presName="BalanceSpacing" presStyleCnt="0"/>
      <dgm:spPr/>
    </dgm:pt>
    <dgm:pt modelId="{7BB0F11E-1A4B-44CD-A502-10D96CBCD9C5}" type="pres">
      <dgm:prSet presAssocID="{DE12CA35-30D9-44EE-A8B0-DCFCC378F26E}" presName="BalanceSpacing1" presStyleCnt="0"/>
      <dgm:spPr/>
    </dgm:pt>
    <dgm:pt modelId="{D3FA8D7B-F44B-4C19-81D6-4E0B64207654}" type="pres">
      <dgm:prSet presAssocID="{B83E292A-6657-45F7-B05E-AFE15B743890}" presName="Accent1Text" presStyleLbl="node1" presStyleIdx="5" presStyleCnt="6"/>
      <dgm:spPr/>
    </dgm:pt>
  </dgm:ptLst>
  <dgm:cxnLst>
    <dgm:cxn modelId="{F452150C-68AC-47A7-B0C4-230A92258E2A}" type="presOf" srcId="{1D00395E-04ED-4F8A-A831-2F69FEBC1E82}" destId="{0B532B1F-4EB6-41D7-960C-8BBC2AE05F03}" srcOrd="0" destOrd="0" presId="urn:microsoft.com/office/officeart/2008/layout/AlternatingHexagons"/>
    <dgm:cxn modelId="{452E231D-D47B-4058-AFFD-CE0F7C28D30A}" type="presOf" srcId="{F2E33781-665C-441B-93E5-4D7CB91F8624}" destId="{2E608336-D793-46D6-8255-6173D12F868C}" srcOrd="0" destOrd="0" presId="urn:microsoft.com/office/officeart/2008/layout/AlternatingHexagons"/>
    <dgm:cxn modelId="{F80D3722-08AD-4B71-A117-1AE93053597B}" type="presOf" srcId="{CF483015-D136-4E1D-9BB6-3B5FDF73520B}" destId="{FCE33392-5898-44C0-BD73-6CEA0F3385FA}" srcOrd="0" destOrd="0" presId="urn:microsoft.com/office/officeart/2008/layout/AlternatingHexagons"/>
    <dgm:cxn modelId="{2AACFD27-2723-4EF8-8EF0-B436F51A79F3}" srcId="{EDD9AF99-DA3E-44D6-B953-1FB32C21A14D}" destId="{1D00395E-04ED-4F8A-A831-2F69FEBC1E82}" srcOrd="0" destOrd="0" parTransId="{BF762825-268B-4777-B36F-E752B0054B81}" sibTransId="{08118C35-AFA5-4B54-85FE-BB13A43FED99}"/>
    <dgm:cxn modelId="{2056E13B-503C-4B70-9D38-7523E60DC5F1}" type="presOf" srcId="{C1469C5B-71BE-4F9E-B168-74EB5E2002C3}" destId="{E3C2E55C-3EB4-419C-A5A1-DFA4A0ED4BAA}" srcOrd="0" destOrd="0" presId="urn:microsoft.com/office/officeart/2008/layout/AlternatingHexagons"/>
    <dgm:cxn modelId="{AF0A1D5C-1EE3-4699-A71A-7BD737712D06}" srcId="{EDD9AF99-DA3E-44D6-B953-1FB32C21A14D}" destId="{DE12CA35-30D9-44EE-A8B0-DCFCC378F26E}" srcOrd="2" destOrd="0" parTransId="{D9A2CDE9-3858-4B65-819F-78685B8CFBCE}" sibTransId="{B83E292A-6657-45F7-B05E-AFE15B743890}"/>
    <dgm:cxn modelId="{0D28F064-7501-45BA-B2DE-96D86E75B783}" srcId="{DE12CA35-30D9-44EE-A8B0-DCFCC378F26E}" destId="{C1469C5B-71BE-4F9E-B168-74EB5E2002C3}" srcOrd="0" destOrd="0" parTransId="{01877F64-E30D-4727-9DB8-7FF19D6015F6}" sibTransId="{178349BB-E4A3-4504-944B-18ABF9E68225}"/>
    <dgm:cxn modelId="{0DB34A4C-B585-445C-90A4-583853DBAD35}" srcId="{0A1C34F4-7D7F-455A-B10C-1B7D178BD39B}" destId="{CF483015-D136-4E1D-9BB6-3B5FDF73520B}" srcOrd="0" destOrd="0" parTransId="{16D55273-9F77-4728-8F9B-D248E932C44F}" sibTransId="{5AF3DE0E-0331-40BB-9CA7-D305C29E9F05}"/>
    <dgm:cxn modelId="{9714A253-236F-4129-B161-DB0D2F470DA6}" type="presOf" srcId="{B83E292A-6657-45F7-B05E-AFE15B743890}" destId="{D3FA8D7B-F44B-4C19-81D6-4E0B64207654}" srcOrd="0" destOrd="0" presId="urn:microsoft.com/office/officeart/2008/layout/AlternatingHexagons"/>
    <dgm:cxn modelId="{167F3D79-7E3D-4F41-978C-9B0C3ABC5CB7}" type="presOf" srcId="{08118C35-AFA5-4B54-85FE-BB13A43FED99}" destId="{FFE876A6-B820-4E93-B346-5FB5E809954A}" srcOrd="0" destOrd="0" presId="urn:microsoft.com/office/officeart/2008/layout/AlternatingHexagons"/>
    <dgm:cxn modelId="{7BC2377C-8DD5-4F02-887D-C1F5EB679D0F}" srcId="{1D00395E-04ED-4F8A-A831-2F69FEBC1E82}" destId="{F2E33781-665C-441B-93E5-4D7CB91F8624}" srcOrd="0" destOrd="0" parTransId="{E49643B7-322A-4120-BAC9-450867C54070}" sibTransId="{90463E52-3057-4221-900F-0D7EFD119806}"/>
    <dgm:cxn modelId="{E1E95D7D-4E08-4170-A82B-A6C265DBAA08}" srcId="{DE12CA35-30D9-44EE-A8B0-DCFCC378F26E}" destId="{2570A285-85D9-4A3B-9D56-1E37DFF85C2E}" srcOrd="1" destOrd="0" parTransId="{F8625642-A183-4D09-8EF4-EDA01FEE1CC3}" sibTransId="{453F5AC5-F2BD-4F91-97E2-A33147CB0781}"/>
    <dgm:cxn modelId="{33B14E8E-69FC-408B-90AA-ED3E6ABCB06D}" type="presOf" srcId="{DE12CA35-30D9-44EE-A8B0-DCFCC378F26E}" destId="{9C21F2CE-E070-41E5-B11F-77CC2C6F8664}" srcOrd="0" destOrd="0" presId="urn:microsoft.com/office/officeart/2008/layout/AlternatingHexagons"/>
    <dgm:cxn modelId="{F1DA409F-E8B6-4E70-8C05-4E6077D015F6}" type="presOf" srcId="{0A1C34F4-7D7F-455A-B10C-1B7D178BD39B}" destId="{75FC985C-6943-4700-B561-E39DE21510F0}" srcOrd="0" destOrd="0" presId="urn:microsoft.com/office/officeart/2008/layout/AlternatingHexagons"/>
    <dgm:cxn modelId="{74FF26C5-8CFE-437C-BB3B-2EFBC1D1E15C}" type="presOf" srcId="{2570A285-85D9-4A3B-9D56-1E37DFF85C2E}" destId="{E3C2E55C-3EB4-419C-A5A1-DFA4A0ED4BAA}" srcOrd="0" destOrd="1" presId="urn:microsoft.com/office/officeart/2008/layout/AlternatingHexagons"/>
    <dgm:cxn modelId="{FFA0A5CD-B13E-4612-A508-CA4AC119BA91}" srcId="{EDD9AF99-DA3E-44D6-B953-1FB32C21A14D}" destId="{0A1C34F4-7D7F-455A-B10C-1B7D178BD39B}" srcOrd="1" destOrd="0" parTransId="{C797A169-D6CF-461F-BC48-D2B174A5C5C9}" sibTransId="{C2DCE287-0DA4-4660-BA42-68DD9083C9F6}"/>
    <dgm:cxn modelId="{949158E7-E350-4F60-9939-3D560F845F9E}" type="presOf" srcId="{C2DCE287-0DA4-4660-BA42-68DD9083C9F6}" destId="{E708A091-3C90-477D-A478-D4A278A7EF76}" srcOrd="0" destOrd="0" presId="urn:microsoft.com/office/officeart/2008/layout/AlternatingHexagons"/>
    <dgm:cxn modelId="{F5BF6FF7-2AFA-4793-80F0-8AAFD6C24AFE}" type="presOf" srcId="{EDD9AF99-DA3E-44D6-B953-1FB32C21A14D}" destId="{3B49DC8A-C42E-478F-824A-5959388EFEAB}" srcOrd="0" destOrd="0" presId="urn:microsoft.com/office/officeart/2008/layout/AlternatingHexagons"/>
    <dgm:cxn modelId="{B3106362-5A52-4954-82BD-1361D0A33666}" type="presParOf" srcId="{3B49DC8A-C42E-478F-824A-5959388EFEAB}" destId="{1D59AB70-EE42-4EF4-94F0-27AB2885FB8E}" srcOrd="0" destOrd="0" presId="urn:microsoft.com/office/officeart/2008/layout/AlternatingHexagons"/>
    <dgm:cxn modelId="{C68757F8-F806-4AD1-81B9-5C2B83AD9897}" type="presParOf" srcId="{1D59AB70-EE42-4EF4-94F0-27AB2885FB8E}" destId="{0B532B1F-4EB6-41D7-960C-8BBC2AE05F03}" srcOrd="0" destOrd="0" presId="urn:microsoft.com/office/officeart/2008/layout/AlternatingHexagons"/>
    <dgm:cxn modelId="{05BDE3E3-8902-4FC2-B1C9-02A6F4CBCA9B}" type="presParOf" srcId="{1D59AB70-EE42-4EF4-94F0-27AB2885FB8E}" destId="{2E608336-D793-46D6-8255-6173D12F868C}" srcOrd="1" destOrd="0" presId="urn:microsoft.com/office/officeart/2008/layout/AlternatingHexagons"/>
    <dgm:cxn modelId="{1A8B6FB4-C445-4C70-8AAE-A74D9DF96D1B}" type="presParOf" srcId="{1D59AB70-EE42-4EF4-94F0-27AB2885FB8E}" destId="{85B8FE39-EDB7-47AE-B298-24A67AD67ADA}" srcOrd="2" destOrd="0" presId="urn:microsoft.com/office/officeart/2008/layout/AlternatingHexagons"/>
    <dgm:cxn modelId="{54432A94-EFF8-4DC3-B97F-50238E423B2D}" type="presParOf" srcId="{1D59AB70-EE42-4EF4-94F0-27AB2885FB8E}" destId="{A4F55C0B-26CD-4235-9536-173B7BEED39D}" srcOrd="3" destOrd="0" presId="urn:microsoft.com/office/officeart/2008/layout/AlternatingHexagons"/>
    <dgm:cxn modelId="{CA31A0BF-F668-4963-A557-8D457B0C6F27}" type="presParOf" srcId="{1D59AB70-EE42-4EF4-94F0-27AB2885FB8E}" destId="{FFE876A6-B820-4E93-B346-5FB5E809954A}" srcOrd="4" destOrd="0" presId="urn:microsoft.com/office/officeart/2008/layout/AlternatingHexagons"/>
    <dgm:cxn modelId="{3D1DF353-4F54-4596-9260-A238775F3177}" type="presParOf" srcId="{3B49DC8A-C42E-478F-824A-5959388EFEAB}" destId="{9531F33A-96F4-495F-8CAB-149FADB607AC}" srcOrd="1" destOrd="0" presId="urn:microsoft.com/office/officeart/2008/layout/AlternatingHexagons"/>
    <dgm:cxn modelId="{1573F963-5E91-49FD-ABE5-0C695CA11327}" type="presParOf" srcId="{3B49DC8A-C42E-478F-824A-5959388EFEAB}" destId="{0E691F0D-26D0-4BDB-B49C-0312EA9F2AB6}" srcOrd="2" destOrd="0" presId="urn:microsoft.com/office/officeart/2008/layout/AlternatingHexagons"/>
    <dgm:cxn modelId="{2A915A2A-AA8D-49BB-A223-63138BA7FBF9}" type="presParOf" srcId="{0E691F0D-26D0-4BDB-B49C-0312EA9F2AB6}" destId="{75FC985C-6943-4700-B561-E39DE21510F0}" srcOrd="0" destOrd="0" presId="urn:microsoft.com/office/officeart/2008/layout/AlternatingHexagons"/>
    <dgm:cxn modelId="{D0FAE494-B29A-487E-A613-0E4BDD9BA22D}" type="presParOf" srcId="{0E691F0D-26D0-4BDB-B49C-0312EA9F2AB6}" destId="{FCE33392-5898-44C0-BD73-6CEA0F3385FA}" srcOrd="1" destOrd="0" presId="urn:microsoft.com/office/officeart/2008/layout/AlternatingHexagons"/>
    <dgm:cxn modelId="{E07C4737-8713-4FAA-B714-0344B4A08E5F}" type="presParOf" srcId="{0E691F0D-26D0-4BDB-B49C-0312EA9F2AB6}" destId="{81CD0FAB-4F3A-47FE-85A4-614C7360CF6C}" srcOrd="2" destOrd="0" presId="urn:microsoft.com/office/officeart/2008/layout/AlternatingHexagons"/>
    <dgm:cxn modelId="{B4A40F88-A222-4830-B106-B45CEEFC99D2}" type="presParOf" srcId="{0E691F0D-26D0-4BDB-B49C-0312EA9F2AB6}" destId="{A03C6F33-FA56-4119-8579-C00DB5920004}" srcOrd="3" destOrd="0" presId="urn:microsoft.com/office/officeart/2008/layout/AlternatingHexagons"/>
    <dgm:cxn modelId="{64830873-DBBC-40C5-967E-3F7FCDB3F72D}" type="presParOf" srcId="{0E691F0D-26D0-4BDB-B49C-0312EA9F2AB6}" destId="{E708A091-3C90-477D-A478-D4A278A7EF76}" srcOrd="4" destOrd="0" presId="urn:microsoft.com/office/officeart/2008/layout/AlternatingHexagons"/>
    <dgm:cxn modelId="{AC7D0725-258A-4EE4-A8CA-BC39077C236D}" type="presParOf" srcId="{3B49DC8A-C42E-478F-824A-5959388EFEAB}" destId="{1725CC9F-D23D-4B2D-BB05-469A233038AE}" srcOrd="3" destOrd="0" presId="urn:microsoft.com/office/officeart/2008/layout/AlternatingHexagons"/>
    <dgm:cxn modelId="{0124D1FC-8BDB-47A4-8671-60AC62E86B83}" type="presParOf" srcId="{3B49DC8A-C42E-478F-824A-5959388EFEAB}" destId="{ADB062B3-67AB-42D3-9FF9-76DDB3D55786}" srcOrd="4" destOrd="0" presId="urn:microsoft.com/office/officeart/2008/layout/AlternatingHexagons"/>
    <dgm:cxn modelId="{01FC1807-29DF-4697-8A70-AD1988DE2FA6}" type="presParOf" srcId="{ADB062B3-67AB-42D3-9FF9-76DDB3D55786}" destId="{9C21F2CE-E070-41E5-B11F-77CC2C6F8664}" srcOrd="0" destOrd="0" presId="urn:microsoft.com/office/officeart/2008/layout/AlternatingHexagons"/>
    <dgm:cxn modelId="{0446AFA9-770A-4AD3-8077-A84EE7320F39}" type="presParOf" srcId="{ADB062B3-67AB-42D3-9FF9-76DDB3D55786}" destId="{E3C2E55C-3EB4-419C-A5A1-DFA4A0ED4BAA}" srcOrd="1" destOrd="0" presId="urn:microsoft.com/office/officeart/2008/layout/AlternatingHexagons"/>
    <dgm:cxn modelId="{908BEB1C-C9EB-476C-8568-B484F2A223E1}" type="presParOf" srcId="{ADB062B3-67AB-42D3-9FF9-76DDB3D55786}" destId="{52E8BC31-BA13-4C2A-B56E-8276227FCFED}" srcOrd="2" destOrd="0" presId="urn:microsoft.com/office/officeart/2008/layout/AlternatingHexagons"/>
    <dgm:cxn modelId="{CE0647D4-2906-49BB-91FE-3A8C64F184DC}" type="presParOf" srcId="{ADB062B3-67AB-42D3-9FF9-76DDB3D55786}" destId="{7BB0F11E-1A4B-44CD-A502-10D96CBCD9C5}" srcOrd="3" destOrd="0" presId="urn:microsoft.com/office/officeart/2008/layout/AlternatingHexagons"/>
    <dgm:cxn modelId="{62563EE2-9D99-46C9-93E3-AEB0E8C88AAA}" type="presParOf" srcId="{ADB062B3-67AB-42D3-9FF9-76DDB3D55786}" destId="{D3FA8D7B-F44B-4C19-81D6-4E0B64207654}" srcOrd="4" destOrd="0" presId="urn:microsoft.com/office/officeart/2008/layout/AlternatingHexagons"/>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2B1F-4EB6-41D7-960C-8BBC2AE05F03}">
      <dsp:nvSpPr>
        <dsp:cNvPr id="0" name=""/>
        <dsp:cNvSpPr/>
      </dsp:nvSpPr>
      <dsp:spPr>
        <a:xfrm rot="5400000">
          <a:off x="5020078" y="112205"/>
          <a:ext cx="1675319" cy="1457528"/>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WASH related information in inaccessible formats</a:t>
          </a:r>
          <a:endParaRPr lang="en-US" sz="1200" kern="1200" dirty="0"/>
        </a:p>
      </dsp:txBody>
      <dsp:txXfrm rot="-5400000">
        <a:off x="5356104" y="264381"/>
        <a:ext cx="1003266" cy="1153177"/>
      </dsp:txXfrm>
    </dsp:sp>
    <dsp:sp modelId="{2E608336-D793-46D6-8255-6173D12F868C}">
      <dsp:nvSpPr>
        <dsp:cNvPr id="0" name=""/>
        <dsp:cNvSpPr/>
      </dsp:nvSpPr>
      <dsp:spPr>
        <a:xfrm>
          <a:off x="6630731" y="338374"/>
          <a:ext cx="1869656" cy="1005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Stigma preventing persons with disabilities from safely using communal facilities</a:t>
          </a:r>
        </a:p>
      </dsp:txBody>
      <dsp:txXfrm>
        <a:off x="6630731" y="338374"/>
        <a:ext cx="1869656" cy="1005191"/>
      </dsp:txXfrm>
    </dsp:sp>
    <dsp:sp modelId="{FFE876A6-B820-4E93-B346-5FB5E809954A}">
      <dsp:nvSpPr>
        <dsp:cNvPr id="0" name=""/>
        <dsp:cNvSpPr/>
      </dsp:nvSpPr>
      <dsp:spPr>
        <a:xfrm rot="5400000">
          <a:off x="3445948" y="112205"/>
          <a:ext cx="1675319" cy="1457528"/>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781974" y="264381"/>
        <a:ext cx="1003266" cy="1153177"/>
      </dsp:txXfrm>
    </dsp:sp>
    <dsp:sp modelId="{75FC985C-6943-4700-B561-E39DE21510F0}">
      <dsp:nvSpPr>
        <dsp:cNvPr id="0" name=""/>
        <dsp:cNvSpPr/>
      </dsp:nvSpPr>
      <dsp:spPr>
        <a:xfrm rot="5400000">
          <a:off x="4229997" y="1534217"/>
          <a:ext cx="1675319" cy="1457528"/>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Distribution of WASH items using heavy or bulky packaging</a:t>
          </a:r>
        </a:p>
      </dsp:txBody>
      <dsp:txXfrm rot="-5400000">
        <a:off x="4566023" y="1686393"/>
        <a:ext cx="1003266" cy="1153177"/>
      </dsp:txXfrm>
    </dsp:sp>
    <dsp:sp modelId="{FCE33392-5898-44C0-BD73-6CEA0F3385FA}">
      <dsp:nvSpPr>
        <dsp:cNvPr id="0" name=""/>
        <dsp:cNvSpPr/>
      </dsp:nvSpPr>
      <dsp:spPr>
        <a:xfrm>
          <a:off x="2469236" y="1760385"/>
          <a:ext cx="1809345" cy="1005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en-US" sz="1200" kern="1200" dirty="0"/>
            <a:t>Long distances to WASH facilities or rough/ uneven paths</a:t>
          </a:r>
        </a:p>
      </dsp:txBody>
      <dsp:txXfrm>
        <a:off x="2469236" y="1760385"/>
        <a:ext cx="1809345" cy="1005191"/>
      </dsp:txXfrm>
    </dsp:sp>
    <dsp:sp modelId="{E708A091-3C90-477D-A478-D4A278A7EF76}">
      <dsp:nvSpPr>
        <dsp:cNvPr id="0" name=""/>
        <dsp:cNvSpPr/>
      </dsp:nvSpPr>
      <dsp:spPr>
        <a:xfrm rot="5400000">
          <a:off x="5804128" y="1534217"/>
          <a:ext cx="1675319" cy="1457528"/>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140154" y="1686393"/>
        <a:ext cx="1003266" cy="1153177"/>
      </dsp:txXfrm>
    </dsp:sp>
    <dsp:sp modelId="{9C21F2CE-E070-41E5-B11F-77CC2C6F8664}">
      <dsp:nvSpPr>
        <dsp:cNvPr id="0" name=""/>
        <dsp:cNvSpPr/>
      </dsp:nvSpPr>
      <dsp:spPr>
        <a:xfrm rot="5400000">
          <a:off x="5020078" y="2956228"/>
          <a:ext cx="1675319" cy="1457528"/>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Stairs or narrow doorways at WASH facilities</a:t>
          </a:r>
          <a:endParaRPr lang="en-US" sz="1200" kern="1200" dirty="0"/>
        </a:p>
      </dsp:txBody>
      <dsp:txXfrm rot="-5400000">
        <a:off x="5356104" y="3108404"/>
        <a:ext cx="1003266" cy="1153177"/>
      </dsp:txXfrm>
    </dsp:sp>
    <dsp:sp modelId="{E3C2E55C-3EB4-419C-A5A1-DFA4A0ED4BAA}">
      <dsp:nvSpPr>
        <dsp:cNvPr id="0" name=""/>
        <dsp:cNvSpPr/>
      </dsp:nvSpPr>
      <dsp:spPr>
        <a:xfrm>
          <a:off x="6630731" y="3182397"/>
          <a:ext cx="1869656" cy="1005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Lack of supplies required by some persons with disabilities (e.g., commodes)</a:t>
          </a:r>
        </a:p>
        <a:p>
          <a:pPr marL="0" lvl="0" indent="0" algn="l" defTabSz="533400">
            <a:lnSpc>
              <a:spcPct val="90000"/>
            </a:lnSpc>
            <a:spcBef>
              <a:spcPct val="0"/>
            </a:spcBef>
            <a:spcAft>
              <a:spcPct val="35000"/>
            </a:spcAft>
            <a:buNone/>
          </a:pPr>
          <a:r>
            <a:rPr lang="en-US" sz="1200" kern="1200" dirty="0">
              <a:solidFill>
                <a:srgbClr val="FF0000"/>
              </a:solidFill>
            </a:rPr>
            <a:t>Inability to squat or activate a handpump</a:t>
          </a:r>
        </a:p>
      </dsp:txBody>
      <dsp:txXfrm>
        <a:off x="6630731" y="3182397"/>
        <a:ext cx="1869656" cy="1005191"/>
      </dsp:txXfrm>
    </dsp:sp>
    <dsp:sp modelId="{D3FA8D7B-F44B-4C19-81D6-4E0B64207654}">
      <dsp:nvSpPr>
        <dsp:cNvPr id="0" name=""/>
        <dsp:cNvSpPr/>
      </dsp:nvSpPr>
      <dsp:spPr>
        <a:xfrm rot="5400000">
          <a:off x="3445948" y="2956228"/>
          <a:ext cx="1675319" cy="1457528"/>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781974" y="3108404"/>
        <a:ext cx="1003266" cy="115317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8942CF-B56E-124C-B807-406FE795E935}" type="datetimeFigureOut">
              <a:rPr lang="en-US" smtClean="0"/>
              <a:t>4/21/2023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3B5CDE-CF86-4B4B-8958-0C9CA23FF0F7}" type="slidenum">
              <a:rPr lang="en-US" smtClean="0"/>
              <a:t>‹#›</a:t>
            </a:fld>
            <a:endParaRPr lang="en-US"/>
          </a:p>
        </p:txBody>
      </p:sp>
    </p:spTree>
    <p:extLst>
      <p:ext uri="{BB962C8B-B14F-4D97-AF65-F5344CB8AC3E}">
        <p14:creationId xmlns:p14="http://schemas.microsoft.com/office/powerpoint/2010/main" val="2160347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4</a:t>
            </a:fld>
            <a:endParaRPr lang="en-US"/>
          </a:p>
        </p:txBody>
      </p:sp>
    </p:spTree>
    <p:extLst>
      <p:ext uri="{BB962C8B-B14F-4D97-AF65-F5344CB8AC3E}">
        <p14:creationId xmlns:p14="http://schemas.microsoft.com/office/powerpoint/2010/main" val="199731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5</a:t>
            </a:fld>
            <a:endParaRPr lang="en-US"/>
          </a:p>
        </p:txBody>
      </p:sp>
    </p:spTree>
    <p:extLst>
      <p:ext uri="{BB962C8B-B14F-4D97-AF65-F5344CB8AC3E}">
        <p14:creationId xmlns:p14="http://schemas.microsoft.com/office/powerpoint/2010/main" val="266878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7</a:t>
            </a:fld>
            <a:endParaRPr lang="en-US"/>
          </a:p>
        </p:txBody>
      </p:sp>
    </p:spTree>
    <p:extLst>
      <p:ext uri="{BB962C8B-B14F-4D97-AF65-F5344CB8AC3E}">
        <p14:creationId xmlns:p14="http://schemas.microsoft.com/office/powerpoint/2010/main" val="322973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Tx/>
              <a:buChar char="-"/>
            </a:pPr>
            <a:r>
              <a:rPr lang="en-US" dirty="0"/>
              <a:t>A person does not have a disability because of their impairment alone. Disability arises due to an environment that does not accommodate diverse needs</a:t>
            </a:r>
          </a:p>
          <a:p>
            <a:pPr marL="171450" indent="-171450">
              <a:buFontTx/>
              <a:buChar char="-"/>
            </a:pPr>
            <a:r>
              <a:rPr lang="en-US" dirty="0"/>
              <a:t>Persons with disabilities include those with physical, hearing, visual, intellectual and psychosocial impairments</a:t>
            </a:r>
          </a:p>
          <a:p>
            <a:pPr marL="171450" indent="-171450">
              <a:buFontTx/>
              <a:buChar char="-"/>
            </a:pPr>
            <a:r>
              <a:rPr lang="en-US" dirty="0"/>
              <a:t>Disability results in obstacles to participation and access to services and facilities</a:t>
            </a:r>
          </a:p>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10</a:t>
            </a:fld>
            <a:endParaRPr lang="en-US"/>
          </a:p>
        </p:txBody>
      </p:sp>
    </p:spTree>
    <p:extLst>
      <p:ext uri="{BB962C8B-B14F-4D97-AF65-F5344CB8AC3E}">
        <p14:creationId xmlns:p14="http://schemas.microsoft.com/office/powerpoint/2010/main" val="27163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only- barriers will vary by context and by individual (including with consideration for age, gender and other diversity factors)</a:t>
            </a:r>
          </a:p>
        </p:txBody>
      </p:sp>
      <p:sp>
        <p:nvSpPr>
          <p:cNvPr id="4" name="Slide Number Placeholder 3"/>
          <p:cNvSpPr>
            <a:spLocks noGrp="1"/>
          </p:cNvSpPr>
          <p:nvPr>
            <p:ph type="sldNum" sz="quarter" idx="5"/>
          </p:nvPr>
        </p:nvSpPr>
        <p:spPr/>
        <p:txBody>
          <a:bodyPr/>
          <a:lstStyle/>
          <a:p>
            <a:fld id="{AB3B5CDE-CF86-4B4B-8958-0C9CA23FF0F7}" type="slidenum">
              <a:rPr lang="en-US" smtClean="0"/>
              <a:t>12</a:t>
            </a:fld>
            <a:endParaRPr lang="en-US"/>
          </a:p>
        </p:txBody>
      </p:sp>
    </p:spTree>
    <p:extLst>
      <p:ext uri="{BB962C8B-B14F-4D97-AF65-F5344CB8AC3E}">
        <p14:creationId xmlns:p14="http://schemas.microsoft.com/office/powerpoint/2010/main" val="158042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Vulnerability of persons with disabilities is not inherent- it arises out of barriers that create exclusion. So, we need to identify and address those barriers (not the impairment). This is what we mean by ‘disability inclusion’, and this is how we address the risks faced by persons with disabilities in humanitarian emergencies. </a:t>
            </a:r>
          </a:p>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13</a:t>
            </a:fld>
            <a:endParaRPr lang="en-US"/>
          </a:p>
        </p:txBody>
      </p:sp>
    </p:spTree>
    <p:extLst>
      <p:ext uri="{BB962C8B-B14F-4D97-AF65-F5344CB8AC3E}">
        <p14:creationId xmlns:p14="http://schemas.microsoft.com/office/powerpoint/2010/main" val="162966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14</a:t>
            </a:fld>
            <a:endParaRPr lang="en-US"/>
          </a:p>
        </p:txBody>
      </p:sp>
    </p:spTree>
    <p:extLst>
      <p:ext uri="{BB962C8B-B14F-4D97-AF65-F5344CB8AC3E}">
        <p14:creationId xmlns:p14="http://schemas.microsoft.com/office/powerpoint/2010/main" val="359215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15</a:t>
            </a:fld>
            <a:endParaRPr lang="en-US"/>
          </a:p>
        </p:txBody>
      </p:sp>
    </p:spTree>
    <p:extLst>
      <p:ext uri="{BB962C8B-B14F-4D97-AF65-F5344CB8AC3E}">
        <p14:creationId xmlns:p14="http://schemas.microsoft.com/office/powerpoint/2010/main" val="205187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B5CDE-CF86-4B4B-8958-0C9CA23FF0F7}" type="slidenum">
              <a:rPr lang="en-US" smtClean="0"/>
              <a:t>17</a:t>
            </a:fld>
            <a:endParaRPr lang="en-US"/>
          </a:p>
        </p:txBody>
      </p:sp>
    </p:spTree>
    <p:extLst>
      <p:ext uri="{BB962C8B-B14F-4D97-AF65-F5344CB8AC3E}">
        <p14:creationId xmlns:p14="http://schemas.microsoft.com/office/powerpoint/2010/main" val="40158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NEW">
    <p:spTree>
      <p:nvGrpSpPr>
        <p:cNvPr id="1" name=""/>
        <p:cNvGrpSpPr/>
        <p:nvPr/>
      </p:nvGrpSpPr>
      <p:grpSpPr>
        <a:xfrm>
          <a:off x="0" y="0"/>
          <a:ext cx="0" cy="0"/>
          <a:chOff x="0" y="0"/>
          <a:chExt cx="0" cy="0"/>
        </a:xfrm>
      </p:grpSpPr>
      <p:cxnSp>
        <p:nvCxnSpPr>
          <p:cNvPr id="9" name="Straight Connector 8"/>
          <p:cNvCxnSpPr/>
          <p:nvPr userDrawn="1"/>
        </p:nvCxnSpPr>
        <p:spPr>
          <a:xfrm>
            <a:off x="661988" y="1367241"/>
            <a:ext cx="2373312" cy="0"/>
          </a:xfrm>
          <a:prstGeom prst="line">
            <a:avLst/>
          </a:prstGeom>
          <a:ln w="3175" cmpd="sng">
            <a:solidFill>
              <a:srgbClr val="118987"/>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E7FB603-7538-B946-901C-DD830CBE05E0}"/>
              </a:ext>
            </a:extLst>
          </p:cNvPr>
          <p:cNvSpPr>
            <a:spLocks noGrp="1"/>
          </p:cNvSpPr>
          <p:nvPr>
            <p:ph type="title" hasCustomPrompt="1"/>
          </p:nvPr>
        </p:nvSpPr>
        <p:spPr>
          <a:xfrm>
            <a:off x="495776" y="380779"/>
            <a:ext cx="10969943" cy="1143000"/>
          </a:xfrm>
        </p:spPr>
        <p:txBody>
          <a:bodyPr>
            <a:normAutofit/>
          </a:bodyPr>
          <a:lstStyle>
            <a:lvl1pPr>
              <a:defRPr sz="4400" b="0">
                <a:solidFill>
                  <a:srgbClr val="118987"/>
                </a:solidFill>
              </a:defRPr>
            </a:lvl1pPr>
          </a:lstStyle>
          <a:p>
            <a:r>
              <a:rPr lang="en-GB" dirty="0"/>
              <a:t>Type Text</a:t>
            </a:r>
            <a:endParaRPr lang="en-CH" dirty="0"/>
          </a:p>
        </p:txBody>
      </p:sp>
      <p:sp>
        <p:nvSpPr>
          <p:cNvPr id="12" name="Text Placeholder 11">
            <a:extLst>
              <a:ext uri="{FF2B5EF4-FFF2-40B4-BE49-F238E27FC236}">
                <a16:creationId xmlns:a16="http://schemas.microsoft.com/office/drawing/2014/main" id="{EEDD22B9-18E6-EA40-8E42-C673CCC43BB0}"/>
              </a:ext>
            </a:extLst>
          </p:cNvPr>
          <p:cNvSpPr>
            <a:spLocks noGrp="1"/>
          </p:cNvSpPr>
          <p:nvPr>
            <p:ph type="body" sz="quarter" idx="10"/>
          </p:nvPr>
        </p:nvSpPr>
        <p:spPr>
          <a:xfrm>
            <a:off x="495300" y="1639889"/>
            <a:ext cx="11331575" cy="2077346"/>
          </a:xfrm>
        </p:spPr>
        <p:txBody>
          <a:bodyPr>
            <a:normAutofit/>
          </a:bodyPr>
          <a:lstStyle>
            <a:lvl1pPr marL="0" indent="0">
              <a:buNone/>
              <a:defRPr sz="2800" b="0" i="0">
                <a:solidFill>
                  <a:schemeClr val="tx1">
                    <a:lumMod val="75000"/>
                    <a:lumOff val="25000"/>
                  </a:schemeClr>
                </a:solidFill>
                <a:latin typeface="Arial Narrow" panose="020B0604020202020204" pitchFamily="34" charset="0"/>
                <a:cs typeface="Arial Narrow" panose="020B0604020202020204" pitchFamily="34" charset="0"/>
              </a:defRPr>
            </a:lvl1pPr>
            <a:lvl2pPr>
              <a:defRPr b="0" i="0">
                <a:solidFill>
                  <a:schemeClr val="tx1">
                    <a:lumMod val="75000"/>
                    <a:lumOff val="25000"/>
                  </a:schemeClr>
                </a:solidFill>
                <a:latin typeface="Arial Narrow" panose="020B0604020202020204" pitchFamily="34" charset="0"/>
                <a:cs typeface="Arial Narrow" panose="020B0604020202020204" pitchFamily="34" charset="0"/>
              </a:defRPr>
            </a:lvl2pPr>
            <a:lvl3pPr>
              <a:defRPr sz="2800" b="0" i="0">
                <a:solidFill>
                  <a:schemeClr val="tx1">
                    <a:lumMod val="75000"/>
                    <a:lumOff val="25000"/>
                  </a:schemeClr>
                </a:solidFill>
                <a:latin typeface="Arial Narrow" panose="020B0604020202020204" pitchFamily="34" charset="0"/>
                <a:cs typeface="Arial Narrow" panose="020B0604020202020204" pitchFamily="34" charset="0"/>
              </a:defRPr>
            </a:lvl3pPr>
            <a:lvl4pPr>
              <a:defRPr b="0" i="0">
                <a:solidFill>
                  <a:schemeClr val="tx1">
                    <a:lumMod val="75000"/>
                    <a:lumOff val="25000"/>
                  </a:schemeClr>
                </a:solidFill>
                <a:latin typeface="Arial Narrow" panose="020B0604020202020204" pitchFamily="34" charset="0"/>
                <a:cs typeface="Arial Narrow" panose="020B0604020202020204" pitchFamily="34" charset="0"/>
              </a:defRPr>
            </a:lvl4pPr>
            <a:lvl5pPr>
              <a:defRPr b="0" i="0">
                <a:solidFill>
                  <a:schemeClr val="tx1">
                    <a:lumMod val="75000"/>
                    <a:lumOff val="25000"/>
                  </a:schemeClr>
                </a:solidFill>
                <a:latin typeface="Arial Narrow" panose="020B0604020202020204" pitchFamily="34" charset="0"/>
                <a:cs typeface="Arial Narrow" panose="020B0604020202020204" pitchFamily="34" charset="0"/>
              </a:defRPr>
            </a:lvl5pPr>
          </a:lstStyle>
          <a:p>
            <a:pPr lvl="0"/>
            <a:r>
              <a:rPr lang="en-GB" dirty="0"/>
              <a:t>Click to edit </a:t>
            </a:r>
          </a:p>
          <a:p>
            <a:pPr lvl="0"/>
            <a:r>
              <a:rPr lang="en-GB" dirty="0"/>
              <a:t>Second level</a:t>
            </a:r>
          </a:p>
          <a:p>
            <a:pPr lvl="2"/>
            <a:r>
              <a:rPr lang="en-GB" dirty="0"/>
              <a:t>Third level</a:t>
            </a:r>
          </a:p>
        </p:txBody>
      </p:sp>
      <p:sp>
        <p:nvSpPr>
          <p:cNvPr id="13" name="Text Placeholder 11">
            <a:extLst>
              <a:ext uri="{FF2B5EF4-FFF2-40B4-BE49-F238E27FC236}">
                <a16:creationId xmlns:a16="http://schemas.microsoft.com/office/drawing/2014/main" id="{0100D8AE-0B13-7948-B3BE-198852B7268C}"/>
              </a:ext>
            </a:extLst>
          </p:cNvPr>
          <p:cNvSpPr>
            <a:spLocks noGrp="1"/>
          </p:cNvSpPr>
          <p:nvPr>
            <p:ph type="body" sz="quarter" idx="11" hasCustomPrompt="1"/>
          </p:nvPr>
        </p:nvSpPr>
        <p:spPr>
          <a:xfrm>
            <a:off x="495299" y="3833345"/>
            <a:ext cx="11331575" cy="2077346"/>
          </a:xfrm>
        </p:spPr>
        <p:txBody>
          <a:bodyPr>
            <a:normAutofit/>
          </a:bodyPr>
          <a:lstStyle>
            <a:lvl1pPr marL="457200" indent="-457200">
              <a:buFont typeface="Arial" panose="020B0604020202020204" pitchFamily="34" charset="0"/>
              <a:buChar char="•"/>
              <a:defRPr sz="2800" b="0" i="0">
                <a:solidFill>
                  <a:schemeClr val="tx1">
                    <a:lumMod val="75000"/>
                    <a:lumOff val="25000"/>
                  </a:schemeClr>
                </a:solidFill>
                <a:latin typeface="Arial Narrow" panose="020B0604020202020204" pitchFamily="34" charset="0"/>
                <a:cs typeface="Arial Narrow" panose="020B0604020202020204" pitchFamily="34" charset="0"/>
              </a:defRPr>
            </a:lvl1pPr>
            <a:lvl2pPr>
              <a:defRPr b="0" i="0">
                <a:solidFill>
                  <a:schemeClr val="tx1">
                    <a:lumMod val="75000"/>
                    <a:lumOff val="25000"/>
                  </a:schemeClr>
                </a:solidFill>
                <a:latin typeface="Arial Narrow" panose="020B0604020202020204" pitchFamily="34" charset="0"/>
                <a:cs typeface="Arial Narrow" panose="020B0604020202020204" pitchFamily="34" charset="0"/>
              </a:defRPr>
            </a:lvl2pPr>
            <a:lvl3pPr>
              <a:defRPr sz="2800" b="0" i="0">
                <a:solidFill>
                  <a:schemeClr val="tx1">
                    <a:lumMod val="75000"/>
                    <a:lumOff val="25000"/>
                  </a:schemeClr>
                </a:solidFill>
                <a:latin typeface="Arial Narrow" panose="020B0604020202020204" pitchFamily="34" charset="0"/>
                <a:cs typeface="Arial Narrow" panose="020B0604020202020204" pitchFamily="34" charset="0"/>
              </a:defRPr>
            </a:lvl3pPr>
            <a:lvl4pPr>
              <a:defRPr b="0" i="0">
                <a:solidFill>
                  <a:schemeClr val="tx1">
                    <a:lumMod val="75000"/>
                    <a:lumOff val="25000"/>
                  </a:schemeClr>
                </a:solidFill>
                <a:latin typeface="Arial Narrow" panose="020B0604020202020204" pitchFamily="34" charset="0"/>
                <a:cs typeface="Arial Narrow" panose="020B0604020202020204" pitchFamily="34" charset="0"/>
              </a:defRPr>
            </a:lvl4pPr>
            <a:lvl5pPr>
              <a:defRPr b="0" i="0">
                <a:solidFill>
                  <a:schemeClr val="tx1">
                    <a:lumMod val="75000"/>
                    <a:lumOff val="25000"/>
                  </a:schemeClr>
                </a:solidFill>
                <a:latin typeface="Arial Narrow" panose="020B0604020202020204" pitchFamily="34" charset="0"/>
                <a:cs typeface="Arial Narrow" panose="020B0604020202020204" pitchFamily="34" charset="0"/>
              </a:defRPr>
            </a:lvl5pPr>
          </a:lstStyle>
          <a:p>
            <a:pPr lvl="0"/>
            <a:r>
              <a:rPr lang="en-GB" dirty="0"/>
              <a:t>Bullet point</a:t>
            </a:r>
          </a:p>
        </p:txBody>
      </p:sp>
    </p:spTree>
    <p:extLst>
      <p:ext uri="{BB962C8B-B14F-4D97-AF65-F5344CB8AC3E}">
        <p14:creationId xmlns:p14="http://schemas.microsoft.com/office/powerpoint/2010/main" val="20089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 Slide full pag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10045199"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3" name="Picture Placeholder 2"/>
          <p:cNvSpPr>
            <a:spLocks noGrp="1"/>
          </p:cNvSpPr>
          <p:nvPr>
            <p:ph type="pic" sz="quarter" idx="14" hasCustomPrompt="1"/>
          </p:nvPr>
        </p:nvSpPr>
        <p:spPr>
          <a:xfrm>
            <a:off x="8011054"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4" name="Picture Placeholder 2"/>
          <p:cNvSpPr>
            <a:spLocks noGrp="1"/>
          </p:cNvSpPr>
          <p:nvPr>
            <p:ph type="pic" sz="quarter" idx="15" hasCustomPrompt="1"/>
          </p:nvPr>
        </p:nvSpPr>
        <p:spPr>
          <a:xfrm>
            <a:off x="5967011"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7" name="Text Placeholder 13"/>
          <p:cNvSpPr>
            <a:spLocks noGrp="1"/>
          </p:cNvSpPr>
          <p:nvPr>
            <p:ph type="body" sz="quarter" idx="11" hasCustomPrompt="1"/>
          </p:nvPr>
        </p:nvSpPr>
        <p:spPr>
          <a:xfrm>
            <a:off x="535693" y="6094730"/>
            <a:ext cx="5431318" cy="550501"/>
          </a:xfrm>
        </p:spPr>
        <p:txBody>
          <a:bodyPr>
            <a:noAutofit/>
          </a:bodyPr>
          <a:lstStyle>
            <a:lvl1pPr marL="0" indent="0" algn="l">
              <a:lnSpc>
                <a:spcPct val="70000"/>
              </a:lnSpc>
              <a:buNone/>
              <a:defRPr sz="3500" b="1" baseline="0">
                <a:solidFill>
                  <a:schemeClr val="tx1">
                    <a:lumMod val="65000"/>
                    <a:lumOff val="35000"/>
                  </a:schemeClr>
                </a:solidFill>
              </a:defRPr>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EDIT NAME OF EVENT</a:t>
            </a:r>
            <a:endParaRPr lang="en-US" dirty="0"/>
          </a:p>
        </p:txBody>
      </p:sp>
    </p:spTree>
    <p:extLst>
      <p:ext uri="{BB962C8B-B14F-4D97-AF65-F5344CB8AC3E}">
        <p14:creationId xmlns:p14="http://schemas.microsoft.com/office/powerpoint/2010/main" val="3892875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10045199"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3" name="Picture Placeholder 2"/>
          <p:cNvSpPr>
            <a:spLocks noGrp="1"/>
          </p:cNvSpPr>
          <p:nvPr>
            <p:ph type="pic" sz="quarter" idx="14" hasCustomPrompt="1"/>
          </p:nvPr>
        </p:nvSpPr>
        <p:spPr>
          <a:xfrm>
            <a:off x="8011054"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4" name="Picture Placeholder 2"/>
          <p:cNvSpPr>
            <a:spLocks noGrp="1"/>
          </p:cNvSpPr>
          <p:nvPr>
            <p:ph type="pic" sz="quarter" idx="15" hasCustomPrompt="1"/>
          </p:nvPr>
        </p:nvSpPr>
        <p:spPr>
          <a:xfrm>
            <a:off x="5967011"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7" name="Text Placeholder 13"/>
          <p:cNvSpPr>
            <a:spLocks noGrp="1"/>
          </p:cNvSpPr>
          <p:nvPr>
            <p:ph type="body" sz="quarter" idx="11" hasCustomPrompt="1"/>
          </p:nvPr>
        </p:nvSpPr>
        <p:spPr>
          <a:xfrm>
            <a:off x="535693" y="6094730"/>
            <a:ext cx="5431318" cy="550501"/>
          </a:xfrm>
        </p:spPr>
        <p:txBody>
          <a:bodyPr>
            <a:noAutofit/>
          </a:bodyPr>
          <a:lstStyle>
            <a:lvl1pPr marL="0" indent="0" algn="l">
              <a:lnSpc>
                <a:spcPct val="70000"/>
              </a:lnSpc>
              <a:buNone/>
              <a:defRPr sz="3500" b="1" baseline="0">
                <a:solidFill>
                  <a:schemeClr val="tx1">
                    <a:lumMod val="65000"/>
                    <a:lumOff val="35000"/>
                  </a:schemeClr>
                </a:solidFill>
              </a:defRPr>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EDIT NAME OF EVENT</a:t>
            </a:r>
            <a:endParaRPr lang="en-US" dirty="0"/>
          </a:p>
        </p:txBody>
      </p:sp>
      <p:sp>
        <p:nvSpPr>
          <p:cNvPr id="3" name="Text Placeholder 2"/>
          <p:cNvSpPr>
            <a:spLocks noGrp="1"/>
          </p:cNvSpPr>
          <p:nvPr>
            <p:ph type="body" sz="quarter" idx="16" hasCustomPrompt="1"/>
          </p:nvPr>
        </p:nvSpPr>
        <p:spPr>
          <a:xfrm>
            <a:off x="534988" y="406400"/>
            <a:ext cx="6081712" cy="1066800"/>
          </a:xfrm>
        </p:spPr>
        <p:txBody>
          <a:bodyPr/>
          <a:lstStyle>
            <a:lvl1pPr marL="0" indent="0">
              <a:buNone/>
              <a:defRPr>
                <a:solidFill>
                  <a:srgbClr val="118987"/>
                </a:solidFill>
              </a:defRPr>
            </a:lvl1pPr>
            <a:lvl2pPr marL="609494" indent="0">
              <a:buNone/>
              <a:defRPr>
                <a:solidFill>
                  <a:srgbClr val="118987"/>
                </a:solidFill>
              </a:defRPr>
            </a:lvl2pPr>
            <a:lvl3pPr marL="1218986" indent="0">
              <a:buNone/>
              <a:defRPr>
                <a:solidFill>
                  <a:srgbClr val="118987"/>
                </a:solidFill>
              </a:defRPr>
            </a:lvl3pPr>
            <a:lvl4pPr marL="1828480" indent="0">
              <a:buNone/>
              <a:defRPr>
                <a:solidFill>
                  <a:srgbClr val="118987"/>
                </a:solidFill>
              </a:defRPr>
            </a:lvl4pPr>
            <a:lvl5pPr marL="2437973" indent="0">
              <a:buNone/>
              <a:defRPr>
                <a:solidFill>
                  <a:srgbClr val="118987"/>
                </a:solidFill>
              </a:defRPr>
            </a:lvl5pPr>
          </a:lstStyle>
          <a:p>
            <a:pPr lvl="0"/>
            <a:r>
              <a:rPr lang="fr-FR" dirty="0"/>
              <a:t>Click to </a:t>
            </a:r>
            <a:r>
              <a:rPr lang="fr-FR" dirty="0" err="1"/>
              <a:t>edit</a:t>
            </a:r>
            <a:r>
              <a:rPr lang="fr-FR" dirty="0"/>
              <a:t> Table </a:t>
            </a:r>
            <a:r>
              <a:rPr lang="fr-FR" dirty="0" err="1"/>
              <a:t>Title</a:t>
            </a:r>
            <a:endParaRPr lang="en-US" dirty="0"/>
          </a:p>
        </p:txBody>
      </p:sp>
    </p:spTree>
    <p:extLst>
      <p:ext uri="{BB962C8B-B14F-4D97-AF65-F5344CB8AC3E}">
        <p14:creationId xmlns:p14="http://schemas.microsoft.com/office/powerpoint/2010/main" val="220077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cxnSp>
        <p:nvCxnSpPr>
          <p:cNvPr id="21" name="Straight Connector 20"/>
          <p:cNvCxnSpPr/>
          <p:nvPr userDrawn="1"/>
        </p:nvCxnSpPr>
        <p:spPr>
          <a:xfrm>
            <a:off x="5963672" y="4265162"/>
            <a:ext cx="2578100" cy="0"/>
          </a:xfrm>
          <a:prstGeom prst="line">
            <a:avLst/>
          </a:prstGeom>
          <a:ln w="3175" cmpd="sng">
            <a:solidFill>
              <a:srgbClr val="009999"/>
            </a:solidFill>
            <a:prstDash val="solid"/>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6"/>
          </p:nvPr>
        </p:nvSpPr>
        <p:spPr>
          <a:xfrm>
            <a:off x="-14288" y="0"/>
            <a:ext cx="12225338" cy="5194300"/>
          </a:xfrm>
          <a:solidFill>
            <a:schemeClr val="bg1">
              <a:lumMod val="85000"/>
            </a:schemeClr>
          </a:solidFill>
        </p:spPr>
        <p:txBody>
          <a:bodyPr/>
          <a:lstStyle>
            <a:lvl1pPr marL="0" indent="0" algn="ctr">
              <a:buNone/>
              <a:defRPr/>
            </a:lvl1pPr>
          </a:lstStyle>
          <a:p>
            <a:endParaRPr lang="en-US" dirty="0"/>
          </a:p>
          <a:p>
            <a:r>
              <a:rPr lang="en-US" dirty="0"/>
              <a:t>PICTURE</a:t>
            </a:r>
          </a:p>
        </p:txBody>
      </p:sp>
      <p:sp>
        <p:nvSpPr>
          <p:cNvPr id="17" name="Picture Placeholder 2"/>
          <p:cNvSpPr>
            <a:spLocks noGrp="1"/>
          </p:cNvSpPr>
          <p:nvPr>
            <p:ph type="pic" sz="quarter" idx="12" hasCustomPrompt="1"/>
          </p:nvPr>
        </p:nvSpPr>
        <p:spPr>
          <a:xfrm>
            <a:off x="666782"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18" name="Picture Placeholder 2"/>
          <p:cNvSpPr>
            <a:spLocks noGrp="1"/>
          </p:cNvSpPr>
          <p:nvPr>
            <p:ph type="pic" sz="quarter" idx="13" hasCustomPrompt="1"/>
          </p:nvPr>
        </p:nvSpPr>
        <p:spPr>
          <a:xfrm>
            <a:off x="8816059"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19" name="Picture Placeholder 2"/>
          <p:cNvSpPr>
            <a:spLocks noGrp="1"/>
          </p:cNvSpPr>
          <p:nvPr>
            <p:ph type="pic" sz="quarter" idx="14" hasCustomPrompt="1"/>
          </p:nvPr>
        </p:nvSpPr>
        <p:spPr>
          <a:xfrm>
            <a:off x="4752568"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20" name="Text Placeholder 4"/>
          <p:cNvSpPr>
            <a:spLocks noGrp="1"/>
          </p:cNvSpPr>
          <p:nvPr>
            <p:ph type="body" sz="quarter" idx="17" hasCustomPrompt="1"/>
          </p:nvPr>
        </p:nvSpPr>
        <p:spPr>
          <a:xfrm>
            <a:off x="2007002" y="2253418"/>
            <a:ext cx="8153400" cy="1458913"/>
          </a:xfrm>
        </p:spPr>
        <p:txBody>
          <a:bodyPr>
            <a:noAutofit/>
          </a:bodyPr>
          <a:lstStyle>
            <a:lvl1pPr marL="0" indent="0" algn="ctr">
              <a:buNone/>
              <a:defRPr sz="7200">
                <a:solidFill>
                  <a:schemeClr val="bg1"/>
                </a:solidFill>
              </a:defRPr>
            </a:lvl1pPr>
            <a:lvl2pPr marL="609494" indent="0">
              <a:buNone/>
              <a:defRPr sz="7200"/>
            </a:lvl2pPr>
            <a:lvl3pPr marL="1218986" indent="0">
              <a:buNone/>
              <a:defRPr sz="7200"/>
            </a:lvl3pPr>
            <a:lvl4pPr marL="1828480" indent="0">
              <a:buNone/>
              <a:defRPr sz="7200"/>
            </a:lvl4pPr>
            <a:lvl5pPr marL="2437973" indent="0">
              <a:buNone/>
              <a:defRPr sz="7200"/>
            </a:lvl5pPr>
          </a:lstStyle>
          <a:p>
            <a:pPr lvl="0"/>
            <a:r>
              <a:rPr lang="fr-FR" dirty="0"/>
              <a:t>THANK YOU</a:t>
            </a:r>
            <a:endParaRPr lang="en-US" dirty="0"/>
          </a:p>
        </p:txBody>
      </p:sp>
    </p:spTree>
    <p:extLst>
      <p:ext uri="{BB962C8B-B14F-4D97-AF65-F5344CB8AC3E}">
        <p14:creationId xmlns:p14="http://schemas.microsoft.com/office/powerpoint/2010/main" val="1042740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2919F0-328C-4432-B7DB-959BE118B60A}" type="datetimeFigureOut">
              <a:rPr lang="en-GB" smtClean="0"/>
              <a:t>21/04/2023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77A0F3-C76B-497D-ACBF-26F7E5660D82}" type="slidenum">
              <a:rPr lang="en-GB" smtClean="0"/>
              <a:t>‹#›</a:t>
            </a:fld>
            <a:endParaRPr lang="en-GB"/>
          </a:p>
        </p:txBody>
      </p:sp>
    </p:spTree>
    <p:extLst>
      <p:ext uri="{BB962C8B-B14F-4D97-AF65-F5344CB8AC3E}">
        <p14:creationId xmlns:p14="http://schemas.microsoft.com/office/powerpoint/2010/main" val="59385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118987"/>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84592" y="2228652"/>
            <a:ext cx="7848178" cy="1818967"/>
          </a:xfrm>
        </p:spPr>
        <p:txBody>
          <a:bodyPr>
            <a:noAutofit/>
          </a:bodyPr>
          <a:lstStyle>
            <a:lvl1pPr marL="0" indent="0">
              <a:lnSpc>
                <a:spcPct val="70000"/>
              </a:lnSpc>
              <a:buNone/>
              <a:defRPr sz="5800" baseline="0">
                <a:solidFill>
                  <a:srgbClr val="FFFFFF"/>
                </a:solidFill>
              </a:defRPr>
            </a:lvl1pPr>
            <a:lvl2pPr marL="609493" indent="0">
              <a:buNone/>
              <a:defRPr/>
            </a:lvl2pPr>
            <a:lvl3pPr marL="1218987" indent="0">
              <a:buNone/>
              <a:defRPr/>
            </a:lvl3pPr>
            <a:lvl4pPr marL="1828480" indent="0">
              <a:buNone/>
              <a:defRPr/>
            </a:lvl4pPr>
            <a:lvl5pPr marL="2437973" indent="0">
              <a:buNone/>
              <a:defRPr/>
            </a:lvl5pPr>
          </a:lstStyle>
          <a:p>
            <a:pPr lvl="0"/>
            <a:r>
              <a:rPr lang="fr-FR" dirty="0"/>
              <a:t>Click to </a:t>
            </a:r>
            <a:r>
              <a:rPr lang="fr-FR" dirty="0" err="1"/>
              <a:t>edit</a:t>
            </a:r>
            <a:r>
              <a:rPr lang="fr-FR" dirty="0"/>
              <a:t> </a:t>
            </a:r>
            <a:r>
              <a:rPr lang="fr-FR" dirty="0" err="1"/>
              <a:t>Title</a:t>
            </a:r>
            <a:r>
              <a:rPr lang="fr-FR" dirty="0"/>
              <a:t> </a:t>
            </a:r>
            <a:r>
              <a:rPr lang="fr-FR" dirty="0" err="1"/>
              <a:t>Presentation</a:t>
            </a:r>
            <a:endParaRPr lang="en-US" dirty="0"/>
          </a:p>
        </p:txBody>
      </p:sp>
      <p:cxnSp>
        <p:nvCxnSpPr>
          <p:cNvPr id="10" name="Straight Connector 9"/>
          <p:cNvCxnSpPr/>
          <p:nvPr userDrawn="1"/>
        </p:nvCxnSpPr>
        <p:spPr>
          <a:xfrm>
            <a:off x="634010" y="4059641"/>
            <a:ext cx="4085434" cy="0"/>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hasCustomPrompt="1"/>
          </p:nvPr>
        </p:nvSpPr>
        <p:spPr>
          <a:xfrm>
            <a:off x="634010" y="4275498"/>
            <a:ext cx="4085434" cy="1065213"/>
          </a:xfrm>
        </p:spPr>
        <p:txBody>
          <a:bodyPr>
            <a:noAutofit/>
          </a:bodyPr>
          <a:lstStyle>
            <a:lvl1pPr marL="0" indent="0" algn="ctr">
              <a:lnSpc>
                <a:spcPct val="70000"/>
              </a:lnSpc>
              <a:buNone/>
              <a:defRPr sz="2800"/>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Click to </a:t>
            </a:r>
            <a:r>
              <a:rPr lang="fr-FR" dirty="0" err="1"/>
              <a:t>edit</a:t>
            </a:r>
            <a:r>
              <a:rPr lang="fr-FR" dirty="0"/>
              <a:t> Place </a:t>
            </a:r>
          </a:p>
          <a:p>
            <a:pPr lvl="0"/>
            <a:r>
              <a:rPr lang="fr-FR" dirty="0"/>
              <a:t>and/or Date</a:t>
            </a:r>
            <a:endParaRPr lang="en-US" dirty="0"/>
          </a:p>
        </p:txBody>
      </p:sp>
      <p:pic>
        <p:nvPicPr>
          <p:cNvPr id="15" name="Picture 14" descr="GWC_logo_WHIT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6988" y="2650613"/>
            <a:ext cx="3020962" cy="1101852"/>
          </a:xfrm>
          <a:prstGeom prst="rect">
            <a:avLst/>
          </a:prstGeom>
        </p:spPr>
      </p:pic>
    </p:spTree>
    <p:extLst>
      <p:ext uri="{BB962C8B-B14F-4D97-AF65-F5344CB8AC3E}">
        <p14:creationId xmlns:p14="http://schemas.microsoft.com/office/powerpoint/2010/main" val="93045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with partners logo">
    <p:bg>
      <p:bgPr>
        <a:solidFill>
          <a:srgbClr val="118987"/>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41943" y="2228651"/>
            <a:ext cx="10951758" cy="1007805"/>
          </a:xfrm>
        </p:spPr>
        <p:txBody>
          <a:bodyPr>
            <a:noAutofit/>
          </a:bodyPr>
          <a:lstStyle>
            <a:lvl1pPr marL="0" indent="0">
              <a:lnSpc>
                <a:spcPct val="70000"/>
              </a:lnSpc>
              <a:buNone/>
              <a:defRPr sz="6000" baseline="0">
                <a:solidFill>
                  <a:srgbClr val="FFFFFF"/>
                </a:solidFill>
              </a:defRPr>
            </a:lvl1pPr>
            <a:lvl2pPr marL="609493" indent="0">
              <a:buNone/>
              <a:defRPr/>
            </a:lvl2pPr>
            <a:lvl3pPr marL="1218987" indent="0">
              <a:buNone/>
              <a:defRPr/>
            </a:lvl3pPr>
            <a:lvl4pPr marL="1828480" indent="0">
              <a:buNone/>
              <a:defRPr/>
            </a:lvl4pPr>
            <a:lvl5pPr marL="2437973" indent="0">
              <a:buNone/>
              <a:defRPr/>
            </a:lvl5pPr>
          </a:lstStyle>
          <a:p>
            <a:pPr lvl="0"/>
            <a:r>
              <a:rPr lang="fr-FR" dirty="0"/>
              <a:t>Click to </a:t>
            </a:r>
            <a:r>
              <a:rPr lang="fr-FR" dirty="0" err="1"/>
              <a:t>edit</a:t>
            </a:r>
            <a:r>
              <a:rPr lang="fr-FR" dirty="0"/>
              <a:t> </a:t>
            </a:r>
            <a:r>
              <a:rPr lang="fr-FR" dirty="0" err="1"/>
              <a:t>Title</a:t>
            </a:r>
            <a:r>
              <a:rPr lang="fr-FR" dirty="0"/>
              <a:t> </a:t>
            </a:r>
            <a:r>
              <a:rPr lang="fr-FR" dirty="0" err="1"/>
              <a:t>Presentation</a:t>
            </a:r>
            <a:endParaRPr lang="en-US" dirty="0"/>
          </a:p>
        </p:txBody>
      </p:sp>
      <p:cxnSp>
        <p:nvCxnSpPr>
          <p:cNvPr id="10" name="Straight Connector 9"/>
          <p:cNvCxnSpPr/>
          <p:nvPr userDrawn="1"/>
        </p:nvCxnSpPr>
        <p:spPr>
          <a:xfrm>
            <a:off x="691361" y="3354995"/>
            <a:ext cx="3749505" cy="0"/>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hasCustomPrompt="1"/>
          </p:nvPr>
        </p:nvSpPr>
        <p:spPr>
          <a:xfrm>
            <a:off x="691361" y="3570853"/>
            <a:ext cx="3749505" cy="861858"/>
          </a:xfrm>
        </p:spPr>
        <p:txBody>
          <a:bodyPr>
            <a:noAutofit/>
          </a:bodyPr>
          <a:lstStyle>
            <a:lvl1pPr marL="0" indent="0" algn="ctr">
              <a:lnSpc>
                <a:spcPct val="70000"/>
              </a:lnSpc>
              <a:buNone/>
              <a:defRPr sz="2800"/>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Click to </a:t>
            </a:r>
            <a:r>
              <a:rPr lang="fr-FR" dirty="0" err="1"/>
              <a:t>edit</a:t>
            </a:r>
            <a:r>
              <a:rPr lang="fr-FR" dirty="0"/>
              <a:t> Place </a:t>
            </a:r>
          </a:p>
          <a:p>
            <a:pPr lvl="0"/>
            <a:r>
              <a:rPr lang="fr-FR" dirty="0"/>
              <a:t>and/or Date</a:t>
            </a:r>
            <a:endParaRPr lang="en-US" dirty="0"/>
          </a:p>
        </p:txBody>
      </p:sp>
      <p:sp>
        <p:nvSpPr>
          <p:cNvPr id="6" name="Rectangle 5"/>
          <p:cNvSpPr/>
          <p:nvPr userDrawn="1"/>
        </p:nvSpPr>
        <p:spPr>
          <a:xfrm>
            <a:off x="-3175" y="5194300"/>
            <a:ext cx="12192000" cy="1663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666782"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9" name="Picture Placeholder 2"/>
          <p:cNvSpPr>
            <a:spLocks noGrp="1"/>
          </p:cNvSpPr>
          <p:nvPr>
            <p:ph type="pic" sz="quarter" idx="13" hasCustomPrompt="1"/>
          </p:nvPr>
        </p:nvSpPr>
        <p:spPr>
          <a:xfrm>
            <a:off x="8816059"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11" name="Picture Placeholder 2"/>
          <p:cNvSpPr>
            <a:spLocks noGrp="1"/>
          </p:cNvSpPr>
          <p:nvPr>
            <p:ph type="pic" sz="quarter" idx="14" hasCustomPrompt="1"/>
          </p:nvPr>
        </p:nvSpPr>
        <p:spPr>
          <a:xfrm>
            <a:off x="4752568" y="5555278"/>
            <a:ext cx="2718744" cy="958850"/>
          </a:xfrm>
        </p:spPr>
        <p:txBody>
          <a:bodyPr/>
          <a:lstStyle>
            <a:lvl1pPr marL="0" indent="0" algn="ctr">
              <a:buNone/>
              <a:defRPr>
                <a:solidFill>
                  <a:schemeClr val="bg1">
                    <a:lumMod val="85000"/>
                  </a:schemeClr>
                </a:solidFill>
              </a:defRPr>
            </a:lvl1pPr>
          </a:lstStyle>
          <a:p>
            <a:r>
              <a:rPr lang="en-US" dirty="0"/>
              <a:t>LOGO</a:t>
            </a:r>
          </a:p>
        </p:txBody>
      </p:sp>
    </p:spTree>
    <p:extLst>
      <p:ext uri="{BB962C8B-B14F-4D97-AF65-F5344CB8AC3E}">
        <p14:creationId xmlns:p14="http://schemas.microsoft.com/office/powerpoint/2010/main" val="3944294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Slide with logos at the bottom">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81913" y="1049337"/>
            <a:ext cx="5889625" cy="4144963"/>
          </a:xfrm>
        </p:spPr>
        <p:txBody>
          <a:bodyPr>
            <a:noAutofit/>
          </a:bodyPr>
          <a:lstStyle>
            <a:lvl1pPr marL="0" indent="0">
              <a:lnSpc>
                <a:spcPct val="70000"/>
              </a:lnSpc>
              <a:buNone/>
              <a:defRPr sz="5400" baseline="0">
                <a:solidFill>
                  <a:srgbClr val="118987"/>
                </a:solidFill>
              </a:defRPr>
            </a:lvl1pPr>
            <a:lvl2pPr marL="609494" indent="0">
              <a:lnSpc>
                <a:spcPct val="80000"/>
              </a:lnSpc>
              <a:buNone/>
              <a:defRPr sz="5400">
                <a:solidFill>
                  <a:srgbClr val="118987"/>
                </a:solidFill>
              </a:defRPr>
            </a:lvl2pPr>
            <a:lvl3pPr marL="1218986" indent="0">
              <a:lnSpc>
                <a:spcPct val="80000"/>
              </a:lnSpc>
              <a:buNone/>
              <a:defRPr sz="5400">
                <a:solidFill>
                  <a:srgbClr val="118987"/>
                </a:solidFill>
              </a:defRPr>
            </a:lvl3pPr>
            <a:lvl4pPr marL="1828480" indent="0">
              <a:lnSpc>
                <a:spcPct val="80000"/>
              </a:lnSpc>
              <a:buNone/>
              <a:defRPr sz="5400">
                <a:solidFill>
                  <a:srgbClr val="118987"/>
                </a:solidFill>
              </a:defRPr>
            </a:lvl4pPr>
            <a:lvl5pPr marL="2437973" indent="0">
              <a:lnSpc>
                <a:spcPct val="80000"/>
              </a:lnSpc>
              <a:buNone/>
              <a:defRPr sz="5400">
                <a:solidFill>
                  <a:srgbClr val="118987"/>
                </a:solidFill>
              </a:defRPr>
            </a:lvl5pPr>
          </a:lstStyle>
          <a:p>
            <a:pPr lvl="0"/>
            <a:r>
              <a:rPr lang="fr-FR" dirty="0" err="1"/>
              <a:t>Willkommen</a:t>
            </a:r>
            <a:endParaRPr lang="fr-FR" dirty="0"/>
          </a:p>
          <a:p>
            <a:pPr lvl="0"/>
            <a:r>
              <a:rPr lang="fr-FR" dirty="0"/>
              <a:t>Bienvenue</a:t>
            </a:r>
          </a:p>
          <a:p>
            <a:pPr lvl="0"/>
            <a:r>
              <a:rPr lang="fr-FR" dirty="0" err="1"/>
              <a:t>Bienvenido</a:t>
            </a:r>
            <a:endParaRPr lang="fr-FR" dirty="0"/>
          </a:p>
          <a:p>
            <a:pPr lvl="0"/>
            <a:r>
              <a:rPr lang="fr-FR" dirty="0" err="1"/>
              <a:t>Ahlan</a:t>
            </a:r>
            <a:r>
              <a:rPr lang="fr-FR" dirty="0"/>
              <a:t> </a:t>
            </a:r>
            <a:r>
              <a:rPr lang="fr-FR" dirty="0" err="1"/>
              <a:t>wa</a:t>
            </a:r>
            <a:r>
              <a:rPr lang="fr-FR" dirty="0"/>
              <a:t> </a:t>
            </a:r>
            <a:r>
              <a:rPr lang="fr-FR" dirty="0" err="1"/>
              <a:t>sahlan</a:t>
            </a:r>
            <a:endParaRPr lang="fr-FR" dirty="0"/>
          </a:p>
          <a:p>
            <a:pPr lvl="0"/>
            <a:r>
              <a:rPr lang="fr-FR" dirty="0" err="1"/>
              <a:t>Welcome</a:t>
            </a:r>
            <a:endParaRPr lang="fr-FR" dirty="0"/>
          </a:p>
        </p:txBody>
      </p:sp>
      <p:sp>
        <p:nvSpPr>
          <p:cNvPr id="3" name="Rectangle 2"/>
          <p:cNvSpPr/>
          <p:nvPr userDrawn="1"/>
        </p:nvSpPr>
        <p:spPr>
          <a:xfrm>
            <a:off x="-3175" y="5194300"/>
            <a:ext cx="12192000" cy="1663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2" hasCustomPrompt="1"/>
          </p:nvPr>
        </p:nvSpPr>
        <p:spPr>
          <a:xfrm>
            <a:off x="666782"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5" name="Picture Placeholder 2"/>
          <p:cNvSpPr>
            <a:spLocks noGrp="1"/>
          </p:cNvSpPr>
          <p:nvPr>
            <p:ph type="pic" sz="quarter" idx="13" hasCustomPrompt="1"/>
          </p:nvPr>
        </p:nvSpPr>
        <p:spPr>
          <a:xfrm>
            <a:off x="8816059" y="5555278"/>
            <a:ext cx="2718744" cy="958850"/>
          </a:xfrm>
        </p:spPr>
        <p:txBody>
          <a:bodyPr/>
          <a:lstStyle>
            <a:lvl1pPr marL="0" indent="0" algn="ctr">
              <a:buNone/>
              <a:defRPr>
                <a:solidFill>
                  <a:schemeClr val="bg1">
                    <a:lumMod val="85000"/>
                  </a:schemeClr>
                </a:solidFill>
              </a:defRPr>
            </a:lvl1pPr>
          </a:lstStyle>
          <a:p>
            <a:r>
              <a:rPr lang="en-US" dirty="0"/>
              <a:t>LOGO</a:t>
            </a:r>
          </a:p>
        </p:txBody>
      </p:sp>
      <p:sp>
        <p:nvSpPr>
          <p:cNvPr id="6" name="Picture Placeholder 2"/>
          <p:cNvSpPr>
            <a:spLocks noGrp="1"/>
          </p:cNvSpPr>
          <p:nvPr>
            <p:ph type="pic" sz="quarter" idx="14" hasCustomPrompt="1"/>
          </p:nvPr>
        </p:nvSpPr>
        <p:spPr>
          <a:xfrm>
            <a:off x="4752568" y="5555278"/>
            <a:ext cx="2718744" cy="958850"/>
          </a:xfrm>
        </p:spPr>
        <p:txBody>
          <a:bodyPr/>
          <a:lstStyle>
            <a:lvl1pPr marL="0" indent="0" algn="ctr">
              <a:buNone/>
              <a:defRPr>
                <a:solidFill>
                  <a:schemeClr val="bg1">
                    <a:lumMod val="85000"/>
                  </a:schemeClr>
                </a:solidFill>
              </a:defRPr>
            </a:lvl1pPr>
          </a:lstStyle>
          <a:p>
            <a:r>
              <a:rPr lang="en-US" dirty="0"/>
              <a:t>LOGO</a:t>
            </a:r>
          </a:p>
        </p:txBody>
      </p:sp>
    </p:spTree>
    <p:extLst>
      <p:ext uri="{BB962C8B-B14F-4D97-AF65-F5344CB8AC3E}">
        <p14:creationId xmlns:p14="http://schemas.microsoft.com/office/powerpoint/2010/main" val="341713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Slide without logos">
    <p:bg>
      <p:bgPr>
        <a:solidFill>
          <a:srgbClr val="118987"/>
        </a:solidFill>
        <a:effectLst/>
      </p:bgPr>
    </p:bg>
    <p:spTree>
      <p:nvGrpSpPr>
        <p:cNvPr id="1" name=""/>
        <p:cNvGrpSpPr/>
        <p:nvPr/>
      </p:nvGrpSpPr>
      <p:grpSpPr>
        <a:xfrm>
          <a:off x="0" y="0"/>
          <a:ext cx="0" cy="0"/>
          <a:chOff x="0" y="0"/>
          <a:chExt cx="0" cy="0"/>
        </a:xfrm>
      </p:grpSpPr>
      <p:pic>
        <p:nvPicPr>
          <p:cNvPr id="10" name="Picture 9" descr="UN075401.jpg"/>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l="1124" r="1118" b="17677"/>
          <a:stretch/>
        </p:blipFill>
        <p:spPr>
          <a:xfrm>
            <a:off x="-24506" y="-1"/>
            <a:ext cx="12216506" cy="6858001"/>
          </a:xfrm>
          <a:prstGeom prst="rect">
            <a:avLst/>
          </a:prstGeom>
        </p:spPr>
      </p:pic>
      <p:sp>
        <p:nvSpPr>
          <p:cNvPr id="11" name="Text Placeholder 8"/>
          <p:cNvSpPr>
            <a:spLocks noGrp="1"/>
          </p:cNvSpPr>
          <p:nvPr>
            <p:ph type="body" sz="quarter" idx="10" hasCustomPrompt="1"/>
          </p:nvPr>
        </p:nvSpPr>
        <p:spPr>
          <a:xfrm>
            <a:off x="3136900" y="1295141"/>
            <a:ext cx="5889625" cy="4419676"/>
          </a:xfrm>
        </p:spPr>
        <p:txBody>
          <a:bodyPr>
            <a:noAutofit/>
          </a:bodyPr>
          <a:lstStyle>
            <a:lvl1pPr marL="0" indent="0" algn="ctr">
              <a:lnSpc>
                <a:spcPct val="80000"/>
              </a:lnSpc>
              <a:buNone/>
              <a:defRPr sz="5400" baseline="0">
                <a:solidFill>
                  <a:schemeClr val="bg1"/>
                </a:solidFill>
              </a:defRPr>
            </a:lvl1pPr>
            <a:lvl2pPr marL="609494" indent="0">
              <a:lnSpc>
                <a:spcPct val="80000"/>
              </a:lnSpc>
              <a:buNone/>
              <a:defRPr sz="5400">
                <a:solidFill>
                  <a:srgbClr val="118987"/>
                </a:solidFill>
              </a:defRPr>
            </a:lvl2pPr>
            <a:lvl3pPr marL="1218986" indent="0">
              <a:lnSpc>
                <a:spcPct val="80000"/>
              </a:lnSpc>
              <a:buNone/>
              <a:defRPr sz="5400">
                <a:solidFill>
                  <a:srgbClr val="118987"/>
                </a:solidFill>
              </a:defRPr>
            </a:lvl3pPr>
            <a:lvl4pPr marL="1828480" indent="0">
              <a:lnSpc>
                <a:spcPct val="80000"/>
              </a:lnSpc>
              <a:buNone/>
              <a:defRPr sz="5400">
                <a:solidFill>
                  <a:srgbClr val="118987"/>
                </a:solidFill>
              </a:defRPr>
            </a:lvl4pPr>
            <a:lvl5pPr marL="2437973" indent="0">
              <a:lnSpc>
                <a:spcPct val="80000"/>
              </a:lnSpc>
              <a:buNone/>
              <a:defRPr sz="5400">
                <a:solidFill>
                  <a:srgbClr val="118987"/>
                </a:solidFill>
              </a:defRPr>
            </a:lvl5pPr>
          </a:lstStyle>
          <a:p>
            <a:pPr lvl="0"/>
            <a:r>
              <a:rPr lang="fr-FR" dirty="0" err="1"/>
              <a:t>Willkommen</a:t>
            </a:r>
            <a:endParaRPr lang="fr-FR" dirty="0"/>
          </a:p>
          <a:p>
            <a:pPr lvl="0"/>
            <a:r>
              <a:rPr lang="fr-FR" dirty="0"/>
              <a:t>Bienvenue</a:t>
            </a:r>
          </a:p>
          <a:p>
            <a:pPr lvl="0"/>
            <a:r>
              <a:rPr lang="fr-FR" dirty="0" err="1"/>
              <a:t>Bienvenido</a:t>
            </a:r>
            <a:endParaRPr lang="fr-FR" dirty="0"/>
          </a:p>
          <a:p>
            <a:pPr lvl="0"/>
            <a:r>
              <a:rPr lang="fr-FR" dirty="0" err="1"/>
              <a:t>Ahlan</a:t>
            </a:r>
            <a:r>
              <a:rPr lang="fr-FR" dirty="0"/>
              <a:t> </a:t>
            </a:r>
            <a:r>
              <a:rPr lang="fr-FR" dirty="0" err="1"/>
              <a:t>wa</a:t>
            </a:r>
            <a:r>
              <a:rPr lang="fr-FR" dirty="0"/>
              <a:t> </a:t>
            </a:r>
            <a:r>
              <a:rPr lang="fr-FR" dirty="0" err="1"/>
              <a:t>sahlan</a:t>
            </a:r>
            <a:endParaRPr lang="fr-FR" dirty="0"/>
          </a:p>
          <a:p>
            <a:pPr lvl="0"/>
            <a:r>
              <a:rPr lang="fr-FR" dirty="0" err="1"/>
              <a:t>Welcome</a:t>
            </a:r>
            <a:endParaRPr lang="fr-FR" dirty="0"/>
          </a:p>
        </p:txBody>
      </p:sp>
    </p:spTree>
    <p:extLst>
      <p:ext uri="{BB962C8B-B14F-4D97-AF65-F5344CB8AC3E}">
        <p14:creationId xmlns:p14="http://schemas.microsoft.com/office/powerpoint/2010/main" val="229152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full picture">
    <p:spTree>
      <p:nvGrpSpPr>
        <p:cNvPr id="1" name=""/>
        <p:cNvGrpSpPr/>
        <p:nvPr/>
      </p:nvGrpSpPr>
      <p:grpSpPr>
        <a:xfrm>
          <a:off x="0" y="0"/>
          <a:ext cx="0" cy="0"/>
          <a:chOff x="0" y="0"/>
          <a:chExt cx="0" cy="0"/>
        </a:xfrm>
      </p:grpSpPr>
      <p:sp>
        <p:nvSpPr>
          <p:cNvPr id="13" name="Picture Placeholder 2"/>
          <p:cNvSpPr>
            <a:spLocks noGrp="1"/>
          </p:cNvSpPr>
          <p:nvPr>
            <p:ph type="pic" sz="quarter" idx="13" hasCustomPrompt="1"/>
          </p:nvPr>
        </p:nvSpPr>
        <p:spPr>
          <a:xfrm>
            <a:off x="10045199"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5" name="Picture Placeholder 2"/>
          <p:cNvSpPr>
            <a:spLocks noGrp="1"/>
          </p:cNvSpPr>
          <p:nvPr>
            <p:ph type="pic" sz="quarter" idx="14" hasCustomPrompt="1"/>
          </p:nvPr>
        </p:nvSpPr>
        <p:spPr>
          <a:xfrm>
            <a:off x="8011054"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6" name="Picture Placeholder 2"/>
          <p:cNvSpPr>
            <a:spLocks noGrp="1"/>
          </p:cNvSpPr>
          <p:nvPr>
            <p:ph type="pic" sz="quarter" idx="15" hasCustomPrompt="1"/>
          </p:nvPr>
        </p:nvSpPr>
        <p:spPr>
          <a:xfrm>
            <a:off x="5967011"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cxnSp>
        <p:nvCxnSpPr>
          <p:cNvPr id="21" name="Straight Connector 20"/>
          <p:cNvCxnSpPr/>
          <p:nvPr userDrawn="1"/>
        </p:nvCxnSpPr>
        <p:spPr>
          <a:xfrm>
            <a:off x="5963672" y="4265162"/>
            <a:ext cx="2578100" cy="0"/>
          </a:xfrm>
          <a:prstGeom prst="line">
            <a:avLst/>
          </a:prstGeom>
          <a:ln w="3175" cmpd="sng">
            <a:solidFill>
              <a:srgbClr val="009999"/>
            </a:solidFill>
            <a:prstDash val="solid"/>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6"/>
          </p:nvPr>
        </p:nvSpPr>
        <p:spPr>
          <a:xfrm>
            <a:off x="-14288" y="0"/>
            <a:ext cx="12225338" cy="5715000"/>
          </a:xfrm>
          <a:solidFill>
            <a:schemeClr val="bg1">
              <a:lumMod val="85000"/>
            </a:schemeClr>
          </a:solidFill>
        </p:spPr>
        <p:txBody>
          <a:bodyPr/>
          <a:lstStyle>
            <a:lvl1pPr marL="0" indent="0" algn="ctr">
              <a:buNone/>
              <a:defRPr/>
            </a:lvl1pPr>
          </a:lstStyle>
          <a:p>
            <a:endParaRPr lang="en-US" dirty="0"/>
          </a:p>
          <a:p>
            <a:r>
              <a:rPr lang="en-US" dirty="0"/>
              <a:t>PICTURE</a:t>
            </a:r>
          </a:p>
        </p:txBody>
      </p:sp>
      <p:sp>
        <p:nvSpPr>
          <p:cNvPr id="5" name="Text Placeholder 4"/>
          <p:cNvSpPr>
            <a:spLocks noGrp="1"/>
          </p:cNvSpPr>
          <p:nvPr>
            <p:ph type="body" sz="quarter" idx="17" hasCustomPrompt="1"/>
          </p:nvPr>
        </p:nvSpPr>
        <p:spPr>
          <a:xfrm>
            <a:off x="2007002" y="2253418"/>
            <a:ext cx="8153400" cy="1458913"/>
          </a:xfrm>
        </p:spPr>
        <p:txBody>
          <a:bodyPr>
            <a:noAutofit/>
          </a:bodyPr>
          <a:lstStyle>
            <a:lvl1pPr marL="0" indent="0" algn="ctr">
              <a:buNone/>
              <a:defRPr sz="7200">
                <a:solidFill>
                  <a:schemeClr val="bg1"/>
                </a:solidFill>
              </a:defRPr>
            </a:lvl1pPr>
            <a:lvl2pPr marL="609494" indent="0">
              <a:buNone/>
              <a:defRPr sz="7200"/>
            </a:lvl2pPr>
            <a:lvl3pPr marL="1218986" indent="0">
              <a:buNone/>
              <a:defRPr sz="7200"/>
            </a:lvl3pPr>
            <a:lvl4pPr marL="1828480" indent="0">
              <a:buNone/>
              <a:defRPr sz="7200"/>
            </a:lvl4pPr>
            <a:lvl5pPr marL="2437973" indent="0">
              <a:buNone/>
              <a:defRPr sz="7200"/>
            </a:lvl5pPr>
          </a:lstStyle>
          <a:p>
            <a:pPr lvl="0"/>
            <a:r>
              <a:rPr lang="fr-FR" dirty="0"/>
              <a:t>Click to </a:t>
            </a:r>
            <a:r>
              <a:rPr lang="fr-FR" dirty="0" err="1"/>
              <a:t>edit</a:t>
            </a:r>
            <a:r>
              <a:rPr lang="fr-FR" dirty="0"/>
              <a:t> </a:t>
            </a:r>
            <a:r>
              <a:rPr lang="fr-FR" dirty="0" err="1"/>
              <a:t>Title</a:t>
            </a:r>
            <a:r>
              <a:rPr lang="fr-FR" dirty="0"/>
              <a:t> </a:t>
            </a:r>
            <a:r>
              <a:rPr lang="fr-FR" dirty="0" err="1"/>
              <a:t>Slide</a:t>
            </a:r>
            <a:endParaRPr lang="en-US" dirty="0"/>
          </a:p>
        </p:txBody>
      </p:sp>
      <p:sp>
        <p:nvSpPr>
          <p:cNvPr id="14" name="Text Placeholder 13"/>
          <p:cNvSpPr>
            <a:spLocks noGrp="1"/>
          </p:cNvSpPr>
          <p:nvPr>
            <p:ph type="body" sz="quarter" idx="11" hasCustomPrompt="1"/>
          </p:nvPr>
        </p:nvSpPr>
        <p:spPr>
          <a:xfrm>
            <a:off x="535693" y="6094730"/>
            <a:ext cx="5431318" cy="550501"/>
          </a:xfrm>
        </p:spPr>
        <p:txBody>
          <a:bodyPr>
            <a:noAutofit/>
          </a:bodyPr>
          <a:lstStyle>
            <a:lvl1pPr marL="0" indent="0" algn="l">
              <a:lnSpc>
                <a:spcPct val="70000"/>
              </a:lnSpc>
              <a:buNone/>
              <a:defRPr sz="3500" b="1" baseline="0">
                <a:solidFill>
                  <a:schemeClr val="tx1">
                    <a:lumMod val="65000"/>
                    <a:lumOff val="35000"/>
                  </a:schemeClr>
                </a:solidFill>
              </a:defRPr>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EDIT NAME OF EVENT</a:t>
            </a:r>
            <a:endParaRPr lang="en-US" dirty="0"/>
          </a:p>
        </p:txBody>
      </p:sp>
    </p:spTree>
    <p:extLst>
      <p:ext uri="{BB962C8B-B14F-4D97-AF65-F5344CB8AC3E}">
        <p14:creationId xmlns:p14="http://schemas.microsoft.com/office/powerpoint/2010/main" val="98720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5287963" cy="6858000"/>
          </a:xfrm>
          <a:solidFill>
            <a:schemeClr val="bg1">
              <a:lumMod val="85000"/>
            </a:schemeClr>
          </a:solidFill>
          <a:ln>
            <a:noFill/>
          </a:ln>
        </p:spPr>
        <p:txBody>
          <a:bodyPr/>
          <a:lstStyle>
            <a:lvl1pPr marL="0" indent="0" algn="ctr">
              <a:buFontTx/>
              <a:buNone/>
              <a:defRPr/>
            </a:lvl1pPr>
          </a:lstStyle>
          <a:p>
            <a:endParaRPr lang="en-US" dirty="0"/>
          </a:p>
          <a:p>
            <a:endParaRPr lang="en-US" dirty="0"/>
          </a:p>
          <a:p>
            <a:endParaRPr lang="en-US" dirty="0"/>
          </a:p>
          <a:p>
            <a:endParaRPr lang="en-US" dirty="0"/>
          </a:p>
          <a:p>
            <a:r>
              <a:rPr lang="en-US" dirty="0"/>
              <a:t>PICTURE</a:t>
            </a:r>
          </a:p>
        </p:txBody>
      </p:sp>
      <p:sp>
        <p:nvSpPr>
          <p:cNvPr id="20" name="Text Placeholder 19"/>
          <p:cNvSpPr>
            <a:spLocks noGrp="1"/>
          </p:cNvSpPr>
          <p:nvPr>
            <p:ph type="body" sz="quarter" idx="16" hasCustomPrompt="1"/>
          </p:nvPr>
        </p:nvSpPr>
        <p:spPr>
          <a:xfrm>
            <a:off x="5822211" y="3150243"/>
            <a:ext cx="5688752" cy="754113"/>
          </a:xfrm>
        </p:spPr>
        <p:txBody>
          <a:bodyPr>
            <a:normAutofit/>
          </a:bodyPr>
          <a:lstStyle>
            <a:lvl1pPr marL="0" indent="0">
              <a:lnSpc>
                <a:spcPct val="80000"/>
              </a:lnSpc>
              <a:buNone/>
              <a:defRPr sz="5000">
                <a:solidFill>
                  <a:schemeClr val="tx1">
                    <a:lumMod val="65000"/>
                    <a:lumOff val="35000"/>
                  </a:schemeClr>
                </a:solidFill>
              </a:defRPr>
            </a:lvl1pPr>
            <a:lvl2pPr marL="609494" indent="0">
              <a:buNone/>
              <a:defRPr/>
            </a:lvl2pPr>
            <a:lvl3pPr marL="1218986" indent="0">
              <a:buNone/>
              <a:defRPr/>
            </a:lvl3pPr>
            <a:lvl4pPr marL="1828480" indent="0">
              <a:buNone/>
              <a:defRPr/>
            </a:lvl4pPr>
            <a:lvl5pPr marL="2437973" indent="0">
              <a:buNone/>
              <a:defRPr/>
            </a:lvl5pPr>
          </a:lstStyle>
          <a:p>
            <a:pPr lvl="0"/>
            <a:r>
              <a:rPr lang="fr-FR" dirty="0"/>
              <a:t>Click to </a:t>
            </a:r>
            <a:r>
              <a:rPr lang="fr-FR" dirty="0" err="1"/>
              <a:t>edit</a:t>
            </a:r>
            <a:r>
              <a:rPr lang="fr-FR" dirty="0"/>
              <a:t> </a:t>
            </a:r>
            <a:r>
              <a:rPr lang="fr-FR" dirty="0" err="1"/>
              <a:t>Title</a:t>
            </a:r>
            <a:r>
              <a:rPr lang="fr-FR" dirty="0"/>
              <a:t> </a:t>
            </a:r>
            <a:r>
              <a:rPr lang="fr-FR" dirty="0" err="1"/>
              <a:t>Slide</a:t>
            </a:r>
            <a:endParaRPr lang="fr-FR" dirty="0"/>
          </a:p>
          <a:p>
            <a:pPr lvl="0"/>
            <a:endParaRPr lang="en-US" dirty="0"/>
          </a:p>
        </p:txBody>
      </p:sp>
      <p:cxnSp>
        <p:nvCxnSpPr>
          <p:cNvPr id="21" name="Straight Connector 20"/>
          <p:cNvCxnSpPr/>
          <p:nvPr userDrawn="1"/>
        </p:nvCxnSpPr>
        <p:spPr>
          <a:xfrm>
            <a:off x="5963672" y="4265162"/>
            <a:ext cx="2578100" cy="0"/>
          </a:xfrm>
          <a:prstGeom prst="line">
            <a:avLst/>
          </a:prstGeom>
          <a:ln w="3175" cmpd="sng">
            <a:solidFill>
              <a:srgbClr val="009999"/>
            </a:soli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19"/>
          <p:cNvSpPr>
            <a:spLocks noGrp="1"/>
          </p:cNvSpPr>
          <p:nvPr>
            <p:ph type="body" sz="quarter" idx="17" hasCustomPrompt="1"/>
          </p:nvPr>
        </p:nvSpPr>
        <p:spPr>
          <a:xfrm>
            <a:off x="5822211" y="2408934"/>
            <a:ext cx="5605946" cy="754113"/>
          </a:xfrm>
        </p:spPr>
        <p:txBody>
          <a:bodyPr>
            <a:normAutofit/>
          </a:bodyPr>
          <a:lstStyle>
            <a:lvl1pPr marL="0" indent="0">
              <a:lnSpc>
                <a:spcPct val="80000"/>
              </a:lnSpc>
              <a:buNone/>
              <a:defRPr sz="5000" b="1" baseline="0">
                <a:solidFill>
                  <a:srgbClr val="118987"/>
                </a:solidFill>
              </a:defRPr>
            </a:lvl1pPr>
            <a:lvl2pPr marL="609494" indent="0">
              <a:buNone/>
              <a:defRPr/>
            </a:lvl2pPr>
            <a:lvl3pPr marL="1218986" indent="0">
              <a:buNone/>
              <a:defRPr/>
            </a:lvl3pPr>
            <a:lvl4pPr marL="1828480" indent="0">
              <a:buNone/>
              <a:defRPr/>
            </a:lvl4pPr>
            <a:lvl5pPr marL="2437973" indent="0">
              <a:buNone/>
              <a:defRPr/>
            </a:lvl5pPr>
          </a:lstStyle>
          <a:p>
            <a:pPr lvl="0"/>
            <a:r>
              <a:rPr lang="fr-FR" dirty="0"/>
              <a:t>Global Wash Cluster</a:t>
            </a:r>
            <a:endParaRPr lang="en-US" dirty="0"/>
          </a:p>
        </p:txBody>
      </p:sp>
      <p:sp>
        <p:nvSpPr>
          <p:cNvPr id="23" name="Picture Placeholder 2"/>
          <p:cNvSpPr>
            <a:spLocks noGrp="1"/>
          </p:cNvSpPr>
          <p:nvPr>
            <p:ph type="pic" sz="quarter" idx="13" hasCustomPrompt="1"/>
          </p:nvPr>
        </p:nvSpPr>
        <p:spPr>
          <a:xfrm>
            <a:off x="10045199"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24" name="Picture Placeholder 2"/>
          <p:cNvSpPr>
            <a:spLocks noGrp="1"/>
          </p:cNvSpPr>
          <p:nvPr>
            <p:ph type="pic" sz="quarter" idx="14" hasCustomPrompt="1"/>
          </p:nvPr>
        </p:nvSpPr>
        <p:spPr>
          <a:xfrm>
            <a:off x="8011054"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25" name="Picture Placeholder 2"/>
          <p:cNvSpPr>
            <a:spLocks noGrp="1"/>
          </p:cNvSpPr>
          <p:nvPr>
            <p:ph type="pic" sz="quarter" idx="15" hasCustomPrompt="1"/>
          </p:nvPr>
        </p:nvSpPr>
        <p:spPr>
          <a:xfrm>
            <a:off x="5967011"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Tree>
    <p:extLst>
      <p:ext uri="{BB962C8B-B14F-4D97-AF65-F5344CB8AC3E}">
        <p14:creationId xmlns:p14="http://schemas.microsoft.com/office/powerpoint/2010/main" val="216889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10045199"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3" name="Picture Placeholder 2"/>
          <p:cNvSpPr>
            <a:spLocks noGrp="1"/>
          </p:cNvSpPr>
          <p:nvPr>
            <p:ph type="pic" sz="quarter" idx="14" hasCustomPrompt="1"/>
          </p:nvPr>
        </p:nvSpPr>
        <p:spPr>
          <a:xfrm>
            <a:off x="8011054"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4" name="Picture Placeholder 2"/>
          <p:cNvSpPr>
            <a:spLocks noGrp="1"/>
          </p:cNvSpPr>
          <p:nvPr>
            <p:ph type="pic" sz="quarter" idx="15" hasCustomPrompt="1"/>
          </p:nvPr>
        </p:nvSpPr>
        <p:spPr>
          <a:xfrm>
            <a:off x="5967011"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7" name="Text Placeholder 13"/>
          <p:cNvSpPr>
            <a:spLocks noGrp="1"/>
          </p:cNvSpPr>
          <p:nvPr>
            <p:ph type="body" sz="quarter" idx="11" hasCustomPrompt="1"/>
          </p:nvPr>
        </p:nvSpPr>
        <p:spPr>
          <a:xfrm>
            <a:off x="535693" y="6094730"/>
            <a:ext cx="5431318" cy="550501"/>
          </a:xfrm>
        </p:spPr>
        <p:txBody>
          <a:bodyPr>
            <a:noAutofit/>
          </a:bodyPr>
          <a:lstStyle>
            <a:lvl1pPr marL="0" indent="0" algn="l">
              <a:lnSpc>
                <a:spcPct val="70000"/>
              </a:lnSpc>
              <a:buNone/>
              <a:defRPr sz="3500" b="1" baseline="0">
                <a:solidFill>
                  <a:schemeClr val="tx1">
                    <a:lumMod val="65000"/>
                    <a:lumOff val="35000"/>
                  </a:schemeClr>
                </a:solidFill>
              </a:defRPr>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EDIT NAME OF EVENT</a:t>
            </a:r>
            <a:endParaRPr lang="en-US" dirty="0"/>
          </a:p>
        </p:txBody>
      </p:sp>
      <p:sp>
        <p:nvSpPr>
          <p:cNvPr id="3" name="Text Placeholder 2"/>
          <p:cNvSpPr>
            <a:spLocks noGrp="1"/>
          </p:cNvSpPr>
          <p:nvPr>
            <p:ph type="body" sz="quarter" idx="16" hasCustomPrompt="1"/>
          </p:nvPr>
        </p:nvSpPr>
        <p:spPr>
          <a:xfrm>
            <a:off x="534988" y="406400"/>
            <a:ext cx="11123612" cy="1066800"/>
          </a:xfrm>
        </p:spPr>
        <p:txBody>
          <a:bodyPr/>
          <a:lstStyle>
            <a:lvl1pPr marL="0" indent="0">
              <a:buNone/>
              <a:defRPr baseline="0">
                <a:solidFill>
                  <a:srgbClr val="118987"/>
                </a:solidFill>
              </a:defRPr>
            </a:lvl1pPr>
            <a:lvl2pPr marL="609494" indent="0">
              <a:buNone/>
              <a:defRPr>
                <a:solidFill>
                  <a:srgbClr val="118987"/>
                </a:solidFill>
              </a:defRPr>
            </a:lvl2pPr>
            <a:lvl3pPr marL="1218986" indent="0">
              <a:buNone/>
              <a:defRPr>
                <a:solidFill>
                  <a:srgbClr val="118987"/>
                </a:solidFill>
              </a:defRPr>
            </a:lvl3pPr>
            <a:lvl4pPr marL="1828480" indent="0">
              <a:buNone/>
              <a:defRPr>
                <a:solidFill>
                  <a:srgbClr val="118987"/>
                </a:solidFill>
              </a:defRPr>
            </a:lvl4pPr>
            <a:lvl5pPr marL="2437973" indent="0">
              <a:buNone/>
              <a:defRPr>
                <a:solidFill>
                  <a:srgbClr val="118987"/>
                </a:solidFill>
              </a:defRPr>
            </a:lvl5pPr>
          </a:lstStyle>
          <a:p>
            <a:pPr lvl="0"/>
            <a:r>
              <a:rPr lang="fr-FR" dirty="0"/>
              <a:t>SUBSECTION TITLE SLIDE</a:t>
            </a:r>
            <a:endParaRPr lang="en-US" dirty="0"/>
          </a:p>
        </p:txBody>
      </p:sp>
      <p:sp>
        <p:nvSpPr>
          <p:cNvPr id="8" name="Text Placeholder 2"/>
          <p:cNvSpPr>
            <a:spLocks noGrp="1"/>
          </p:cNvSpPr>
          <p:nvPr>
            <p:ph type="body" sz="quarter" idx="17" hasCustomPrompt="1"/>
          </p:nvPr>
        </p:nvSpPr>
        <p:spPr>
          <a:xfrm>
            <a:off x="534988" y="1752600"/>
            <a:ext cx="11123612" cy="3708400"/>
          </a:xfrm>
        </p:spPr>
        <p:txBody>
          <a:bodyPr numCol="1" spcCol="540000">
            <a:normAutofit/>
          </a:bodyPr>
          <a:lstStyle>
            <a:lvl1pPr marL="0" marR="0" indent="0" algn="l" defTabSz="609493" rtl="0" eaLnBrk="1" fontAlgn="auto" latinLnBrk="0" hangingPunct="1">
              <a:lnSpc>
                <a:spcPct val="100000"/>
              </a:lnSpc>
              <a:spcBef>
                <a:spcPct val="20000"/>
              </a:spcBef>
              <a:spcAft>
                <a:spcPts val="0"/>
              </a:spcAft>
              <a:buClrTx/>
              <a:buSzTx/>
              <a:buFont typeface="Arial"/>
              <a:buNone/>
              <a:tabLst/>
              <a:defRPr sz="1800" baseline="0">
                <a:solidFill>
                  <a:schemeClr val="tx1">
                    <a:lumMod val="65000"/>
                    <a:lumOff val="35000"/>
                  </a:schemeClr>
                </a:solidFill>
              </a:defRPr>
            </a:lvl1pPr>
            <a:lvl2pPr marL="609494" indent="0">
              <a:buNone/>
              <a:defRPr>
                <a:solidFill>
                  <a:srgbClr val="118987"/>
                </a:solidFill>
              </a:defRPr>
            </a:lvl2pPr>
            <a:lvl3pPr marL="1218986" indent="0">
              <a:buNone/>
              <a:defRPr>
                <a:solidFill>
                  <a:srgbClr val="118987"/>
                </a:solidFill>
              </a:defRPr>
            </a:lvl3pPr>
            <a:lvl4pPr marL="1828480" indent="0">
              <a:buNone/>
              <a:defRPr>
                <a:solidFill>
                  <a:srgbClr val="118987"/>
                </a:solidFill>
              </a:defRPr>
            </a:lvl4pPr>
            <a:lvl5pPr marL="2437973" indent="0">
              <a:buNone/>
              <a:defRPr>
                <a:solidFill>
                  <a:srgbClr val="118987"/>
                </a:solidFill>
              </a:defRPr>
            </a:lvl5pPr>
          </a:lstStyle>
          <a:p>
            <a:pPr lvl="0"/>
            <a:r>
              <a:rPr lang="ro-RO" dirty="0"/>
              <a:t>TURBINIS HOMINES CUM CUM SCAPHAS UBI CEDENTIUM IDEOQUE IMPEDITIS UT</a:t>
            </a:r>
          </a:p>
          <a:p>
            <a:pPr lvl="0"/>
            <a:endParaRPr lang="it-IT" dirty="0"/>
          </a:p>
          <a:p>
            <a:pPr marL="0" marR="0" lvl="0" indent="0" algn="l" defTabSz="609493" rtl="0" eaLnBrk="1" fontAlgn="auto" latinLnBrk="0" hangingPunct="1">
              <a:lnSpc>
                <a:spcPct val="100000"/>
              </a:lnSpc>
              <a:spcBef>
                <a:spcPct val="20000"/>
              </a:spcBef>
              <a:spcAft>
                <a:spcPts val="0"/>
              </a:spcAft>
              <a:buClrTx/>
              <a:buSzTx/>
              <a:buFont typeface="Arial"/>
              <a:buNone/>
              <a:tabLst/>
              <a:defRPr/>
            </a:pPr>
            <a:r>
              <a:rPr lang="it-IT" dirty="0" err="1"/>
              <a:t>Quam</a:t>
            </a:r>
            <a:r>
              <a:rPr lang="it-IT" dirty="0"/>
              <a:t> </a:t>
            </a:r>
            <a:r>
              <a:rPr lang="it-IT" dirty="0" err="1"/>
              <a:t>ob</a:t>
            </a:r>
            <a:r>
              <a:rPr lang="it-IT" dirty="0"/>
              <a:t> rem ut ii qui </a:t>
            </a:r>
            <a:r>
              <a:rPr lang="it-IT" dirty="0" err="1"/>
              <a:t>superiores</a:t>
            </a:r>
            <a:r>
              <a:rPr lang="it-IT" dirty="0"/>
              <a:t> </a:t>
            </a:r>
            <a:r>
              <a:rPr lang="it-IT" dirty="0" err="1"/>
              <a:t>sunt</a:t>
            </a:r>
            <a:r>
              <a:rPr lang="it-IT" dirty="0"/>
              <a:t> </a:t>
            </a:r>
            <a:r>
              <a:rPr lang="it-IT" dirty="0" err="1"/>
              <a:t>submittere</a:t>
            </a:r>
            <a:r>
              <a:rPr lang="it-IT" dirty="0"/>
              <a:t> se </a:t>
            </a:r>
            <a:r>
              <a:rPr lang="it-IT" dirty="0" err="1"/>
              <a:t>debent</a:t>
            </a:r>
            <a:r>
              <a:rPr lang="it-IT" dirty="0"/>
              <a:t> in </a:t>
            </a:r>
            <a:r>
              <a:rPr lang="it-IT" dirty="0" err="1"/>
              <a:t>amicitia</a:t>
            </a:r>
            <a:r>
              <a:rPr lang="it-IT" dirty="0"/>
              <a:t>, sic </a:t>
            </a:r>
            <a:r>
              <a:rPr lang="it-IT" dirty="0" err="1"/>
              <a:t>quodam</a:t>
            </a:r>
            <a:r>
              <a:rPr lang="it-IT" dirty="0"/>
              <a:t> modo </a:t>
            </a:r>
            <a:r>
              <a:rPr lang="it-IT" dirty="0" err="1"/>
              <a:t>inferiores</a:t>
            </a:r>
            <a:r>
              <a:rPr lang="it-IT" dirty="0"/>
              <a:t> </a:t>
            </a:r>
            <a:r>
              <a:rPr lang="it-IT" dirty="0" err="1"/>
              <a:t>extollere</a:t>
            </a:r>
            <a:r>
              <a:rPr lang="it-IT" dirty="0"/>
              <a:t>. </a:t>
            </a:r>
            <a:r>
              <a:rPr lang="it-IT" dirty="0" err="1"/>
              <a:t>Sunt</a:t>
            </a:r>
            <a:r>
              <a:rPr lang="it-IT" dirty="0"/>
              <a:t> </a:t>
            </a:r>
            <a:r>
              <a:rPr lang="it-IT" dirty="0" err="1"/>
              <a:t>enim</a:t>
            </a:r>
            <a:r>
              <a:rPr lang="it-IT" dirty="0"/>
              <a:t> quidam qui </a:t>
            </a:r>
            <a:r>
              <a:rPr lang="it-IT" dirty="0" err="1"/>
              <a:t>molestas</a:t>
            </a:r>
            <a:r>
              <a:rPr lang="it-IT" dirty="0"/>
              <a:t> </a:t>
            </a:r>
            <a:r>
              <a:rPr lang="it-IT" dirty="0" err="1"/>
              <a:t>amicitias</a:t>
            </a:r>
            <a:r>
              <a:rPr lang="it-IT" dirty="0"/>
              <a:t> </a:t>
            </a:r>
            <a:r>
              <a:rPr lang="it-IT" dirty="0" err="1"/>
              <a:t>faciunt</a:t>
            </a:r>
            <a:r>
              <a:rPr lang="it-IT" dirty="0"/>
              <a:t>, </a:t>
            </a:r>
            <a:r>
              <a:rPr lang="it-IT" dirty="0" err="1"/>
              <a:t>cum</a:t>
            </a:r>
            <a:r>
              <a:rPr lang="it-IT" dirty="0"/>
              <a:t> </a:t>
            </a:r>
            <a:r>
              <a:rPr lang="it-IT" dirty="0" err="1"/>
              <a:t>ipsi</a:t>
            </a:r>
            <a:r>
              <a:rPr lang="it-IT" dirty="0"/>
              <a:t> se </a:t>
            </a:r>
            <a:r>
              <a:rPr lang="it-IT" dirty="0" err="1"/>
              <a:t>contemni</a:t>
            </a:r>
            <a:r>
              <a:rPr lang="it-IT" dirty="0"/>
              <a:t> </a:t>
            </a:r>
            <a:r>
              <a:rPr lang="it-IT" dirty="0" err="1"/>
              <a:t>putant</a:t>
            </a:r>
            <a:r>
              <a:rPr lang="it-IT" dirty="0"/>
              <a:t>; </a:t>
            </a:r>
            <a:r>
              <a:rPr lang="it-IT" dirty="0" err="1"/>
              <a:t>quod</a:t>
            </a:r>
            <a:r>
              <a:rPr lang="it-IT" dirty="0"/>
              <a:t> non fere </a:t>
            </a:r>
            <a:r>
              <a:rPr lang="it-IT" dirty="0" err="1"/>
              <a:t>contingit</a:t>
            </a:r>
            <a:r>
              <a:rPr lang="it-IT" dirty="0"/>
              <a:t> </a:t>
            </a:r>
            <a:r>
              <a:rPr lang="it-IT" dirty="0" err="1"/>
              <a:t>nisi</a:t>
            </a:r>
            <a:r>
              <a:rPr lang="it-IT" dirty="0"/>
              <a:t> </a:t>
            </a:r>
            <a:r>
              <a:rPr lang="it-IT" dirty="0" err="1"/>
              <a:t>iis</a:t>
            </a:r>
            <a:r>
              <a:rPr lang="it-IT" dirty="0"/>
              <a:t> qui </a:t>
            </a:r>
            <a:r>
              <a:rPr lang="it-IT" dirty="0" err="1"/>
              <a:t>etiam</a:t>
            </a:r>
            <a:r>
              <a:rPr lang="it-IT" dirty="0"/>
              <a:t> </a:t>
            </a:r>
            <a:r>
              <a:rPr lang="it-IT" dirty="0" err="1"/>
              <a:t>contemnendos</a:t>
            </a:r>
            <a:r>
              <a:rPr lang="it-IT" dirty="0"/>
              <a:t> se </a:t>
            </a:r>
            <a:r>
              <a:rPr lang="it-IT" dirty="0" err="1"/>
              <a:t>arbitrantur</a:t>
            </a:r>
            <a:r>
              <a:rPr lang="it-IT" dirty="0"/>
              <a:t>; qui </a:t>
            </a:r>
            <a:r>
              <a:rPr lang="it-IT" dirty="0" err="1"/>
              <a:t>hac</a:t>
            </a:r>
            <a:r>
              <a:rPr lang="it-IT" dirty="0"/>
              <a:t> opinione non modo </a:t>
            </a:r>
            <a:r>
              <a:rPr lang="it-IT" dirty="0" err="1"/>
              <a:t>verbis</a:t>
            </a:r>
            <a:r>
              <a:rPr lang="it-IT" dirty="0"/>
              <a:t> </a:t>
            </a:r>
            <a:r>
              <a:rPr lang="it-IT" dirty="0" err="1"/>
              <a:t>sed</a:t>
            </a:r>
            <a:r>
              <a:rPr lang="it-IT" dirty="0"/>
              <a:t> </a:t>
            </a:r>
            <a:r>
              <a:rPr lang="it-IT" dirty="0" err="1"/>
              <a:t>etiam</a:t>
            </a:r>
            <a:r>
              <a:rPr lang="it-IT" dirty="0"/>
              <a:t> opere </a:t>
            </a:r>
            <a:r>
              <a:rPr lang="it-IT" dirty="0" err="1"/>
              <a:t>levandi</a:t>
            </a:r>
            <a:r>
              <a:rPr lang="it-IT" dirty="0"/>
              <a:t> </a:t>
            </a:r>
            <a:r>
              <a:rPr lang="it-IT" dirty="0" err="1"/>
              <a:t>sunt</a:t>
            </a:r>
            <a:r>
              <a:rPr lang="it-IT" dirty="0"/>
              <a:t>.</a:t>
            </a:r>
            <a:r>
              <a:rPr lang="en-US" dirty="0"/>
              <a:t> </a:t>
            </a:r>
            <a:r>
              <a:rPr lang="it-IT" dirty="0" err="1"/>
              <a:t>Quam</a:t>
            </a:r>
            <a:r>
              <a:rPr lang="it-IT" dirty="0"/>
              <a:t> </a:t>
            </a:r>
            <a:r>
              <a:rPr lang="it-IT" dirty="0" err="1"/>
              <a:t>ob</a:t>
            </a:r>
            <a:r>
              <a:rPr lang="it-IT" dirty="0"/>
              <a:t> rem ut ii qui </a:t>
            </a:r>
            <a:r>
              <a:rPr lang="it-IT" dirty="0" err="1"/>
              <a:t>superiores</a:t>
            </a:r>
            <a:r>
              <a:rPr lang="it-IT" dirty="0"/>
              <a:t> </a:t>
            </a:r>
            <a:r>
              <a:rPr lang="it-IT" dirty="0" err="1"/>
              <a:t>sunt</a:t>
            </a:r>
            <a:r>
              <a:rPr lang="it-IT" dirty="0"/>
              <a:t> </a:t>
            </a:r>
            <a:r>
              <a:rPr lang="it-IT" dirty="0" err="1"/>
              <a:t>submittere</a:t>
            </a:r>
            <a:r>
              <a:rPr lang="it-IT" dirty="0"/>
              <a:t> se </a:t>
            </a:r>
            <a:r>
              <a:rPr lang="it-IT" dirty="0" err="1"/>
              <a:t>debent</a:t>
            </a:r>
            <a:r>
              <a:rPr lang="it-IT" dirty="0"/>
              <a:t> in </a:t>
            </a:r>
            <a:r>
              <a:rPr lang="it-IT" dirty="0" err="1"/>
              <a:t>amicitia</a:t>
            </a:r>
            <a:r>
              <a:rPr lang="it-IT" dirty="0"/>
              <a:t>, sic </a:t>
            </a:r>
            <a:r>
              <a:rPr lang="it-IT" dirty="0" err="1"/>
              <a:t>quodam</a:t>
            </a:r>
            <a:r>
              <a:rPr lang="it-IT" dirty="0"/>
              <a:t> modo </a:t>
            </a:r>
            <a:r>
              <a:rPr lang="it-IT" dirty="0" err="1"/>
              <a:t>inferiores</a:t>
            </a:r>
            <a:r>
              <a:rPr lang="it-IT" dirty="0"/>
              <a:t> </a:t>
            </a:r>
            <a:r>
              <a:rPr lang="it-IT" dirty="0" err="1"/>
              <a:t>extollere</a:t>
            </a:r>
            <a:r>
              <a:rPr lang="it-IT" dirty="0"/>
              <a:t>. </a:t>
            </a:r>
            <a:r>
              <a:rPr lang="it-IT" dirty="0" err="1"/>
              <a:t>Sunt</a:t>
            </a:r>
            <a:r>
              <a:rPr lang="it-IT" dirty="0"/>
              <a:t> </a:t>
            </a:r>
            <a:r>
              <a:rPr lang="it-IT" dirty="0" err="1"/>
              <a:t>enim</a:t>
            </a:r>
            <a:r>
              <a:rPr lang="it-IT" dirty="0"/>
              <a:t> quidam qui </a:t>
            </a:r>
            <a:r>
              <a:rPr lang="it-IT" dirty="0" err="1"/>
              <a:t>molestas</a:t>
            </a:r>
            <a:r>
              <a:rPr lang="it-IT" dirty="0"/>
              <a:t> </a:t>
            </a:r>
            <a:r>
              <a:rPr lang="it-IT" dirty="0" err="1"/>
              <a:t>amicitias</a:t>
            </a:r>
            <a:r>
              <a:rPr lang="it-IT" dirty="0"/>
              <a:t> </a:t>
            </a:r>
            <a:r>
              <a:rPr lang="it-IT" dirty="0" err="1"/>
              <a:t>faciunt</a:t>
            </a:r>
            <a:r>
              <a:rPr lang="it-IT" dirty="0"/>
              <a:t>, </a:t>
            </a:r>
            <a:r>
              <a:rPr lang="it-IT" dirty="0" err="1"/>
              <a:t>cum</a:t>
            </a:r>
            <a:r>
              <a:rPr lang="it-IT" dirty="0"/>
              <a:t> </a:t>
            </a:r>
            <a:r>
              <a:rPr lang="it-IT" dirty="0" err="1"/>
              <a:t>ipsi</a:t>
            </a:r>
            <a:r>
              <a:rPr lang="it-IT" dirty="0"/>
              <a:t> se </a:t>
            </a:r>
            <a:r>
              <a:rPr lang="it-IT" dirty="0" err="1"/>
              <a:t>contemni</a:t>
            </a:r>
            <a:r>
              <a:rPr lang="it-IT" dirty="0"/>
              <a:t> </a:t>
            </a:r>
            <a:r>
              <a:rPr lang="it-IT" dirty="0" err="1"/>
              <a:t>putant</a:t>
            </a:r>
            <a:r>
              <a:rPr lang="it-IT" dirty="0"/>
              <a:t>; </a:t>
            </a:r>
            <a:r>
              <a:rPr lang="it-IT" dirty="0" err="1"/>
              <a:t>quod</a:t>
            </a:r>
            <a:r>
              <a:rPr lang="it-IT" dirty="0"/>
              <a:t> non fere </a:t>
            </a:r>
            <a:r>
              <a:rPr lang="it-IT" dirty="0" err="1"/>
              <a:t>contingit</a:t>
            </a:r>
            <a:r>
              <a:rPr lang="it-IT" dirty="0"/>
              <a:t> </a:t>
            </a:r>
            <a:r>
              <a:rPr lang="it-IT" dirty="0" err="1"/>
              <a:t>nisi</a:t>
            </a:r>
            <a:r>
              <a:rPr lang="it-IT" dirty="0"/>
              <a:t> </a:t>
            </a:r>
            <a:r>
              <a:rPr lang="it-IT" dirty="0" err="1"/>
              <a:t>iis</a:t>
            </a:r>
            <a:r>
              <a:rPr lang="it-IT" dirty="0"/>
              <a:t> qui </a:t>
            </a:r>
            <a:r>
              <a:rPr lang="it-IT" dirty="0" err="1"/>
              <a:t>etiam</a:t>
            </a:r>
            <a:r>
              <a:rPr lang="it-IT" dirty="0"/>
              <a:t> </a:t>
            </a:r>
            <a:r>
              <a:rPr lang="it-IT" dirty="0" err="1"/>
              <a:t>contemnendos</a:t>
            </a:r>
            <a:r>
              <a:rPr lang="it-IT" dirty="0"/>
              <a:t> se </a:t>
            </a:r>
            <a:r>
              <a:rPr lang="it-IT" dirty="0" err="1"/>
              <a:t>arbitrantur</a:t>
            </a:r>
            <a:r>
              <a:rPr lang="it-IT" dirty="0"/>
              <a:t>; qui </a:t>
            </a:r>
            <a:r>
              <a:rPr lang="it-IT" dirty="0" err="1"/>
              <a:t>hac</a:t>
            </a:r>
            <a:r>
              <a:rPr lang="it-IT" dirty="0"/>
              <a:t> opinione non modo </a:t>
            </a:r>
            <a:r>
              <a:rPr lang="it-IT" dirty="0" err="1"/>
              <a:t>verbis</a:t>
            </a:r>
            <a:r>
              <a:rPr lang="it-IT" dirty="0"/>
              <a:t> </a:t>
            </a:r>
            <a:r>
              <a:rPr lang="it-IT" dirty="0" err="1"/>
              <a:t>sed</a:t>
            </a:r>
            <a:r>
              <a:rPr lang="it-IT" dirty="0"/>
              <a:t> </a:t>
            </a:r>
            <a:r>
              <a:rPr lang="it-IT" dirty="0" err="1"/>
              <a:t>etiam</a:t>
            </a:r>
            <a:r>
              <a:rPr lang="it-IT" dirty="0"/>
              <a:t> opere </a:t>
            </a:r>
            <a:r>
              <a:rPr lang="it-IT" dirty="0" err="1"/>
              <a:t>levandi</a:t>
            </a:r>
            <a:r>
              <a:rPr lang="it-IT" dirty="0"/>
              <a:t> </a:t>
            </a:r>
            <a:r>
              <a:rPr lang="it-IT" dirty="0" err="1"/>
              <a:t>sunt</a:t>
            </a:r>
            <a:r>
              <a:rPr lang="it-IT" dirty="0"/>
              <a:t>.</a:t>
            </a:r>
            <a:endParaRPr lang="en-US" dirty="0"/>
          </a:p>
          <a:p>
            <a:pPr marL="0" marR="0" lvl="0" indent="0" algn="l" defTabSz="609493" rtl="0" eaLnBrk="1" fontAlgn="auto" latinLnBrk="0" hangingPunct="1">
              <a:lnSpc>
                <a:spcPct val="100000"/>
              </a:lnSpc>
              <a:spcBef>
                <a:spcPct val="20000"/>
              </a:spcBef>
              <a:spcAft>
                <a:spcPts val="0"/>
              </a:spcAft>
              <a:buClrTx/>
              <a:buSzTx/>
              <a:buFont typeface="Arial"/>
              <a:buNone/>
              <a:tabLst/>
              <a:defRPr/>
            </a:pPr>
            <a:r>
              <a:rPr lang="it-IT" dirty="0" err="1"/>
              <a:t>Quam</a:t>
            </a:r>
            <a:r>
              <a:rPr lang="it-IT" dirty="0"/>
              <a:t> </a:t>
            </a:r>
            <a:r>
              <a:rPr lang="it-IT" dirty="0" err="1"/>
              <a:t>ob</a:t>
            </a:r>
            <a:r>
              <a:rPr lang="it-IT" dirty="0"/>
              <a:t> rem ut ii qui </a:t>
            </a:r>
            <a:r>
              <a:rPr lang="it-IT" dirty="0" err="1"/>
              <a:t>superiores</a:t>
            </a:r>
            <a:r>
              <a:rPr lang="it-IT" dirty="0"/>
              <a:t> </a:t>
            </a:r>
            <a:r>
              <a:rPr lang="it-IT" dirty="0" err="1"/>
              <a:t>sunt</a:t>
            </a:r>
            <a:r>
              <a:rPr lang="it-IT" dirty="0"/>
              <a:t> </a:t>
            </a:r>
            <a:r>
              <a:rPr lang="it-IT" dirty="0" err="1"/>
              <a:t>submittere</a:t>
            </a:r>
            <a:r>
              <a:rPr lang="it-IT" dirty="0"/>
              <a:t> se </a:t>
            </a:r>
            <a:r>
              <a:rPr lang="it-IT" dirty="0" err="1"/>
              <a:t>debent</a:t>
            </a:r>
            <a:r>
              <a:rPr lang="it-IT" dirty="0"/>
              <a:t> in </a:t>
            </a:r>
            <a:r>
              <a:rPr lang="it-IT" dirty="0" err="1"/>
              <a:t>amicitia</a:t>
            </a:r>
            <a:r>
              <a:rPr lang="it-IT" dirty="0"/>
              <a:t>, sic </a:t>
            </a:r>
            <a:r>
              <a:rPr lang="it-IT" dirty="0" err="1"/>
              <a:t>quodam</a:t>
            </a:r>
            <a:r>
              <a:rPr lang="it-IT" dirty="0"/>
              <a:t> modo </a:t>
            </a:r>
            <a:r>
              <a:rPr lang="it-IT" dirty="0" err="1"/>
              <a:t>inferiores</a:t>
            </a:r>
            <a:r>
              <a:rPr lang="it-IT" dirty="0"/>
              <a:t> </a:t>
            </a:r>
            <a:r>
              <a:rPr lang="it-IT" dirty="0" err="1"/>
              <a:t>extollere</a:t>
            </a:r>
            <a:r>
              <a:rPr lang="it-IT" dirty="0"/>
              <a:t>. </a:t>
            </a:r>
            <a:r>
              <a:rPr lang="it-IT" dirty="0" err="1"/>
              <a:t>Sunt</a:t>
            </a:r>
            <a:r>
              <a:rPr lang="it-IT" dirty="0"/>
              <a:t> </a:t>
            </a:r>
            <a:r>
              <a:rPr lang="it-IT" dirty="0" err="1"/>
              <a:t>enim</a:t>
            </a:r>
            <a:r>
              <a:rPr lang="it-IT" dirty="0"/>
              <a:t> quidam qui </a:t>
            </a:r>
            <a:r>
              <a:rPr lang="it-IT" dirty="0" err="1"/>
              <a:t>molestas</a:t>
            </a:r>
            <a:r>
              <a:rPr lang="it-IT" dirty="0"/>
              <a:t> </a:t>
            </a:r>
            <a:r>
              <a:rPr lang="it-IT" dirty="0" err="1"/>
              <a:t>amicitias</a:t>
            </a:r>
            <a:r>
              <a:rPr lang="it-IT" dirty="0"/>
              <a:t> </a:t>
            </a:r>
            <a:r>
              <a:rPr lang="it-IT" dirty="0" err="1"/>
              <a:t>faciunt</a:t>
            </a:r>
            <a:r>
              <a:rPr lang="it-IT" dirty="0"/>
              <a:t>, </a:t>
            </a:r>
            <a:r>
              <a:rPr lang="it-IT" dirty="0" err="1"/>
              <a:t>cum</a:t>
            </a:r>
            <a:r>
              <a:rPr lang="it-IT" dirty="0"/>
              <a:t> </a:t>
            </a:r>
            <a:r>
              <a:rPr lang="it-IT" dirty="0" err="1"/>
              <a:t>ipsi</a:t>
            </a:r>
            <a:r>
              <a:rPr lang="it-IT" dirty="0"/>
              <a:t> se </a:t>
            </a:r>
            <a:r>
              <a:rPr lang="it-IT" dirty="0" err="1"/>
              <a:t>contemni</a:t>
            </a:r>
            <a:r>
              <a:rPr lang="it-IT" dirty="0"/>
              <a:t> </a:t>
            </a:r>
            <a:r>
              <a:rPr lang="it-IT" dirty="0" err="1"/>
              <a:t>putant</a:t>
            </a:r>
            <a:r>
              <a:rPr lang="it-IT" dirty="0"/>
              <a:t>; </a:t>
            </a:r>
            <a:r>
              <a:rPr lang="it-IT" dirty="0" err="1"/>
              <a:t>quod</a:t>
            </a:r>
            <a:r>
              <a:rPr lang="it-IT" dirty="0"/>
              <a:t> non fere </a:t>
            </a:r>
            <a:r>
              <a:rPr lang="it-IT" dirty="0" err="1"/>
              <a:t>contingit</a:t>
            </a:r>
            <a:r>
              <a:rPr lang="it-IT" dirty="0"/>
              <a:t> </a:t>
            </a:r>
            <a:r>
              <a:rPr lang="it-IT" dirty="0" err="1"/>
              <a:t>nisi</a:t>
            </a:r>
            <a:r>
              <a:rPr lang="it-IT" dirty="0"/>
              <a:t> </a:t>
            </a:r>
            <a:r>
              <a:rPr lang="it-IT" dirty="0" err="1"/>
              <a:t>iis</a:t>
            </a:r>
            <a:r>
              <a:rPr lang="it-IT" dirty="0"/>
              <a:t> qui </a:t>
            </a:r>
            <a:r>
              <a:rPr lang="it-IT" dirty="0" err="1"/>
              <a:t>etiam</a:t>
            </a:r>
            <a:r>
              <a:rPr lang="it-IT" dirty="0"/>
              <a:t> </a:t>
            </a:r>
            <a:r>
              <a:rPr lang="it-IT" dirty="0" err="1"/>
              <a:t>contemnendos</a:t>
            </a:r>
            <a:r>
              <a:rPr lang="it-IT" dirty="0"/>
              <a:t> se </a:t>
            </a:r>
            <a:r>
              <a:rPr lang="it-IT" dirty="0" err="1"/>
              <a:t>arbitrantur</a:t>
            </a:r>
            <a:r>
              <a:rPr lang="it-IT" dirty="0"/>
              <a:t>; qui </a:t>
            </a:r>
            <a:r>
              <a:rPr lang="it-IT" dirty="0" err="1"/>
              <a:t>hac</a:t>
            </a:r>
            <a:r>
              <a:rPr lang="it-IT" dirty="0"/>
              <a:t> opinione non modo </a:t>
            </a:r>
            <a:r>
              <a:rPr lang="it-IT" dirty="0" err="1"/>
              <a:t>verbis</a:t>
            </a:r>
            <a:r>
              <a:rPr lang="it-IT" dirty="0"/>
              <a:t> </a:t>
            </a:r>
            <a:r>
              <a:rPr lang="it-IT" dirty="0" err="1"/>
              <a:t>sed</a:t>
            </a:r>
            <a:r>
              <a:rPr lang="it-IT" dirty="0"/>
              <a:t> </a:t>
            </a:r>
            <a:r>
              <a:rPr lang="it-IT" dirty="0" err="1"/>
              <a:t>etiam</a:t>
            </a:r>
            <a:r>
              <a:rPr lang="it-IT" dirty="0"/>
              <a:t> opere </a:t>
            </a:r>
            <a:r>
              <a:rPr lang="it-IT" dirty="0" err="1"/>
              <a:t>levandi</a:t>
            </a:r>
            <a:r>
              <a:rPr lang="it-IT" dirty="0"/>
              <a:t> </a:t>
            </a:r>
            <a:r>
              <a:rPr lang="it-IT" dirty="0" err="1"/>
              <a:t>sunt</a:t>
            </a:r>
            <a:r>
              <a:rPr lang="it-IT" dirty="0"/>
              <a:t>.</a:t>
            </a:r>
            <a:endParaRPr lang="en-US" dirty="0"/>
          </a:p>
          <a:p>
            <a:pPr lvl="0"/>
            <a:endParaRPr lang="it-IT" dirty="0"/>
          </a:p>
          <a:p>
            <a:pPr lvl="0"/>
            <a:r>
              <a:rPr lang="es-ES_tradnl" dirty="0" err="1"/>
              <a:t>Opulentus</a:t>
            </a:r>
            <a:r>
              <a:rPr lang="es-ES_tradnl" dirty="0"/>
              <a:t> </a:t>
            </a:r>
            <a:r>
              <a:rPr lang="es-ES_tradnl" dirty="0" err="1"/>
              <a:t>Danaes</a:t>
            </a:r>
            <a:r>
              <a:rPr lang="es-ES_tradnl" dirty="0"/>
              <a:t> </a:t>
            </a:r>
            <a:r>
              <a:rPr lang="es-ES_tradnl" dirty="0" err="1"/>
              <a:t>heroici</a:t>
            </a:r>
            <a:r>
              <a:rPr lang="es-ES_tradnl" dirty="0"/>
              <a:t> </a:t>
            </a:r>
            <a:r>
              <a:rPr lang="es-ES_tradnl" dirty="0" err="1"/>
              <a:t>certe</a:t>
            </a:r>
            <a:r>
              <a:rPr lang="es-ES_tradnl" dirty="0"/>
              <a:t> </a:t>
            </a:r>
            <a:r>
              <a:rPr lang="es-ES_tradnl" dirty="0" err="1"/>
              <a:t>profectus</a:t>
            </a:r>
            <a:r>
              <a:rPr lang="es-ES_tradnl" dirty="0"/>
              <a:t> </a:t>
            </a:r>
            <a:r>
              <a:rPr lang="es-ES_tradnl" dirty="0" err="1"/>
              <a:t>amni</a:t>
            </a:r>
            <a:r>
              <a:rPr lang="es-ES_tradnl" dirty="0"/>
              <a:t> </a:t>
            </a:r>
            <a:r>
              <a:rPr lang="es-ES_tradnl" dirty="0" err="1"/>
              <a:t>quidam</a:t>
            </a:r>
            <a:r>
              <a:rPr lang="es-ES_tradnl" dirty="0"/>
              <a:t> manes </a:t>
            </a:r>
            <a:r>
              <a:rPr lang="es-ES_tradnl" dirty="0" err="1"/>
              <a:t>auctoris</a:t>
            </a:r>
            <a:r>
              <a:rPr lang="es-ES_tradnl" dirty="0"/>
              <a:t> </a:t>
            </a:r>
            <a:r>
              <a:rPr lang="es-ES_tradnl" dirty="0" err="1"/>
              <a:t>conmilitio</a:t>
            </a:r>
            <a:r>
              <a:rPr lang="es-ES_tradnl" dirty="0"/>
              <a:t> </a:t>
            </a:r>
            <a:r>
              <a:rPr lang="es-ES_tradnl" dirty="0" err="1"/>
              <a:t>nobilitat</a:t>
            </a:r>
            <a:r>
              <a:rPr lang="es-ES_tradnl" dirty="0"/>
              <a:t> </a:t>
            </a:r>
            <a:r>
              <a:rPr lang="es-ES_tradnl" dirty="0" err="1"/>
              <a:t>quidam</a:t>
            </a:r>
            <a:r>
              <a:rPr lang="es-ES_tradnl" dirty="0"/>
              <a:t> vero </a:t>
            </a:r>
            <a:r>
              <a:rPr lang="es-ES_tradnl" dirty="0" err="1"/>
              <a:t>vocabulum</a:t>
            </a:r>
            <a:r>
              <a:rPr lang="es-ES_tradnl" dirty="0"/>
              <a:t> </a:t>
            </a:r>
            <a:r>
              <a:rPr lang="es-ES_tradnl" dirty="0" err="1"/>
              <a:t>perspicabilis</a:t>
            </a:r>
            <a:r>
              <a:rPr lang="es-ES_tradnl" dirty="0"/>
              <a:t>.</a:t>
            </a:r>
            <a:endParaRPr lang="it-IT" dirty="0"/>
          </a:p>
        </p:txBody>
      </p:sp>
      <p:cxnSp>
        <p:nvCxnSpPr>
          <p:cNvPr id="9" name="Straight Connector 8"/>
          <p:cNvCxnSpPr/>
          <p:nvPr userDrawn="1"/>
        </p:nvCxnSpPr>
        <p:spPr>
          <a:xfrm>
            <a:off x="661988" y="1367241"/>
            <a:ext cx="2373312" cy="0"/>
          </a:xfrm>
          <a:prstGeom prst="line">
            <a:avLst/>
          </a:prstGeom>
          <a:ln w="3175" cmpd="sng">
            <a:solidFill>
              <a:srgbClr val="118987"/>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87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phic Slide ">
    <p:spTree>
      <p:nvGrpSpPr>
        <p:cNvPr id="1" name=""/>
        <p:cNvGrpSpPr/>
        <p:nvPr/>
      </p:nvGrpSpPr>
      <p:grpSpPr>
        <a:xfrm>
          <a:off x="0" y="0"/>
          <a:ext cx="0" cy="0"/>
          <a:chOff x="0" y="0"/>
          <a:chExt cx="0" cy="0"/>
        </a:xfrm>
      </p:grpSpPr>
      <p:sp>
        <p:nvSpPr>
          <p:cNvPr id="6" name="Rectangle 5"/>
          <p:cNvSpPr/>
          <p:nvPr userDrawn="1"/>
        </p:nvSpPr>
        <p:spPr>
          <a:xfrm>
            <a:off x="0" y="0"/>
            <a:ext cx="5295900" cy="68580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13" hasCustomPrompt="1"/>
          </p:nvPr>
        </p:nvSpPr>
        <p:spPr>
          <a:xfrm>
            <a:off x="10045199"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3" name="Picture Placeholder 2"/>
          <p:cNvSpPr>
            <a:spLocks noGrp="1"/>
          </p:cNvSpPr>
          <p:nvPr>
            <p:ph type="pic" sz="quarter" idx="14" hasCustomPrompt="1"/>
          </p:nvPr>
        </p:nvSpPr>
        <p:spPr>
          <a:xfrm>
            <a:off x="8011054"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14" name="Picture Placeholder 2"/>
          <p:cNvSpPr>
            <a:spLocks noGrp="1"/>
          </p:cNvSpPr>
          <p:nvPr>
            <p:ph type="pic" sz="quarter" idx="15" hasCustomPrompt="1"/>
          </p:nvPr>
        </p:nvSpPr>
        <p:spPr>
          <a:xfrm>
            <a:off x="5967011" y="5956716"/>
            <a:ext cx="1505853" cy="688515"/>
          </a:xfrm>
        </p:spPr>
        <p:txBody>
          <a:bodyPr>
            <a:normAutofit/>
          </a:bodyPr>
          <a:lstStyle>
            <a:lvl1pPr marL="0" indent="0" algn="ctr">
              <a:buNone/>
              <a:defRPr sz="3000">
                <a:solidFill>
                  <a:schemeClr val="bg1">
                    <a:lumMod val="85000"/>
                  </a:schemeClr>
                </a:solidFill>
              </a:defRPr>
            </a:lvl1pPr>
          </a:lstStyle>
          <a:p>
            <a:r>
              <a:rPr lang="en-US" dirty="0"/>
              <a:t>LOGO</a:t>
            </a:r>
          </a:p>
        </p:txBody>
      </p:sp>
      <p:sp>
        <p:nvSpPr>
          <p:cNvPr id="7" name="Text Placeholder 13"/>
          <p:cNvSpPr>
            <a:spLocks noGrp="1"/>
          </p:cNvSpPr>
          <p:nvPr>
            <p:ph type="body" sz="quarter" idx="11" hasCustomPrompt="1"/>
          </p:nvPr>
        </p:nvSpPr>
        <p:spPr>
          <a:xfrm>
            <a:off x="535693" y="6094730"/>
            <a:ext cx="5431318" cy="550501"/>
          </a:xfrm>
        </p:spPr>
        <p:txBody>
          <a:bodyPr>
            <a:noAutofit/>
          </a:bodyPr>
          <a:lstStyle>
            <a:lvl1pPr marL="0" indent="0" algn="l">
              <a:lnSpc>
                <a:spcPct val="70000"/>
              </a:lnSpc>
              <a:buNone/>
              <a:defRPr sz="3500" b="1" baseline="0">
                <a:solidFill>
                  <a:schemeClr val="tx1">
                    <a:lumMod val="65000"/>
                    <a:lumOff val="35000"/>
                  </a:schemeClr>
                </a:solidFill>
              </a:defRPr>
            </a:lvl1pPr>
            <a:lvl2pPr marL="609494" indent="0" algn="ctr">
              <a:buNone/>
              <a:defRPr sz="2800"/>
            </a:lvl2pPr>
            <a:lvl3pPr marL="1218986" indent="0" algn="ctr">
              <a:buNone/>
              <a:defRPr sz="2800"/>
            </a:lvl3pPr>
            <a:lvl4pPr marL="1828480" indent="0" algn="ctr">
              <a:buNone/>
              <a:defRPr sz="2800"/>
            </a:lvl4pPr>
            <a:lvl5pPr marL="2437973" indent="0" algn="ctr">
              <a:buNone/>
              <a:defRPr sz="2800"/>
            </a:lvl5pPr>
          </a:lstStyle>
          <a:p>
            <a:pPr lvl="0"/>
            <a:r>
              <a:rPr lang="fr-FR" dirty="0"/>
              <a:t>EDIT NAME OF EVENT</a:t>
            </a:r>
            <a:endParaRPr lang="en-US" dirty="0"/>
          </a:p>
        </p:txBody>
      </p:sp>
    </p:spTree>
    <p:extLst>
      <p:ext uri="{BB962C8B-B14F-4D97-AF65-F5344CB8AC3E}">
        <p14:creationId xmlns:p14="http://schemas.microsoft.com/office/powerpoint/2010/main" val="57809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8FD0F806-BEAA-3E44-AB27-D8D76B4227FB}" type="datetimeFigureOut">
              <a:rPr lang="en-US" smtClean="0"/>
              <a:t>4/21/2023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7DE628DB-F868-E945-97B0-4ACF7159549D}" type="slidenum">
              <a:rPr lang="en-US" smtClean="0"/>
              <a:t>‹#›</a:t>
            </a:fld>
            <a:endParaRPr lang="en-US"/>
          </a:p>
        </p:txBody>
      </p:sp>
    </p:spTree>
    <p:extLst>
      <p:ext uri="{BB962C8B-B14F-4D97-AF65-F5344CB8AC3E}">
        <p14:creationId xmlns:p14="http://schemas.microsoft.com/office/powerpoint/2010/main" val="3517665284"/>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60" r:id="rId3"/>
    <p:sldLayoutId id="2147483650" r:id="rId4"/>
    <p:sldLayoutId id="2147483651" r:id="rId5"/>
    <p:sldLayoutId id="2147483663" r:id="rId6"/>
    <p:sldLayoutId id="2147483652" r:id="rId7"/>
    <p:sldLayoutId id="2147483671" r:id="rId8"/>
    <p:sldLayoutId id="2147483662" r:id="rId9"/>
    <p:sldLayoutId id="2147483666" r:id="rId10"/>
    <p:sldLayoutId id="2147483667" r:id="rId11"/>
    <p:sldLayoutId id="2147483665" r:id="rId12"/>
    <p:sldLayoutId id="2147483673" r:id="rId13"/>
  </p:sldLayoutIdLst>
  <p:txStyles>
    <p:titleStyle>
      <a:lvl1pPr algn="l" defTabSz="609493" rtl="0" eaLnBrk="1" latinLnBrk="0" hangingPunct="1">
        <a:spcBef>
          <a:spcPct val="0"/>
        </a:spcBef>
        <a:buNone/>
        <a:defRPr sz="4400" kern="1200">
          <a:solidFill>
            <a:schemeClr val="tx1"/>
          </a:solidFill>
          <a:latin typeface="Arial Narrow"/>
          <a:ea typeface="+mj-ea"/>
          <a:cs typeface="Arial Narrow"/>
        </a:defRPr>
      </a:lvl1pPr>
    </p:titleStyle>
    <p:body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localhost/DOSSIERS%20CLIENTS/WASH%20CLUSTER/GWC%20BRANDING%20&amp;%20PUBLICATIONS%202019/STYLE%20GUIDE%202019/GWC%20Logo/GWC%20Logo%20Blue/GWC_logo_blue.png"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file://localhost/DOSSIERS%20CLIENTS/WASH%20CLUSTER/GWC%20BRANDING%20&amp;%20PUBLICATIONS%202019/STYLE%20GUIDE%202019/GWC%20Logo/GWC%20Logo%20Blue/GWC_logo_blue.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file://localhost/DOSSIERS%20CLIENTS/WASH%20CLUSTER/GWC%20BRANDING%20&amp;%20PUBLICATIONS%202019/STYLE%20GUIDE%202019/GWC%20Logo/GWC%20Logo%20Blue/GWC_logo_blue.png"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file://localhost/DOSSIERS%20CLIENTS/WASH%20CLUSTER/GWC%20BRANDING%20&amp;%20PUBLICATIONS%202019/STYLE%20GUIDE%202019/GWC%20Logo/GWC%20Logo%20Blue/GWC_logo_blue.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file://localhost/DOSSIERS%20CLIENTS/WASH%20CLUSTER/GWC%20BRANDING%20&amp;%20PUBLICATIONS%202019/STYLE%20GUIDE%202019/GWC%20Logo/GWC%20Logo%20Blue/GWC_logo_blue.png"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file://localhost/DOSSIERS%20CLIENTS/WASH%20CLUSTER/GWC%20BRANDING%20&amp;%20PUBLICATIONS%202019/STYLE%20GUIDE%202019/GWC%20Logo/GWC%20Logo%20Blue/GWC_logo_blue.png"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file://localhost/DOSSIERS%20CLIENTS/WASH%20CLUSTER/GWC%20BRANDING%20&amp;%20PUBLICATIONS%202019/STYLE%20GUIDE%202019/GWC%20Logo/GWC%20Logo%20Blue/GWC_logo_blue.pn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nicef.org/wash/menstrual-hygiene" TargetMode="External"/><Relationship Id="rId3" Type="http://schemas.openxmlformats.org/officeDocument/2006/relationships/hyperlink" Target="https://gbvguidelines.org/en/pocketguide/" TargetMode="External"/><Relationship Id="rId7" Type="http://schemas.openxmlformats.org/officeDocument/2006/relationships/hyperlink" Target="file://Users/macowner/Downloads/global_gender_responsive_wash_programming_2017.pdf" TargetMode="External"/><Relationship Id="rId2" Type="http://schemas.openxmlformats.org/officeDocument/2006/relationships/hyperlink" Target="https://washcluster.atlassian.net/wiki/pages/viewpageattachments.action?pageId=10782342&amp;preview=%2F10782342%2F10791657%2F2012%20GWC%20WASH%20minimum%20commitments%20for%20Safety%20%26%20Dignity.pptx" TargetMode="External"/><Relationship Id="rId1" Type="http://schemas.openxmlformats.org/officeDocument/2006/relationships/slideLayout" Target="../slideLayouts/slideLayout1.xml"/><Relationship Id="rId6" Type="http://schemas.openxmlformats.org/officeDocument/2006/relationships/hyperlink" Target="https://www.rescue.org/sites/default/files/document/2113/themhminemergenciestoolkitfullguide.pdf" TargetMode="External"/><Relationship Id="rId11" Type="http://schemas.openxmlformats.org/officeDocument/2006/relationships/hyperlink" Target="https://www.unicef.org/documents/take-us-seriously" TargetMode="External"/><Relationship Id="rId5" Type="http://schemas.openxmlformats.org/officeDocument/2006/relationships/hyperlink" Target="http://washcluster.net/node/29781" TargetMode="External"/><Relationship Id="rId10" Type="http://schemas.openxmlformats.org/officeDocument/2006/relationships/hyperlink" Target="https://www.unicef.org/documents/engaging-organizations-persons-disabilities-humanitarian-action" TargetMode="External"/><Relationship Id="rId4" Type="http://schemas.openxmlformats.org/officeDocument/2006/relationships/hyperlink" Target="https://www.gihahandbook.org/" TargetMode="External"/><Relationship Id="rId9" Type="http://schemas.openxmlformats.org/officeDocument/2006/relationships/hyperlink" Target="https://www.washingtongroup-disability.com/question-sets/wg-short-set-on-functioning-wg-s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4.png"/><Relationship Id="rId4" Type="http://schemas.openxmlformats.org/officeDocument/2006/relationships/image" Target="file://localhost/DOSSIERS%20CLIENTS/WASH%20CLUSTER/GWC%20BRANDING%20&amp;%20PUBLICATIONS%202019/STYLE%20GUIDE%202019/GWC%20Logo/GWC%20Logo%20Blue/GWC_logo_blue.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file://localhost/DOSSIERS%20CLIENTS/WASH%20CLUSTER/GWC%20BRANDING%20&amp;%20PUBLICATIONS%202019/STYLE%20GUIDE%202019/GWC%20Logo/GWC%20Logo%20Blue/GWC_logo_blue.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file://localhost/DOSSIERS%20CLIENTS/WASH%20CLUSTER/GWC%20BRANDING%20&amp;%20PUBLICATIONS%202019/STYLE%20GUIDE%202019/GWC%20Logo/GWC%20Logo%20Blue/GWC_logo_blue.pn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file://localhost/DOSSIERS%20CLIENTS/WASH%20CLUSTER/GWC%20BRANDING%20&amp;%20PUBLICATIONS%202019/STYLE%20GUIDE%202019/GWC%20Logo/GWC%20Logo%20Blue/GWC_logo_blue.png"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file://localhost/DOSSIERS%20CLIENTS/WASH%20CLUSTER/GWC%20BRANDING%20&amp;%20PUBLICATIONS%202019/STYLE%20GUIDE%202019/GWC%20Logo/GWC%20Logo%20Blue/GWC_logo_blue.png" TargetMode="External"/><Relationship Id="rId2" Type="http://schemas.openxmlformats.org/officeDocument/2006/relationships/notesSlide" Target="../notesSlides/notesSlide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file://localhost/DOSSIERS%20CLIENTS/WASH%20CLUSTER/GWC%20BRANDING%20&amp;%20PUBLICATIONS%202019/STYLE%20GUIDE%202019/GWC%20Logo/GWC%20Logo%20Blue/GWC_logo_blu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file://localhost/DOSSIERS%20CLIENTS/WASH%20CLUSTER/GWC%20BRANDING%20&amp;%20PUBLICATIONS%202019/STYLE%20GUIDE%202019/GWC%20Logo/GWC%20Logo%20Blue/GWC_logo_blue.png"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gbvguidelines.org/wp/wp-content/uploads/2018/03/GBV_PocketGuide021718.pdf" TargetMode="External"/><Relationship Id="rId2" Type="http://schemas.openxmlformats.org/officeDocument/2006/relationships/hyperlink" Target="https://www.youtube.com/watch?v=n_YhXzMv1E4" TargetMode="Externa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file://localhost/DOSSIERS%20CLIENTS/WASH%20CLUSTER/GWC%20BRANDING%20&amp;%20PUBLICATIONS%202019/STYLE%20GUIDE%202019/GWC%20Logo/GWC%20Logo%20Blue/GWC_logo_blue.png"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file://localhost/DOSSIERS%20CLIENTS/WASH%20CLUSTER/GWC%20BRANDING%20&amp;%20PUBLICATIONS%202019/STYLE%20GUIDE%202019/GWC%20Logo/GWC%20Logo%20Blue/GWC_logo_blue.pn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1942" y="1445457"/>
            <a:ext cx="11468547" cy="1655095"/>
          </a:xfrm>
        </p:spPr>
        <p:txBody>
          <a:bodyPr/>
          <a:lstStyle/>
          <a:p>
            <a:r>
              <a:rPr lang="en-US" b="1" dirty="0"/>
              <a:t>WASH Safety and Accessibility Audit Toolkit – intro presentation </a:t>
            </a:r>
          </a:p>
        </p:txBody>
      </p:sp>
      <p:sp>
        <p:nvSpPr>
          <p:cNvPr id="3" name="Text Placeholder 2"/>
          <p:cNvSpPr>
            <a:spLocks noGrp="1"/>
          </p:cNvSpPr>
          <p:nvPr>
            <p:ph type="body" sz="quarter" idx="11"/>
          </p:nvPr>
        </p:nvSpPr>
        <p:spPr/>
        <p:txBody>
          <a:bodyPr/>
          <a:lstStyle/>
          <a:p>
            <a:pPr algn="l"/>
            <a:r>
              <a:rPr lang="en-US" dirty="0">
                <a:solidFill>
                  <a:schemeClr val="bg1"/>
                </a:solidFill>
                <a:highlight>
                  <a:srgbClr val="FFFF00"/>
                </a:highlight>
              </a:rPr>
              <a:t>Month/year</a:t>
            </a:r>
          </a:p>
          <a:p>
            <a:pPr algn="l"/>
            <a:r>
              <a:rPr lang="en-US" dirty="0">
                <a:solidFill>
                  <a:schemeClr val="bg1"/>
                </a:solidFill>
              </a:rPr>
              <a:t>https://washcluster.net</a:t>
            </a:r>
          </a:p>
        </p:txBody>
      </p:sp>
      <p:pic>
        <p:nvPicPr>
          <p:cNvPr id="7" name="GWC_logo_blue.png" descr="/DOSSIERS CLIENTS/WASH CLUSTER/GWC BRANDING &amp; PUBLICATIONS 2019/STYLE GUIDE 2019/GWC Logo/GWC Logo Blue/GWC_logo_blue.png"/>
          <p:cNvPicPr>
            <a:picLocks noGrp="1" noChangeAspect="1"/>
          </p:cNvPicPr>
          <p:nvPr>
            <p:ph type="pic" sz="quarter" idx="12"/>
          </p:nvPr>
        </p:nvPicPr>
        <p:blipFill rotWithShape="1">
          <a:blip r:embed="rId2" r:link="rId3">
            <a:extLst>
              <a:ext uri="{28A0092B-C50C-407E-A947-70E740481C1C}">
                <a14:useLocalDpi xmlns:a14="http://schemas.microsoft.com/office/drawing/2010/main" val="0"/>
              </a:ext>
            </a:extLst>
          </a:blip>
          <a:srcRect l="-8034" t="-5956" r="-14798" b="-10692"/>
          <a:stretch>
            <a:fillRect/>
          </a:stretch>
        </p:blipFill>
        <p:spPr>
          <a:xfrm>
            <a:off x="493551" y="5555278"/>
            <a:ext cx="2750546" cy="970066"/>
          </a:xfrm>
        </p:spPr>
      </p:pic>
      <p:pic>
        <p:nvPicPr>
          <p:cNvPr id="14" name="Picture 6" descr="upload.wikimedia.org/wikipedia/commons/thumb/1/...">
            <a:extLst>
              <a:ext uri="{FF2B5EF4-FFF2-40B4-BE49-F238E27FC236}">
                <a16:creationId xmlns:a16="http://schemas.microsoft.com/office/drawing/2014/main" id="{A3B63236-F5AE-46FA-8B13-720B2D95419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9292" y="5699221"/>
            <a:ext cx="2784409" cy="68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5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5DDA2-052D-4FA9-96E8-13864933A376}"/>
              </a:ext>
            </a:extLst>
          </p:cNvPr>
          <p:cNvSpPr>
            <a:spLocks noGrp="1"/>
          </p:cNvSpPr>
          <p:nvPr>
            <p:ph type="title"/>
          </p:nvPr>
        </p:nvSpPr>
        <p:spPr>
          <a:xfrm>
            <a:off x="609440" y="272382"/>
            <a:ext cx="10969943" cy="1143000"/>
          </a:xfrm>
        </p:spPr>
        <p:txBody>
          <a:bodyPr/>
          <a:lstStyle/>
          <a:p>
            <a:r>
              <a:rPr lang="en-US" dirty="0"/>
              <a:t>Who are people with disabilities? </a:t>
            </a:r>
          </a:p>
        </p:txBody>
      </p:sp>
      <p:sp>
        <p:nvSpPr>
          <p:cNvPr id="5" name="Rectangle 4">
            <a:extLst>
              <a:ext uri="{FF2B5EF4-FFF2-40B4-BE49-F238E27FC236}">
                <a16:creationId xmlns:a16="http://schemas.microsoft.com/office/drawing/2014/main" id="{F9A5FDF7-A5E3-4D87-9A44-56B7C7DEB98C}"/>
              </a:ext>
            </a:extLst>
          </p:cNvPr>
          <p:cNvSpPr>
            <a:spLocks noChangeArrowheads="1"/>
          </p:cNvSpPr>
          <p:nvPr/>
        </p:nvSpPr>
        <p:spPr bwMode="auto">
          <a:xfrm>
            <a:off x="869796" y="3205906"/>
            <a:ext cx="3530766" cy="1218883"/>
          </a:xfrm>
          <a:prstGeom prst="rect">
            <a:avLst/>
          </a:prstGeom>
          <a:solidFill>
            <a:srgbClr val="118987"/>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126">
              <a:spcBef>
                <a:spcPct val="0"/>
              </a:spcBef>
              <a:buNone/>
              <a:defRPr/>
            </a:pPr>
            <a:br>
              <a:rPr lang="en-GB" altLang="en-US" sz="2799" b="1" dirty="0">
                <a:solidFill>
                  <a:prstClr val="black"/>
                </a:solidFill>
                <a:latin typeface="Tahoma" panose="020B0604030504040204" pitchFamily="34" charset="0"/>
                <a:cs typeface="Tahoma" panose="020B0604030504040204" pitchFamily="34" charset="0"/>
              </a:rPr>
            </a:br>
            <a:r>
              <a:rPr lang="en-GB" altLang="en-US" sz="2400" b="1" dirty="0">
                <a:latin typeface="Arial Narrow" panose="020B0606020202030204" pitchFamily="34" charset="0"/>
                <a:cs typeface="Tahoma" panose="020B0604030504040204" pitchFamily="34" charset="0"/>
              </a:rPr>
              <a:t>Person with  impairment</a:t>
            </a:r>
          </a:p>
          <a:p>
            <a:pPr algn="ctr" defTabSz="914126">
              <a:spcBef>
                <a:spcPct val="0"/>
              </a:spcBef>
              <a:buNone/>
              <a:defRPr/>
            </a:pPr>
            <a:r>
              <a:rPr lang="en-GB" altLang="en-US" sz="1600" dirty="0">
                <a:latin typeface="Arial Narrow" panose="020B0606020202030204" pitchFamily="34" charset="0"/>
                <a:cs typeface="Tahoma" panose="020B0604030504040204" pitchFamily="34" charset="0"/>
              </a:rPr>
              <a:t>(</a:t>
            </a:r>
            <a:r>
              <a:rPr lang="en-GB" altLang="en-US" sz="1800" dirty="0">
                <a:latin typeface="Arial Narrow" panose="020B0606020202030204" pitchFamily="34" charset="0"/>
                <a:cs typeface="Tahoma" panose="020B0604030504040204" pitchFamily="34" charset="0"/>
              </a:rPr>
              <a:t>physical, sensory, intellectual and</a:t>
            </a:r>
          </a:p>
          <a:p>
            <a:pPr algn="ctr" defTabSz="914126">
              <a:spcBef>
                <a:spcPct val="0"/>
              </a:spcBef>
              <a:buNone/>
              <a:defRPr/>
            </a:pPr>
            <a:r>
              <a:rPr lang="en-GB" altLang="en-US" sz="1800" dirty="0">
                <a:latin typeface="Arial Narrow" panose="020B0606020202030204" pitchFamily="34" charset="0"/>
                <a:cs typeface="Tahoma" panose="020B0604030504040204" pitchFamily="34" charset="0"/>
              </a:rPr>
              <a:t>psychosocial)</a:t>
            </a:r>
          </a:p>
          <a:p>
            <a:pPr algn="ctr" defTabSz="914126">
              <a:spcBef>
                <a:spcPct val="0"/>
              </a:spcBef>
              <a:buNone/>
              <a:defRPr/>
            </a:pPr>
            <a:r>
              <a:rPr lang="en-GB" altLang="en-US" sz="3199" dirty="0">
                <a:solidFill>
                  <a:prstClr val="black"/>
                </a:solidFill>
                <a:latin typeface="Tahoma" panose="020B0604030504040204" pitchFamily="34" charset="0"/>
                <a:cs typeface="Tahoma" panose="020B0604030504040204" pitchFamily="34" charset="0"/>
              </a:rPr>
              <a:t> </a:t>
            </a:r>
          </a:p>
        </p:txBody>
      </p:sp>
      <p:sp>
        <p:nvSpPr>
          <p:cNvPr id="6" name="Oval 2">
            <a:extLst>
              <a:ext uri="{FF2B5EF4-FFF2-40B4-BE49-F238E27FC236}">
                <a16:creationId xmlns:a16="http://schemas.microsoft.com/office/drawing/2014/main" id="{176A08A5-935E-42A9-A90D-401D43AA3792}"/>
              </a:ext>
            </a:extLst>
          </p:cNvPr>
          <p:cNvSpPr>
            <a:spLocks noChangeArrowheads="1"/>
          </p:cNvSpPr>
          <p:nvPr/>
        </p:nvSpPr>
        <p:spPr bwMode="auto">
          <a:xfrm>
            <a:off x="5794203" y="3407598"/>
            <a:ext cx="1323540" cy="1076382"/>
          </a:xfrm>
          <a:prstGeom prst="ellipse">
            <a:avLst/>
          </a:prstGeom>
          <a:solidFill>
            <a:schemeClr val="bg2">
              <a:lumMod val="90000"/>
            </a:schemeClr>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defTabSz="914126">
              <a:defRPr/>
            </a:pPr>
            <a:r>
              <a:rPr lang="fr-FR" sz="1999" b="1" dirty="0">
                <a:solidFill>
                  <a:schemeClr val="tx1"/>
                </a:solidFill>
                <a:latin typeface="Arial Narrow" panose="020B0606020202030204" pitchFamily="34" charset="0"/>
                <a:ea typeface="ＭＳ Ｐゴシック" pitchFamily="34" charset="-128"/>
              </a:rPr>
              <a:t>Interaction</a:t>
            </a:r>
            <a:endParaRPr lang="en-GB" sz="1999" b="1" dirty="0">
              <a:solidFill>
                <a:schemeClr val="tx1"/>
              </a:solidFill>
              <a:latin typeface="Arial Narrow" panose="020B0606020202030204" pitchFamily="34" charset="0"/>
              <a:ea typeface="ＭＳ Ｐゴシック" pitchFamily="34" charset="-128"/>
            </a:endParaRPr>
          </a:p>
        </p:txBody>
      </p:sp>
      <p:sp>
        <p:nvSpPr>
          <p:cNvPr id="7" name="Line 6">
            <a:extLst>
              <a:ext uri="{FF2B5EF4-FFF2-40B4-BE49-F238E27FC236}">
                <a16:creationId xmlns:a16="http://schemas.microsoft.com/office/drawing/2014/main" id="{13D5178A-D2E3-4C9E-AF5D-DA3030663AD6}"/>
              </a:ext>
              <a:ext uri="{C183D7F6-B498-43B3-948B-1728B52AA6E4}">
                <adec:decorative xmlns:adec="http://schemas.microsoft.com/office/drawing/2017/decorative" val="1"/>
              </a:ext>
            </a:extLst>
          </p:cNvPr>
          <p:cNvSpPr>
            <a:spLocks noChangeShapeType="1"/>
          </p:cNvSpPr>
          <p:nvPr/>
        </p:nvSpPr>
        <p:spPr bwMode="auto">
          <a:xfrm>
            <a:off x="5232329" y="3278114"/>
            <a:ext cx="2447288" cy="0"/>
          </a:xfrm>
          <a:prstGeom prst="line">
            <a:avLst/>
          </a:prstGeom>
          <a:noFill/>
          <a:ln w="762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126">
              <a:defRPr/>
            </a:pPr>
            <a:endParaRPr lang="en-US" sz="1799">
              <a:solidFill>
                <a:prstClr val="black"/>
              </a:solidFill>
              <a:latin typeface="Calibri" panose="020F0502020204030204"/>
            </a:endParaRPr>
          </a:p>
        </p:txBody>
      </p:sp>
      <p:sp>
        <p:nvSpPr>
          <p:cNvPr id="8" name="Rectangle 3">
            <a:extLst>
              <a:ext uri="{FF2B5EF4-FFF2-40B4-BE49-F238E27FC236}">
                <a16:creationId xmlns:a16="http://schemas.microsoft.com/office/drawing/2014/main" id="{6134B031-5DDA-43DE-A1E0-CFA0C945D185}"/>
              </a:ext>
            </a:extLst>
          </p:cNvPr>
          <p:cNvSpPr>
            <a:spLocks noChangeArrowheads="1"/>
          </p:cNvSpPr>
          <p:nvPr/>
        </p:nvSpPr>
        <p:spPr bwMode="auto">
          <a:xfrm>
            <a:off x="8259696" y="3205906"/>
            <a:ext cx="3190274" cy="1218883"/>
          </a:xfrm>
          <a:prstGeom prst="rect">
            <a:avLst/>
          </a:prstGeom>
          <a:solidFill>
            <a:srgbClr val="118987"/>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126">
              <a:spcBef>
                <a:spcPct val="0"/>
              </a:spcBef>
              <a:buNone/>
              <a:defRPr/>
            </a:pPr>
            <a:r>
              <a:rPr lang="en-GB" altLang="en-US" sz="2400" b="1" dirty="0">
                <a:latin typeface="Arial Narrow" panose="020B0606020202030204" pitchFamily="34" charset="0"/>
                <a:cs typeface="Tahoma" panose="020B0604030504040204" pitchFamily="34" charset="0"/>
              </a:rPr>
              <a:t>Environment</a:t>
            </a:r>
          </a:p>
          <a:p>
            <a:pPr algn="ctr" defTabSz="914126">
              <a:spcBef>
                <a:spcPct val="0"/>
              </a:spcBef>
              <a:buNone/>
              <a:defRPr/>
            </a:pPr>
            <a:r>
              <a:rPr lang="en-GB" altLang="en-US" sz="1800" dirty="0">
                <a:latin typeface="Arial Narrow" panose="020B0606020202030204" pitchFamily="34" charset="0"/>
                <a:cs typeface="Tahoma" panose="020B0604030504040204" pitchFamily="34" charset="0"/>
              </a:rPr>
              <a:t>(institutional, attitudinal, </a:t>
            </a:r>
          </a:p>
          <a:p>
            <a:pPr algn="ctr" defTabSz="914126">
              <a:spcBef>
                <a:spcPct val="0"/>
              </a:spcBef>
              <a:buNone/>
              <a:defRPr/>
            </a:pPr>
            <a:r>
              <a:rPr lang="en-GB" altLang="en-US" sz="1800" dirty="0">
                <a:latin typeface="Arial Narrow" panose="020B0606020202030204" pitchFamily="34" charset="0"/>
                <a:cs typeface="Tahoma" panose="020B0604030504040204" pitchFamily="34" charset="0"/>
              </a:rPr>
              <a:t>physical, communication  barriers</a:t>
            </a:r>
            <a:r>
              <a:rPr lang="en-GB" altLang="en-US" sz="1600" dirty="0">
                <a:latin typeface="Arial Narrow" panose="020B0606020202030204" pitchFamily="34" charset="0"/>
                <a:cs typeface="Tahoma" panose="020B0604030504040204" pitchFamily="34" charset="0"/>
              </a:rPr>
              <a:t>)</a:t>
            </a:r>
          </a:p>
        </p:txBody>
      </p:sp>
      <p:sp>
        <p:nvSpPr>
          <p:cNvPr id="9" name="Rectangle 5">
            <a:extLst>
              <a:ext uri="{FF2B5EF4-FFF2-40B4-BE49-F238E27FC236}">
                <a16:creationId xmlns:a16="http://schemas.microsoft.com/office/drawing/2014/main" id="{3F7D6538-5760-4848-9888-170818BAA664}"/>
              </a:ext>
            </a:extLst>
          </p:cNvPr>
          <p:cNvSpPr>
            <a:spLocks noChangeArrowheads="1"/>
          </p:cNvSpPr>
          <p:nvPr/>
        </p:nvSpPr>
        <p:spPr bwMode="auto">
          <a:xfrm>
            <a:off x="4535517" y="5223696"/>
            <a:ext cx="3607447" cy="1218883"/>
          </a:xfrm>
          <a:prstGeom prst="rect">
            <a:avLst/>
          </a:prstGeom>
          <a:solidFill>
            <a:srgbClr val="118987"/>
          </a:solidFill>
          <a:ln>
            <a:headEnd/>
            <a:tailEnd/>
          </a:ln>
        </p:spPr>
        <p:style>
          <a:lnRef idx="0">
            <a:schemeClr val="accent5"/>
          </a:lnRef>
          <a:fillRef idx="3">
            <a:schemeClr val="accent5"/>
          </a:fillRef>
          <a:effectRef idx="3">
            <a:schemeClr val="accent5"/>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126">
              <a:spcBef>
                <a:spcPct val="70000"/>
              </a:spcBef>
              <a:buNone/>
              <a:defRPr/>
            </a:pPr>
            <a:r>
              <a:rPr lang="en-GB" altLang="en-US" sz="2399" b="1" dirty="0">
                <a:latin typeface="Arial Narrow" panose="020B0606020202030204" pitchFamily="34" charset="0"/>
                <a:cs typeface="Tahoma" panose="020B0604030504040204" pitchFamily="34" charset="0"/>
              </a:rPr>
              <a:t>Obstacles to Participation and Inclusion</a:t>
            </a:r>
          </a:p>
        </p:txBody>
      </p:sp>
      <p:sp>
        <p:nvSpPr>
          <p:cNvPr id="11" name="Text Box 13">
            <a:extLst>
              <a:ext uri="{FF2B5EF4-FFF2-40B4-BE49-F238E27FC236}">
                <a16:creationId xmlns:a16="http://schemas.microsoft.com/office/drawing/2014/main" id="{37A2B5E9-8136-4597-882A-EF47358A2AA0}"/>
              </a:ext>
            </a:extLst>
          </p:cNvPr>
          <p:cNvSpPr txBox="1">
            <a:spLocks noChangeArrowheads="1"/>
          </p:cNvSpPr>
          <p:nvPr/>
        </p:nvSpPr>
        <p:spPr bwMode="auto">
          <a:xfrm>
            <a:off x="6131412" y="4390415"/>
            <a:ext cx="649119" cy="9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914126">
              <a:spcBef>
                <a:spcPct val="50000"/>
              </a:spcBef>
              <a:buNone/>
              <a:defRPr/>
            </a:pPr>
            <a:r>
              <a:rPr lang="en-US" altLang="en-US" sz="5398" dirty="0">
                <a:solidFill>
                  <a:srgbClr val="00B050"/>
                </a:solidFill>
              </a:rPr>
              <a:t>=</a:t>
            </a:r>
          </a:p>
        </p:txBody>
      </p:sp>
      <p:pic>
        <p:nvPicPr>
          <p:cNvPr id="12" name="GWC_logo_blue.png" descr="/DOSSIERS CLIENTS/WASH CLUSTER/GWC BRANDING &amp; PUBLICATIONS 2019/STYLE GUIDE 2019/GWC Logo/GWC Logo Blue/GWC_logo_blue.png">
            <a:extLst>
              <a:ext uri="{FF2B5EF4-FFF2-40B4-BE49-F238E27FC236}">
                <a16:creationId xmlns:a16="http://schemas.microsoft.com/office/drawing/2014/main" id="{103EBAAA-5888-4FB0-8B3D-E916DD23C2AC}"/>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
        <p:nvSpPr>
          <p:cNvPr id="13" name="Text Box 14">
            <a:extLst>
              <a:ext uri="{FF2B5EF4-FFF2-40B4-BE49-F238E27FC236}">
                <a16:creationId xmlns:a16="http://schemas.microsoft.com/office/drawing/2014/main" id="{9ED28B28-A4C6-4BC4-9A18-A366629CEB5B}"/>
              </a:ext>
            </a:extLst>
          </p:cNvPr>
          <p:cNvSpPr txBox="1">
            <a:spLocks noChangeArrowheads="1"/>
          </p:cNvSpPr>
          <p:nvPr/>
        </p:nvSpPr>
        <p:spPr bwMode="auto">
          <a:xfrm>
            <a:off x="1313456" y="1595162"/>
            <a:ext cx="9813186" cy="1015278"/>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126">
              <a:buClr>
                <a:srgbClr val="5B9BD5"/>
              </a:buClr>
              <a:buSzPct val="70000"/>
              <a:buNone/>
              <a:defRPr/>
            </a:pPr>
            <a:r>
              <a:rPr lang="en-US" altLang="en-US" sz="1999" dirty="0">
                <a:solidFill>
                  <a:srgbClr val="118987"/>
                </a:solidFill>
                <a:latin typeface="Arial Narrow" panose="020B0606020202030204" pitchFamily="34" charset="0"/>
                <a:cs typeface="Arial" panose="020B0604020202020204" pitchFamily="34" charset="0"/>
              </a:rPr>
              <a:t>Persons with disabilities include those who have long-term physical, mental, intellectual or sensory impairments which in interaction with various barriers may hinder their full and effective participation in society on an equal basis with others  (UN CRPD 2006)</a:t>
            </a:r>
          </a:p>
        </p:txBody>
      </p:sp>
    </p:spTree>
    <p:extLst>
      <p:ext uri="{BB962C8B-B14F-4D97-AF65-F5344CB8AC3E}">
        <p14:creationId xmlns:p14="http://schemas.microsoft.com/office/powerpoint/2010/main" val="288771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A683-2D83-4598-ABDA-B7EE5DFB5BEC}"/>
              </a:ext>
            </a:extLst>
          </p:cNvPr>
          <p:cNvSpPr>
            <a:spLocks noGrp="1"/>
          </p:cNvSpPr>
          <p:nvPr>
            <p:ph type="title"/>
          </p:nvPr>
        </p:nvSpPr>
        <p:spPr/>
        <p:txBody>
          <a:bodyPr/>
          <a:lstStyle/>
          <a:p>
            <a:r>
              <a:rPr lang="en-US" dirty="0"/>
              <a:t>Key risks faced by persons with disabilities</a:t>
            </a:r>
          </a:p>
        </p:txBody>
      </p:sp>
      <p:sp>
        <p:nvSpPr>
          <p:cNvPr id="5" name="Content Placeholder 2">
            <a:extLst>
              <a:ext uri="{FF2B5EF4-FFF2-40B4-BE49-F238E27FC236}">
                <a16:creationId xmlns:a16="http://schemas.microsoft.com/office/drawing/2014/main" id="{8729ED08-6772-4041-AEF2-106586C26299}"/>
              </a:ext>
            </a:extLst>
          </p:cNvPr>
          <p:cNvSpPr txBox="1">
            <a:spLocks/>
          </p:cNvSpPr>
          <p:nvPr/>
        </p:nvSpPr>
        <p:spPr>
          <a:xfrm>
            <a:off x="495776" y="1722865"/>
            <a:ext cx="7229866" cy="4856355"/>
          </a:xfrm>
          <a:prstGeom prst="rect">
            <a:avLst/>
          </a:prstGeom>
        </p:spPr>
        <p:txBody>
          <a:bodyPr>
            <a:normAutofit lnSpcReduction="10000"/>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r>
              <a:rPr lang="en-US" sz="2000" dirty="0"/>
              <a:t>More than twice as likely as their peers without disabilities to experience violence, with a higher likelihood of all forms of violence</a:t>
            </a:r>
          </a:p>
          <a:p>
            <a:pPr marL="0" indent="0">
              <a:buNone/>
            </a:pPr>
            <a:endParaRPr lang="en-US" sz="2000" dirty="0"/>
          </a:p>
          <a:p>
            <a:r>
              <a:rPr lang="en-US" sz="2000" dirty="0"/>
              <a:t>Girls with disabilities up to three times more at risk of rape than girls without disabilities and twice as likely to experience other forms of GBV</a:t>
            </a:r>
          </a:p>
          <a:p>
            <a:endParaRPr lang="en-US" sz="2000" dirty="0"/>
          </a:p>
          <a:p>
            <a:r>
              <a:rPr lang="en-US" sz="2000" dirty="0"/>
              <a:t>24% of children with more than one functional difficulty are out of primary school </a:t>
            </a:r>
          </a:p>
          <a:p>
            <a:endParaRPr lang="en-US" sz="2000" dirty="0"/>
          </a:p>
          <a:p>
            <a:r>
              <a:rPr lang="en-US" sz="2000" dirty="0"/>
              <a:t>47 per cent more likely to be underweight and 34 per cent more likely to be stunted compared to children without disabilities</a:t>
            </a:r>
          </a:p>
          <a:p>
            <a:endParaRPr lang="en-US" sz="2000" dirty="0"/>
          </a:p>
          <a:p>
            <a:r>
              <a:rPr lang="en-US" sz="2000" dirty="0"/>
              <a:t>22% less likely (compared to children without disabilities) to have improved sanitation facilities in their households; and 26% less likely to have improved drinking water sources in their households.</a:t>
            </a:r>
          </a:p>
          <a:p>
            <a:endParaRPr lang="en-US" dirty="0"/>
          </a:p>
        </p:txBody>
      </p:sp>
      <p:sp>
        <p:nvSpPr>
          <p:cNvPr id="6" name="TextBox 5">
            <a:extLst>
              <a:ext uri="{FF2B5EF4-FFF2-40B4-BE49-F238E27FC236}">
                <a16:creationId xmlns:a16="http://schemas.microsoft.com/office/drawing/2014/main" id="{4CBC2FBB-E042-42D5-92DE-8511D67E818F}"/>
              </a:ext>
            </a:extLst>
          </p:cNvPr>
          <p:cNvSpPr txBox="1"/>
          <p:nvPr/>
        </p:nvSpPr>
        <p:spPr>
          <a:xfrm>
            <a:off x="9047125" y="1722865"/>
            <a:ext cx="2645924" cy="3416320"/>
          </a:xfrm>
          <a:prstGeom prst="rect">
            <a:avLst/>
          </a:prstGeom>
          <a:noFill/>
          <a:ln>
            <a:solidFill>
              <a:srgbClr val="118987"/>
            </a:solidFill>
            <a:prstDash val="sysDash"/>
          </a:ln>
        </p:spPr>
        <p:txBody>
          <a:bodyPr wrap="square" rtlCol="0">
            <a:spAutoFit/>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ctr"/>
            <a:r>
              <a:rPr lang="en-US" dirty="0">
                <a:latin typeface="Arial Narrow" panose="020B0606020202030204" pitchFamily="34" charset="0"/>
                <a:cs typeface="Arial" panose="020B0604020202020204" pitchFamily="34" charset="0"/>
              </a:rPr>
              <a:t>Risks are created by barriers to accessing services, facilities and opportunities for participation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Graphic 6" descr="Lightning bolt outline">
            <a:extLst>
              <a:ext uri="{FF2B5EF4-FFF2-40B4-BE49-F238E27FC236}">
                <a16:creationId xmlns:a16="http://schemas.microsoft.com/office/drawing/2014/main" id="{7FA1D97D-72F1-4F8F-8A55-257E16881F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6691" y="1650382"/>
            <a:ext cx="1117941" cy="3740344"/>
          </a:xfrm>
          <a:prstGeom prst="rect">
            <a:avLst/>
          </a:prstGeom>
        </p:spPr>
      </p:pic>
      <p:pic>
        <p:nvPicPr>
          <p:cNvPr id="8" name="GWC_logo_blue.png" descr="/DOSSIERS CLIENTS/WASH CLUSTER/GWC BRANDING &amp; PUBLICATIONS 2019/STYLE GUIDE 2019/GWC Logo/GWC Logo Blue/GWC_logo_blue.png">
            <a:extLst>
              <a:ext uri="{FF2B5EF4-FFF2-40B4-BE49-F238E27FC236}">
                <a16:creationId xmlns:a16="http://schemas.microsoft.com/office/drawing/2014/main" id="{42D363A6-C8FF-4905-80B6-19C474E2CC40}"/>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034" t="-5956" r="-14798" b="-10692"/>
          <a:stretch>
            <a:fillRect/>
          </a:stretch>
        </p:blipFill>
        <p:spPr>
          <a:xfrm>
            <a:off x="10411787" y="6149082"/>
            <a:ext cx="1777038" cy="626728"/>
          </a:xfrm>
          <a:prstGeom prst="rect">
            <a:avLst/>
          </a:prstGeom>
        </p:spPr>
      </p:pic>
    </p:spTree>
    <p:extLst>
      <p:ext uri="{BB962C8B-B14F-4D97-AF65-F5344CB8AC3E}">
        <p14:creationId xmlns:p14="http://schemas.microsoft.com/office/powerpoint/2010/main" val="274167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E44D-CC1E-428A-B412-BEE3870BD579}"/>
              </a:ext>
            </a:extLst>
          </p:cNvPr>
          <p:cNvSpPr>
            <a:spLocks noGrp="1"/>
          </p:cNvSpPr>
          <p:nvPr>
            <p:ph type="title"/>
          </p:nvPr>
        </p:nvSpPr>
        <p:spPr/>
        <p:txBody>
          <a:bodyPr>
            <a:normAutofit fontScale="90000"/>
          </a:bodyPr>
          <a:lstStyle/>
          <a:p>
            <a:r>
              <a:rPr lang="en-US" dirty="0">
                <a:solidFill>
                  <a:srgbClr val="118987"/>
                </a:solidFill>
              </a:rPr>
              <a:t>Barriers to accessing WASH services and facilities </a:t>
            </a:r>
            <a:r>
              <a:rPr lang="en-US" dirty="0">
                <a:solidFill>
                  <a:srgbClr val="FF0000"/>
                </a:solidFill>
              </a:rPr>
              <a:t>for </a:t>
            </a:r>
            <a:r>
              <a:rPr lang="en-US" dirty="0" err="1">
                <a:solidFill>
                  <a:srgbClr val="FF0000"/>
                </a:solidFill>
              </a:rPr>
              <a:t>Pwd</a:t>
            </a:r>
            <a:r>
              <a:rPr lang="en-US" dirty="0">
                <a:solidFill>
                  <a:srgbClr val="FF0000"/>
                </a:solidFill>
              </a:rPr>
              <a:t>?</a:t>
            </a:r>
          </a:p>
        </p:txBody>
      </p:sp>
      <p:graphicFrame>
        <p:nvGraphicFramePr>
          <p:cNvPr id="4" name="Content Placeholder 3">
            <a:extLst>
              <a:ext uri="{FF2B5EF4-FFF2-40B4-BE49-F238E27FC236}">
                <a16:creationId xmlns:a16="http://schemas.microsoft.com/office/drawing/2014/main" id="{27158767-0DFE-4E8B-A819-7145F45B7BFB}"/>
              </a:ext>
            </a:extLst>
          </p:cNvPr>
          <p:cNvGraphicFramePr>
            <a:graphicFrameLocks noGrp="1"/>
          </p:cNvGraphicFramePr>
          <p:nvPr>
            <p:ph idx="1"/>
            <p:extLst>
              <p:ext uri="{D42A27DB-BD31-4B8C-83A1-F6EECF244321}">
                <p14:modId xmlns:p14="http://schemas.microsoft.com/office/powerpoint/2010/main" val="3142267294"/>
              </p:ext>
            </p:extLst>
          </p:nvPr>
        </p:nvGraphicFramePr>
        <p:xfrm>
          <a:off x="609600" y="1600200"/>
          <a:ext cx="1096962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WC_logo_blue.png" descr="/DOSSIERS CLIENTS/WASH CLUSTER/GWC BRANDING &amp; PUBLICATIONS 2019/STYLE GUIDE 2019/GWC Logo/GWC Logo Blue/GWC_logo_blue.png">
            <a:extLst>
              <a:ext uri="{FF2B5EF4-FFF2-40B4-BE49-F238E27FC236}">
                <a16:creationId xmlns:a16="http://schemas.microsoft.com/office/drawing/2014/main" id="{7F82EA3B-E9A6-4097-A88C-26C261256228}"/>
              </a:ext>
            </a:extLst>
          </p:cNvPr>
          <p:cNvPicPr>
            <a:picLocks noChangeAspect="1"/>
          </p:cNvPicPr>
          <p:nvPr/>
        </p:nvPicPr>
        <p:blipFill rotWithShape="1">
          <a:blip r:embed="rId8" r:link="rId9">
            <a:extLst>
              <a:ext uri="{28A0092B-C50C-407E-A947-70E740481C1C}">
                <a14:useLocalDpi xmlns:a14="http://schemas.microsoft.com/office/drawing/2010/main" val="0"/>
              </a:ext>
            </a:extLst>
          </a:blip>
          <a:srcRect l="-8034" t="-5956" r="-14798" b="-10692"/>
          <a:stretch>
            <a:fillRect/>
          </a:stretch>
        </p:blipFill>
        <p:spPr>
          <a:xfrm>
            <a:off x="10411787" y="6149082"/>
            <a:ext cx="1777038" cy="626728"/>
          </a:xfrm>
          <a:prstGeom prst="rect">
            <a:avLst/>
          </a:prstGeom>
        </p:spPr>
      </p:pic>
    </p:spTree>
    <p:extLst>
      <p:ext uri="{BB962C8B-B14F-4D97-AF65-F5344CB8AC3E}">
        <p14:creationId xmlns:p14="http://schemas.microsoft.com/office/powerpoint/2010/main" val="200624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plant&#10;&#10;Description automatically generated">
            <a:extLst>
              <a:ext uri="{FF2B5EF4-FFF2-40B4-BE49-F238E27FC236}">
                <a16:creationId xmlns:a16="http://schemas.microsoft.com/office/drawing/2014/main" id="{C6161576-7ACE-456D-B3EB-1830FA8673F4}"/>
              </a:ext>
            </a:extLst>
          </p:cNvPr>
          <p:cNvPicPr>
            <a:picLocks noChangeAspect="1"/>
          </p:cNvPicPr>
          <p:nvPr/>
        </p:nvPicPr>
        <p:blipFill rotWithShape="1">
          <a:blip r:embed="rId3"/>
          <a:srcRect t="6575" r="-1" b="29550"/>
          <a:stretch/>
        </p:blipFill>
        <p:spPr>
          <a:xfrm>
            <a:off x="-1" y="1665063"/>
            <a:ext cx="12188825" cy="5192937"/>
          </a:xfrm>
          <a:prstGeom prst="rect">
            <a:avLst/>
          </a:prstGeom>
          <a:noFill/>
        </p:spPr>
      </p:pic>
      <p:sp>
        <p:nvSpPr>
          <p:cNvPr id="2" name="Title 1">
            <a:extLst>
              <a:ext uri="{FF2B5EF4-FFF2-40B4-BE49-F238E27FC236}">
                <a16:creationId xmlns:a16="http://schemas.microsoft.com/office/drawing/2014/main" id="{E93CA683-2D83-4598-ABDA-B7EE5DFB5BEC}"/>
              </a:ext>
            </a:extLst>
          </p:cNvPr>
          <p:cNvSpPr>
            <a:spLocks noGrp="1"/>
          </p:cNvSpPr>
          <p:nvPr>
            <p:ph type="title"/>
          </p:nvPr>
        </p:nvSpPr>
        <p:spPr>
          <a:xfrm>
            <a:off x="495776" y="278780"/>
            <a:ext cx="11984811" cy="1143000"/>
          </a:xfrm>
        </p:spPr>
        <p:txBody>
          <a:bodyPr>
            <a:noAutofit/>
          </a:bodyPr>
          <a:lstStyle/>
          <a:p>
            <a:r>
              <a:rPr lang="en-US" sz="3500" dirty="0"/>
              <a:t>Disability Inclusion=  the process of identifying and addressing barriers to access that create heightened risk for persons with disabilities   </a:t>
            </a:r>
          </a:p>
        </p:txBody>
      </p:sp>
      <p:sp>
        <p:nvSpPr>
          <p:cNvPr id="5" name="Content Placeholder 2">
            <a:extLst>
              <a:ext uri="{FF2B5EF4-FFF2-40B4-BE49-F238E27FC236}">
                <a16:creationId xmlns:a16="http://schemas.microsoft.com/office/drawing/2014/main" id="{8729ED08-6772-4041-AEF2-106586C26299}"/>
              </a:ext>
            </a:extLst>
          </p:cNvPr>
          <p:cNvSpPr txBox="1">
            <a:spLocks/>
          </p:cNvSpPr>
          <p:nvPr/>
        </p:nvSpPr>
        <p:spPr>
          <a:xfrm>
            <a:off x="495776" y="1722865"/>
            <a:ext cx="7229866" cy="4856355"/>
          </a:xfrm>
          <a:prstGeom prst="rect">
            <a:avLst/>
          </a:prstGeom>
        </p:spPr>
        <p:txBody>
          <a:bodyPr>
            <a:normAutofit/>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endParaRPr lang="en-US" dirty="0"/>
          </a:p>
        </p:txBody>
      </p:sp>
      <p:pic>
        <p:nvPicPr>
          <p:cNvPr id="8" name="GWC_logo_blue.png" descr="/DOSSIERS CLIENTS/WASH CLUSTER/GWC BRANDING &amp; PUBLICATIONS 2019/STYLE GUIDE 2019/GWC Logo/GWC Logo Blue/GWC_logo_blue.png">
            <a:extLst>
              <a:ext uri="{FF2B5EF4-FFF2-40B4-BE49-F238E27FC236}">
                <a16:creationId xmlns:a16="http://schemas.microsoft.com/office/drawing/2014/main" id="{42D363A6-C8FF-4905-80B6-19C474E2CC40}"/>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034" t="-5956" r="-14798" b="-10692"/>
          <a:stretch>
            <a:fillRect/>
          </a:stretch>
        </p:blipFill>
        <p:spPr>
          <a:xfrm>
            <a:off x="10411787" y="6149082"/>
            <a:ext cx="1777038" cy="626728"/>
          </a:xfrm>
          <a:prstGeom prst="rect">
            <a:avLst/>
          </a:prstGeom>
        </p:spPr>
      </p:pic>
    </p:spTree>
    <p:extLst>
      <p:ext uri="{BB962C8B-B14F-4D97-AF65-F5344CB8AC3E}">
        <p14:creationId xmlns:p14="http://schemas.microsoft.com/office/powerpoint/2010/main" val="2207204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A081E0A-D385-4F20-99A6-78AD362406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8" b="1418"/>
          <a:stretch/>
        </p:blipFill>
        <p:spPr bwMode="auto">
          <a:xfrm>
            <a:off x="4882970" y="1643200"/>
            <a:ext cx="6949440" cy="46020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E93CA683-2D83-4598-ABDA-B7EE5DFB5BEC}"/>
              </a:ext>
            </a:extLst>
          </p:cNvPr>
          <p:cNvSpPr>
            <a:spLocks noGrp="1"/>
          </p:cNvSpPr>
          <p:nvPr>
            <p:ph type="title"/>
          </p:nvPr>
        </p:nvSpPr>
        <p:spPr>
          <a:xfrm>
            <a:off x="495776" y="278780"/>
            <a:ext cx="11984811" cy="1143000"/>
          </a:xfrm>
        </p:spPr>
        <p:txBody>
          <a:bodyPr>
            <a:noAutofit/>
          </a:bodyPr>
          <a:lstStyle/>
          <a:p>
            <a:r>
              <a:rPr lang="en-US" sz="3500" dirty="0"/>
              <a:t>The Safety and Accessibility audit toolkit will help you identify GBV risks AND access barriers for persons with disabilities in WASH facilities </a:t>
            </a:r>
          </a:p>
        </p:txBody>
      </p:sp>
      <p:sp>
        <p:nvSpPr>
          <p:cNvPr id="5" name="Content Placeholder 2">
            <a:extLst>
              <a:ext uri="{FF2B5EF4-FFF2-40B4-BE49-F238E27FC236}">
                <a16:creationId xmlns:a16="http://schemas.microsoft.com/office/drawing/2014/main" id="{8729ED08-6772-4041-AEF2-106586C26299}"/>
              </a:ext>
            </a:extLst>
          </p:cNvPr>
          <p:cNvSpPr txBox="1">
            <a:spLocks/>
          </p:cNvSpPr>
          <p:nvPr/>
        </p:nvSpPr>
        <p:spPr>
          <a:xfrm>
            <a:off x="495776" y="1722865"/>
            <a:ext cx="7229866" cy="4856355"/>
          </a:xfrm>
          <a:prstGeom prst="rect">
            <a:avLst/>
          </a:prstGeom>
        </p:spPr>
        <p:txBody>
          <a:bodyPr>
            <a:normAutofit/>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endParaRPr lang="en-US" dirty="0"/>
          </a:p>
        </p:txBody>
      </p:sp>
      <p:pic>
        <p:nvPicPr>
          <p:cNvPr id="8" name="GWC_logo_blue.png" descr="/DOSSIERS CLIENTS/WASH CLUSTER/GWC BRANDING &amp; PUBLICATIONS 2019/STYLE GUIDE 2019/GWC Logo/GWC Logo Blue/GWC_logo_blue.png">
            <a:extLst>
              <a:ext uri="{FF2B5EF4-FFF2-40B4-BE49-F238E27FC236}">
                <a16:creationId xmlns:a16="http://schemas.microsoft.com/office/drawing/2014/main" id="{42D363A6-C8FF-4905-80B6-19C474E2CC40}"/>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034" t="-5956" r="-14798" b="-10692"/>
          <a:stretch>
            <a:fillRect/>
          </a:stretch>
        </p:blipFill>
        <p:spPr>
          <a:xfrm>
            <a:off x="10411787" y="6149082"/>
            <a:ext cx="1777038" cy="626728"/>
          </a:xfrm>
          <a:prstGeom prst="rect">
            <a:avLst/>
          </a:prstGeom>
        </p:spPr>
      </p:pic>
      <p:sp>
        <p:nvSpPr>
          <p:cNvPr id="7" name="Text Placeholder 2">
            <a:extLst>
              <a:ext uri="{FF2B5EF4-FFF2-40B4-BE49-F238E27FC236}">
                <a16:creationId xmlns:a16="http://schemas.microsoft.com/office/drawing/2014/main" id="{3CBCC5E6-C2E3-4044-80AA-B901A0566C7B}"/>
              </a:ext>
            </a:extLst>
          </p:cNvPr>
          <p:cNvSpPr>
            <a:spLocks noGrp="1"/>
          </p:cNvSpPr>
          <p:nvPr>
            <p:ph type="body" sz="quarter" idx="10"/>
          </p:nvPr>
        </p:nvSpPr>
        <p:spPr>
          <a:xfrm>
            <a:off x="495776" y="2343407"/>
            <a:ext cx="4152011" cy="2989778"/>
          </a:xfrm>
          <a:ln>
            <a:solidFill>
              <a:srgbClr val="118987"/>
            </a:solidFill>
            <a:prstDash val="sysDot"/>
          </a:ln>
        </p:spPr>
        <p:txBody>
          <a:bodyPr>
            <a:normAutofit/>
          </a:bodyPr>
          <a:lstStyle/>
          <a:p>
            <a:pPr marL="457200" indent="-457200">
              <a:buFont typeface="Arial" panose="020B0604020202020204" pitchFamily="34" charset="0"/>
              <a:buChar char="•"/>
            </a:pPr>
            <a:r>
              <a:rPr lang="en-US" b="1" dirty="0"/>
              <a:t>Part 1</a:t>
            </a:r>
            <a:r>
              <a:rPr lang="en-US" dirty="0"/>
              <a:t>: Guidelines</a:t>
            </a:r>
          </a:p>
          <a:p>
            <a:pPr marL="457200" indent="-457200">
              <a:buFont typeface="Arial" panose="020B0604020202020204" pitchFamily="34" charset="0"/>
              <a:buChar char="•"/>
            </a:pPr>
            <a:r>
              <a:rPr lang="en-US" b="1" dirty="0"/>
              <a:t>Part 2: </a:t>
            </a:r>
            <a:r>
              <a:rPr lang="en-US" dirty="0"/>
              <a:t>Common Core*</a:t>
            </a:r>
            <a:endParaRPr lang="en-US" dirty="0">
              <a:highlight>
                <a:srgbClr val="FFFF00"/>
              </a:highlight>
            </a:endParaRPr>
          </a:p>
          <a:p>
            <a:pPr marL="457200" indent="-457200">
              <a:buFont typeface="Arial" panose="020B0604020202020204" pitchFamily="34" charset="0"/>
              <a:buChar char="•"/>
            </a:pPr>
            <a:r>
              <a:rPr lang="en-US" b="1" dirty="0"/>
              <a:t>Part 3</a:t>
            </a:r>
            <a:r>
              <a:rPr lang="en-US" dirty="0"/>
              <a:t>: Water Points </a:t>
            </a:r>
          </a:p>
          <a:p>
            <a:pPr marL="457200" indent="-457200">
              <a:buFont typeface="Arial" panose="020B0604020202020204" pitchFamily="34" charset="0"/>
              <a:buChar char="•"/>
            </a:pPr>
            <a:r>
              <a:rPr lang="en-US" b="1" dirty="0"/>
              <a:t>Part 4 </a:t>
            </a:r>
            <a:r>
              <a:rPr lang="en-US" dirty="0"/>
              <a:t>: Latrines / </a:t>
            </a:r>
            <a:r>
              <a:rPr lang="en-US" dirty="0">
                <a:solidFill>
                  <a:srgbClr val="FF0000"/>
                </a:solidFill>
              </a:rPr>
              <a:t>toilets</a:t>
            </a:r>
            <a:r>
              <a:rPr lang="en-US" dirty="0"/>
              <a:t> </a:t>
            </a:r>
          </a:p>
          <a:p>
            <a:pPr marL="457200" indent="-457200">
              <a:buFont typeface="Arial" panose="020B0604020202020204" pitchFamily="34" charset="0"/>
              <a:buChar char="•"/>
            </a:pPr>
            <a:r>
              <a:rPr lang="en-US" b="1" dirty="0"/>
              <a:t>Part 5</a:t>
            </a:r>
            <a:r>
              <a:rPr lang="en-US" dirty="0"/>
              <a:t>: Bathing Facilities </a:t>
            </a:r>
          </a:p>
          <a:p>
            <a:pPr marL="457200" indent="-457200">
              <a:buFont typeface="Arial" panose="020B0604020202020204" pitchFamily="34" charset="0"/>
              <a:buChar char="•"/>
            </a:pPr>
            <a:endParaRPr lang="en-US" sz="3200" dirty="0"/>
          </a:p>
          <a:p>
            <a:endParaRPr lang="en-US" sz="2000" dirty="0"/>
          </a:p>
        </p:txBody>
      </p:sp>
      <p:sp>
        <p:nvSpPr>
          <p:cNvPr id="10" name="TextBox 9">
            <a:extLst>
              <a:ext uri="{FF2B5EF4-FFF2-40B4-BE49-F238E27FC236}">
                <a16:creationId xmlns:a16="http://schemas.microsoft.com/office/drawing/2014/main" id="{2CBA5282-6EA1-490D-BD89-292885A29539}"/>
              </a:ext>
            </a:extLst>
          </p:cNvPr>
          <p:cNvSpPr txBox="1"/>
          <p:nvPr/>
        </p:nvSpPr>
        <p:spPr>
          <a:xfrm>
            <a:off x="356415" y="5516625"/>
            <a:ext cx="4820110" cy="769441"/>
          </a:xfrm>
          <a:prstGeom prst="rect">
            <a:avLst/>
          </a:prstGeom>
          <a:noFill/>
        </p:spPr>
        <p:txBody>
          <a:bodyPr wrap="square" rtlCol="0">
            <a:spAutoFit/>
          </a:bodyPr>
          <a:lstStyle/>
          <a:p>
            <a:r>
              <a:rPr lang="en-US" sz="2000" dirty="0">
                <a:latin typeface="Arial Narrow" panose="020B0606020202030204" pitchFamily="34" charset="0"/>
              </a:rPr>
              <a:t>* Reaching, circulating and entering the facility</a:t>
            </a:r>
            <a:endParaRPr lang="en-CH" sz="2000" dirty="0">
              <a:latin typeface="Arial Narrow" panose="020B0606020202030204" pitchFamily="34" charset="0"/>
            </a:endParaRPr>
          </a:p>
          <a:p>
            <a:endParaRPr lang="en-US" dirty="0"/>
          </a:p>
        </p:txBody>
      </p:sp>
    </p:spTree>
    <p:extLst>
      <p:ext uri="{BB962C8B-B14F-4D97-AF65-F5344CB8AC3E}">
        <p14:creationId xmlns:p14="http://schemas.microsoft.com/office/powerpoint/2010/main" val="51019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461C-A8CF-E846-802D-AD96AB8B1941}"/>
              </a:ext>
            </a:extLst>
          </p:cNvPr>
          <p:cNvSpPr>
            <a:spLocks noGrp="1"/>
          </p:cNvSpPr>
          <p:nvPr>
            <p:ph type="title"/>
          </p:nvPr>
        </p:nvSpPr>
        <p:spPr>
          <a:xfrm>
            <a:off x="495776" y="165022"/>
            <a:ext cx="11235781" cy="1259110"/>
          </a:xfrm>
        </p:spPr>
        <p:txBody>
          <a:bodyPr>
            <a:normAutofit fontScale="90000"/>
          </a:bodyPr>
          <a:lstStyle/>
          <a:p>
            <a:r>
              <a:rPr lang="en-US" dirty="0"/>
              <a:t> WASH Safety and Accessibility Audit  toolkit; steps for use  </a:t>
            </a:r>
            <a:endParaRPr lang="en-CH" dirty="0"/>
          </a:p>
        </p:txBody>
      </p:sp>
      <p:sp>
        <p:nvSpPr>
          <p:cNvPr id="4" name="TextBox 3">
            <a:extLst>
              <a:ext uri="{FF2B5EF4-FFF2-40B4-BE49-F238E27FC236}">
                <a16:creationId xmlns:a16="http://schemas.microsoft.com/office/drawing/2014/main" id="{39F7AEF2-F406-41F7-9967-F85410C6B381}"/>
              </a:ext>
            </a:extLst>
          </p:cNvPr>
          <p:cNvSpPr txBox="1"/>
          <p:nvPr/>
        </p:nvSpPr>
        <p:spPr>
          <a:xfrm>
            <a:off x="5476127" y="1613042"/>
            <a:ext cx="6712698" cy="5201424"/>
          </a:xfrm>
          <a:prstGeom prst="rect">
            <a:avLst/>
          </a:prstGeom>
          <a:noFill/>
        </p:spPr>
        <p:txBody>
          <a:bodyPr wrap="square" rtlCol="0">
            <a:spAutoFit/>
          </a:bodyPr>
          <a:lstStyle/>
          <a:p>
            <a:pPr marL="342900" indent="-342900">
              <a:buFont typeface="+mj-lt"/>
              <a:buAutoNum type="arabicPeriod"/>
            </a:pPr>
            <a:r>
              <a:rPr lang="en-US" sz="2200" dirty="0">
                <a:latin typeface="Arial Narrow" panose="020B0606020202030204" pitchFamily="34" charset="0"/>
              </a:rPr>
              <a:t>Start with reading Part 1 carefully, here you will find all instructions needed to implement the toolkit </a:t>
            </a:r>
          </a:p>
          <a:p>
            <a:pPr marL="342900" indent="-342900">
              <a:buFont typeface="+mj-lt"/>
              <a:buAutoNum type="arabicPeriod"/>
            </a:pPr>
            <a:endParaRPr lang="en-US" sz="2200" dirty="0">
              <a:latin typeface="Arial Narrow" panose="020B0606020202030204" pitchFamily="34" charset="0"/>
            </a:endParaRPr>
          </a:p>
          <a:p>
            <a:pPr marL="342900" indent="-342900">
              <a:buFont typeface="+mj-lt"/>
              <a:buAutoNum type="arabicPeriod"/>
            </a:pPr>
            <a:r>
              <a:rPr lang="en-US" sz="2200" dirty="0">
                <a:latin typeface="Arial Narrow" panose="020B0606020202030204" pitchFamily="34" charset="0"/>
              </a:rPr>
              <a:t>Make sure you have all equipment needed ( see Part 1</a:t>
            </a:r>
          </a:p>
          <a:p>
            <a:pPr marL="342900" indent="-342900">
              <a:buFont typeface="+mj-lt"/>
              <a:buAutoNum type="arabicPeriod"/>
            </a:pPr>
            <a:endParaRPr lang="en-US" sz="2200" dirty="0">
              <a:latin typeface="Arial Narrow" panose="020B0606020202030204" pitchFamily="34" charset="0"/>
            </a:endParaRPr>
          </a:p>
          <a:p>
            <a:pPr marL="342900" indent="-342900">
              <a:buFont typeface="+mj-lt"/>
              <a:buAutoNum type="arabicPeriod"/>
            </a:pPr>
            <a:r>
              <a:rPr lang="en-US" sz="2200" dirty="0">
                <a:latin typeface="Arial Narrow" panose="020B0606020202030204" pitchFamily="34" charset="0"/>
              </a:rPr>
              <a:t>Read Part 2 (applicable to all facilities) and select among part 3-5 depending on type of facility to be audited</a:t>
            </a:r>
          </a:p>
          <a:p>
            <a:pPr marL="342900" indent="-342900">
              <a:buFont typeface="+mj-lt"/>
              <a:buAutoNum type="arabicPeriod"/>
            </a:pPr>
            <a:endParaRPr lang="en-US" sz="2200" dirty="0">
              <a:latin typeface="Arial Narrow" panose="020B0606020202030204" pitchFamily="34" charset="0"/>
            </a:endParaRPr>
          </a:p>
          <a:p>
            <a:pPr marL="342900" indent="-342900">
              <a:buFont typeface="+mj-lt"/>
              <a:buAutoNum type="arabicPeriod"/>
            </a:pPr>
            <a:r>
              <a:rPr lang="en-US" sz="2200" dirty="0">
                <a:latin typeface="Arial Narrow" panose="020B0606020202030204" pitchFamily="34" charset="0"/>
              </a:rPr>
              <a:t>Start with the visual observation checklist in Part 2 and continue with the visual observation checklist in Part 3,4 or 5 </a:t>
            </a:r>
          </a:p>
          <a:p>
            <a:pPr marL="342900" indent="-342900">
              <a:buFont typeface="+mj-lt"/>
              <a:buAutoNum type="arabicPeriod"/>
            </a:pPr>
            <a:endParaRPr lang="en-US" sz="2200" dirty="0">
              <a:latin typeface="Arial Narrow" panose="020B0606020202030204" pitchFamily="34" charset="0"/>
            </a:endParaRPr>
          </a:p>
          <a:p>
            <a:pPr marL="342900" indent="-342900">
              <a:buFont typeface="+mj-lt"/>
              <a:buAutoNum type="arabicPeriod"/>
            </a:pPr>
            <a:r>
              <a:rPr lang="en-US" sz="2200" dirty="0">
                <a:latin typeface="Arial Narrow" panose="020B0606020202030204" pitchFamily="34" charset="0"/>
              </a:rPr>
              <a:t>Validate your findings through FGD or KII ( see Part 1 for instructions and Part 3,4 or 5 for relevant questions per type of facility </a:t>
            </a:r>
          </a:p>
          <a:p>
            <a:endParaRPr lang="en-US" dirty="0"/>
          </a:p>
        </p:txBody>
      </p:sp>
      <p:pic>
        <p:nvPicPr>
          <p:cNvPr id="6" name="GWC_logo_blue.png" descr="/DOSSIERS CLIENTS/WASH CLUSTER/GWC BRANDING &amp; PUBLICATIONS 2019/STYLE GUIDE 2019/GWC Logo/GWC Logo Blue/GWC_logo_blue.png">
            <a:extLst>
              <a:ext uri="{FF2B5EF4-FFF2-40B4-BE49-F238E27FC236}">
                <a16:creationId xmlns:a16="http://schemas.microsoft.com/office/drawing/2014/main" id="{1CCB6B63-F52C-4CE5-B722-1DFCAB3A47B1}"/>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
        <p:nvSpPr>
          <p:cNvPr id="14" name="TextBox 13">
            <a:extLst>
              <a:ext uri="{FF2B5EF4-FFF2-40B4-BE49-F238E27FC236}">
                <a16:creationId xmlns:a16="http://schemas.microsoft.com/office/drawing/2014/main" id="{1210965B-8E4D-438F-BB44-FE48796BA02E}"/>
              </a:ext>
            </a:extLst>
          </p:cNvPr>
          <p:cNvSpPr txBox="1"/>
          <p:nvPr/>
        </p:nvSpPr>
        <p:spPr>
          <a:xfrm>
            <a:off x="938086" y="5964416"/>
            <a:ext cx="725581" cy="369332"/>
          </a:xfrm>
          <a:prstGeom prst="rect">
            <a:avLst/>
          </a:prstGeom>
          <a:noFill/>
        </p:spPr>
        <p:txBody>
          <a:bodyPr wrap="square" rtlCol="0">
            <a:spAutoFit/>
          </a:bodyPr>
          <a:lstStyle/>
          <a:p>
            <a:r>
              <a:rPr lang="en-US" sz="1800" dirty="0">
                <a:latin typeface="Arial Narrow" panose="020B0606020202030204" pitchFamily="34" charset="0"/>
              </a:rPr>
              <a:t>Part 3</a:t>
            </a:r>
          </a:p>
        </p:txBody>
      </p:sp>
      <p:sp>
        <p:nvSpPr>
          <p:cNvPr id="15" name="TextBox 14">
            <a:extLst>
              <a:ext uri="{FF2B5EF4-FFF2-40B4-BE49-F238E27FC236}">
                <a16:creationId xmlns:a16="http://schemas.microsoft.com/office/drawing/2014/main" id="{25F67517-210F-4358-8374-D300AD335D49}"/>
              </a:ext>
            </a:extLst>
          </p:cNvPr>
          <p:cNvSpPr txBox="1"/>
          <p:nvPr/>
        </p:nvSpPr>
        <p:spPr>
          <a:xfrm>
            <a:off x="2384675" y="5986132"/>
            <a:ext cx="725581" cy="369332"/>
          </a:xfrm>
          <a:prstGeom prst="rect">
            <a:avLst/>
          </a:prstGeom>
          <a:noFill/>
        </p:spPr>
        <p:txBody>
          <a:bodyPr wrap="square" rtlCol="0">
            <a:spAutoFit/>
          </a:bodyPr>
          <a:lstStyle/>
          <a:p>
            <a:r>
              <a:rPr lang="en-US" sz="1800" dirty="0">
                <a:latin typeface="Arial Narrow" panose="020B0606020202030204" pitchFamily="34" charset="0"/>
              </a:rPr>
              <a:t>Part 4</a:t>
            </a:r>
          </a:p>
        </p:txBody>
      </p:sp>
      <p:sp>
        <p:nvSpPr>
          <p:cNvPr id="16" name="TextBox 15">
            <a:extLst>
              <a:ext uri="{FF2B5EF4-FFF2-40B4-BE49-F238E27FC236}">
                <a16:creationId xmlns:a16="http://schemas.microsoft.com/office/drawing/2014/main" id="{2E730E1B-DDFE-41CE-BC9C-6D8C23375022}"/>
              </a:ext>
            </a:extLst>
          </p:cNvPr>
          <p:cNvSpPr txBox="1"/>
          <p:nvPr/>
        </p:nvSpPr>
        <p:spPr>
          <a:xfrm>
            <a:off x="3826691" y="5988431"/>
            <a:ext cx="725581" cy="369332"/>
          </a:xfrm>
          <a:prstGeom prst="rect">
            <a:avLst/>
          </a:prstGeom>
          <a:noFill/>
        </p:spPr>
        <p:txBody>
          <a:bodyPr wrap="square" rtlCol="0">
            <a:spAutoFit/>
          </a:bodyPr>
          <a:lstStyle/>
          <a:p>
            <a:r>
              <a:rPr lang="en-US" sz="1800" dirty="0">
                <a:latin typeface="Arial Narrow" panose="020B0606020202030204" pitchFamily="34" charset="0"/>
              </a:rPr>
              <a:t>Part 5</a:t>
            </a:r>
          </a:p>
        </p:txBody>
      </p:sp>
      <p:sp>
        <p:nvSpPr>
          <p:cNvPr id="17" name="TextBox 16">
            <a:extLst>
              <a:ext uri="{FF2B5EF4-FFF2-40B4-BE49-F238E27FC236}">
                <a16:creationId xmlns:a16="http://schemas.microsoft.com/office/drawing/2014/main" id="{35C63CE5-61B4-42FE-ADB4-488D1F576C53}"/>
              </a:ext>
            </a:extLst>
          </p:cNvPr>
          <p:cNvSpPr txBox="1"/>
          <p:nvPr/>
        </p:nvSpPr>
        <p:spPr>
          <a:xfrm>
            <a:off x="1557801" y="3574870"/>
            <a:ext cx="725581" cy="369332"/>
          </a:xfrm>
          <a:prstGeom prst="rect">
            <a:avLst/>
          </a:prstGeom>
          <a:noFill/>
        </p:spPr>
        <p:txBody>
          <a:bodyPr wrap="square" rtlCol="0">
            <a:spAutoFit/>
          </a:bodyPr>
          <a:lstStyle/>
          <a:p>
            <a:r>
              <a:rPr lang="en-US" sz="1800" dirty="0">
                <a:latin typeface="Arial Narrow" panose="020B0606020202030204" pitchFamily="34" charset="0"/>
              </a:rPr>
              <a:t>Part 1</a:t>
            </a:r>
          </a:p>
        </p:txBody>
      </p:sp>
      <p:sp>
        <p:nvSpPr>
          <p:cNvPr id="18" name="TextBox 17">
            <a:extLst>
              <a:ext uri="{FF2B5EF4-FFF2-40B4-BE49-F238E27FC236}">
                <a16:creationId xmlns:a16="http://schemas.microsoft.com/office/drawing/2014/main" id="{ACC75BE0-3659-409D-93A4-DFD39F29168B}"/>
              </a:ext>
            </a:extLst>
          </p:cNvPr>
          <p:cNvSpPr txBox="1"/>
          <p:nvPr/>
        </p:nvSpPr>
        <p:spPr>
          <a:xfrm>
            <a:off x="3328497" y="3574870"/>
            <a:ext cx="725581" cy="369332"/>
          </a:xfrm>
          <a:prstGeom prst="rect">
            <a:avLst/>
          </a:prstGeom>
          <a:noFill/>
        </p:spPr>
        <p:txBody>
          <a:bodyPr wrap="square" rtlCol="0">
            <a:spAutoFit/>
          </a:bodyPr>
          <a:lstStyle/>
          <a:p>
            <a:r>
              <a:rPr lang="en-US" sz="1800" dirty="0">
                <a:latin typeface="Arial Narrow" panose="020B0606020202030204" pitchFamily="34" charset="0"/>
              </a:rPr>
              <a:t>Part 2</a:t>
            </a:r>
          </a:p>
        </p:txBody>
      </p:sp>
      <p:sp>
        <p:nvSpPr>
          <p:cNvPr id="3" name="TextBox 2">
            <a:extLst>
              <a:ext uri="{FF2B5EF4-FFF2-40B4-BE49-F238E27FC236}">
                <a16:creationId xmlns:a16="http://schemas.microsoft.com/office/drawing/2014/main" id="{8B9EE6A1-1373-42EE-907B-AE0114AE146C}"/>
              </a:ext>
            </a:extLst>
          </p:cNvPr>
          <p:cNvSpPr txBox="1"/>
          <p:nvPr/>
        </p:nvSpPr>
        <p:spPr>
          <a:xfrm>
            <a:off x="1271239" y="2475571"/>
            <a:ext cx="2782839" cy="830997"/>
          </a:xfrm>
          <a:prstGeom prst="rect">
            <a:avLst/>
          </a:prstGeom>
          <a:noFill/>
        </p:spPr>
        <p:txBody>
          <a:bodyPr wrap="square" rtlCol="0">
            <a:spAutoFit/>
          </a:bodyPr>
          <a:lstStyle/>
          <a:p>
            <a:r>
              <a:rPr lang="en-US" dirty="0">
                <a:highlight>
                  <a:srgbClr val="FFFF00"/>
                </a:highlight>
              </a:rPr>
              <a:t>ADD IMAGES OF TOOLKIT </a:t>
            </a:r>
          </a:p>
        </p:txBody>
      </p:sp>
      <p:sp>
        <p:nvSpPr>
          <p:cNvPr id="19" name="TextBox 18">
            <a:extLst>
              <a:ext uri="{FF2B5EF4-FFF2-40B4-BE49-F238E27FC236}">
                <a16:creationId xmlns:a16="http://schemas.microsoft.com/office/drawing/2014/main" id="{0154E01E-E013-4322-8B23-305DBDE188AF}"/>
              </a:ext>
            </a:extLst>
          </p:cNvPr>
          <p:cNvSpPr txBox="1"/>
          <p:nvPr/>
        </p:nvSpPr>
        <p:spPr>
          <a:xfrm>
            <a:off x="1356045" y="4851437"/>
            <a:ext cx="2782839" cy="830997"/>
          </a:xfrm>
          <a:prstGeom prst="rect">
            <a:avLst/>
          </a:prstGeom>
          <a:noFill/>
        </p:spPr>
        <p:txBody>
          <a:bodyPr wrap="square" rtlCol="0">
            <a:spAutoFit/>
          </a:bodyPr>
          <a:lstStyle/>
          <a:p>
            <a:r>
              <a:rPr lang="en-US" dirty="0">
                <a:highlight>
                  <a:srgbClr val="FFFF00"/>
                </a:highlight>
              </a:rPr>
              <a:t>ADD IMAGES OF TOOLKIT </a:t>
            </a:r>
          </a:p>
        </p:txBody>
      </p:sp>
    </p:spTree>
    <p:extLst>
      <p:ext uri="{BB962C8B-B14F-4D97-AF65-F5344CB8AC3E}">
        <p14:creationId xmlns:p14="http://schemas.microsoft.com/office/powerpoint/2010/main" val="3248343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3BC1-C9A2-40CF-8C13-2689B495A198}"/>
              </a:ext>
            </a:extLst>
          </p:cNvPr>
          <p:cNvSpPr>
            <a:spLocks noGrp="1"/>
          </p:cNvSpPr>
          <p:nvPr>
            <p:ph type="title"/>
          </p:nvPr>
        </p:nvSpPr>
        <p:spPr/>
        <p:txBody>
          <a:bodyPr/>
          <a:lstStyle/>
          <a:p>
            <a:r>
              <a:rPr lang="en-US" dirty="0"/>
              <a:t>Relevant tools and guidance </a:t>
            </a:r>
          </a:p>
        </p:txBody>
      </p:sp>
      <p:sp>
        <p:nvSpPr>
          <p:cNvPr id="3" name="Text Placeholder 2">
            <a:extLst>
              <a:ext uri="{FF2B5EF4-FFF2-40B4-BE49-F238E27FC236}">
                <a16:creationId xmlns:a16="http://schemas.microsoft.com/office/drawing/2014/main" id="{636CFC51-3D50-4332-9048-2DD3961CB25A}"/>
              </a:ext>
            </a:extLst>
          </p:cNvPr>
          <p:cNvSpPr>
            <a:spLocks noGrp="1"/>
          </p:cNvSpPr>
          <p:nvPr>
            <p:ph type="body" sz="quarter" idx="10"/>
          </p:nvPr>
        </p:nvSpPr>
        <p:spPr>
          <a:xfrm>
            <a:off x="495300" y="1639888"/>
            <a:ext cx="11331575" cy="4494581"/>
          </a:xfrm>
        </p:spPr>
        <p:txBody>
          <a:bodyPr>
            <a:normAutofit lnSpcReduction="10000"/>
          </a:bodyPr>
          <a:lstStyle/>
          <a:p>
            <a:pPr marL="0" marR="0">
              <a:lnSpc>
                <a:spcPct val="107000"/>
              </a:lnSpc>
              <a:spcBef>
                <a:spcPts val="0"/>
              </a:spcBef>
              <a:spcAft>
                <a:spcPts val="0"/>
              </a:spcAft>
            </a:pPr>
            <a:r>
              <a:rPr lang="en-US" sz="2400" b="1"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effectLst/>
                <a:latin typeface="Arial Narrow" panose="020B0606020202030204" pitchFamily="34" charset="0"/>
                <a:ea typeface="Calibri" panose="020F0502020204030204" pitchFamily="34" charset="0"/>
                <a:cs typeface="Calibri" panose="020F0502020204030204" pitchFamily="34" charset="0"/>
              </a:rPr>
              <a:t>Global WASH </a:t>
            </a:r>
            <a:r>
              <a:rPr lang="en-US"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2"/>
              </a:rPr>
              <a:t>cluster: Minimum Commitments to dignity and safety of affected populations</a:t>
            </a:r>
            <a:r>
              <a:rPr lang="en-US" sz="2400"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effectLst/>
                <a:latin typeface="Arial Narrow" panose="020B0606020202030204" pitchFamily="34" charset="0"/>
                <a:ea typeface="Calibri" panose="020F0502020204030204" pitchFamily="34" charset="0"/>
                <a:cs typeface="Calibri" panose="020F0502020204030204" pitchFamily="34" charset="0"/>
              </a:rPr>
              <a:t>IASC GBV Guidelines Reference Group: </a:t>
            </a:r>
            <a:r>
              <a:rPr lang="en-US"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3"/>
              </a:rPr>
              <a:t>GBV Pocket Guide:</a:t>
            </a:r>
            <a:r>
              <a:rPr lang="en-US" sz="2400"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2400" dirty="0">
                <a:effectLst/>
                <a:latin typeface="Arial Narrow" panose="020B0606020202030204" pitchFamily="34" charset="0"/>
                <a:ea typeface="Calibri" panose="020F0502020204030204" pitchFamily="34" charset="0"/>
                <a:cs typeface="Calibri" panose="020F0502020204030204" pitchFamily="34" charset="0"/>
              </a:rPr>
              <a:t>IASC: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Gender</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 in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Humanitarian</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Action</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Handbook</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 - WASH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Sectoral</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4"/>
              </a:rPr>
              <a:t>Chapter</a:t>
            </a:r>
            <a:r>
              <a:rPr lang="es-CO" sz="2400"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GB" sz="2400" dirty="0">
                <a:effectLst/>
                <a:latin typeface="Arial Narrow" panose="020B0606020202030204" pitchFamily="34" charset="0"/>
                <a:ea typeface="Calibri" panose="020F0502020204030204" pitchFamily="34" charset="0"/>
                <a:cs typeface="Calibri" panose="020F0502020204030204" pitchFamily="34" charset="0"/>
              </a:rPr>
              <a:t>IASC </a:t>
            </a:r>
            <a:r>
              <a:rPr lang="en-GB"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5"/>
              </a:rPr>
              <a:t>Guidelines for GBV Interventions in Humanitarian Action – WASH</a:t>
            </a:r>
            <a:r>
              <a:rPr lang="en-GB" sz="2400"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2400" dirty="0">
                <a:effectLst/>
                <a:latin typeface="Arial Narrow" panose="020B0606020202030204" pitchFamily="34" charset="0"/>
                <a:ea typeface="Calibri" panose="020F0502020204030204" pitchFamily="34" charset="0"/>
                <a:cs typeface="Calibri" panose="020F0502020204030204" pitchFamily="34" charset="0"/>
              </a:rPr>
              <a:t>IRC and Columbia University: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Toolkit</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for</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Integrating</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 MHM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into</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Humanitarian</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6"/>
              </a:rPr>
              <a:t> Response</a:t>
            </a:r>
            <a:r>
              <a:rPr lang="es-CO" sz="2400"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2400" dirty="0">
                <a:effectLst/>
                <a:latin typeface="Arial Narrow" panose="020B0606020202030204" pitchFamily="34" charset="0"/>
                <a:ea typeface="Calibri" panose="020F0502020204030204" pitchFamily="34" charset="0"/>
                <a:cs typeface="Calibri" panose="020F0502020204030204" pitchFamily="34" charset="0"/>
              </a:rPr>
              <a:t>UNICEF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Gender</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-responsive WASH: Key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elements</a:t>
            </a:r>
            <a:r>
              <a:rPr lang="en-US"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for</a:t>
            </a:r>
            <a:r>
              <a:rPr lang="en-US"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effective</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 WASH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7"/>
              </a:rPr>
              <a:t>programming</a:t>
            </a:r>
            <a:r>
              <a:rPr lang="es-CO" sz="2400" dirty="0">
                <a:effectLst/>
                <a:latin typeface="Arial Narrow" panose="020B0606020202030204" pitchFamily="34" charset="0"/>
                <a:ea typeface="Calibri" panose="020F0502020204030204" pitchFamily="34" charset="0"/>
                <a:cs typeface="Calibri" panose="020F0502020204030204" pitchFamily="34" charset="0"/>
              </a:rPr>
              <a:t>. </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2400" dirty="0">
                <a:effectLst/>
                <a:latin typeface="Arial Narrow" panose="020B0606020202030204" pitchFamily="34" charset="0"/>
                <a:ea typeface="Calibri" panose="020F0502020204030204" pitchFamily="34" charset="0"/>
                <a:cs typeface="Calibri" panose="020F0502020204030204" pitchFamily="34" charset="0"/>
              </a:rPr>
              <a:t>UNICEF </a:t>
            </a:r>
            <a:r>
              <a:rPr lang="es-CO"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8"/>
              </a:rPr>
              <a:t>MHM </a:t>
            </a:r>
            <a:r>
              <a:rPr lang="es-CO" sz="2400" u="sng" dirty="0" err="1">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8"/>
              </a:rPr>
              <a:t>Materials</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effectLst/>
                <a:latin typeface="Arial Narrow" panose="020B0606020202030204" pitchFamily="34" charset="0"/>
                <a:ea typeface="Times New Roman" panose="02020603050405020304" pitchFamily="18" charset="0"/>
                <a:cs typeface="Times New Roman" panose="02020603050405020304" pitchFamily="18" charset="0"/>
              </a:rPr>
              <a:t>Washington Group: </a:t>
            </a:r>
            <a:r>
              <a:rPr lang="en-US" sz="2400" u="sng" dirty="0">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9"/>
              </a:rPr>
              <a:t>Short Set of questions on Functioning (WG-SS</a:t>
            </a:r>
            <a:r>
              <a:rPr lang="en-US" sz="24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effectLst/>
                <a:latin typeface="Arial Narrow" panose="020B0606020202030204" pitchFamily="34" charset="0"/>
                <a:ea typeface="Times New Roman" panose="02020603050405020304" pitchFamily="18" charset="0"/>
                <a:cs typeface="Times New Roman" panose="02020603050405020304" pitchFamily="18" charset="0"/>
              </a:rPr>
              <a:t>UNICEF: </a:t>
            </a:r>
            <a:r>
              <a:rPr lang="en-US" sz="2400" u="sng" dirty="0">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10"/>
              </a:rPr>
              <a:t>Engaging with OPDs in Humanitarian Action</a:t>
            </a:r>
            <a:r>
              <a:rPr lang="en-US" sz="2400" dirty="0">
                <a:effectLst/>
                <a:latin typeface="Arial Narrow" panose="020B0606020202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effectLst/>
                <a:latin typeface="Arial Narrow" panose="020B0606020202030204" pitchFamily="34" charset="0"/>
                <a:ea typeface="Times New Roman" panose="02020603050405020304" pitchFamily="18" charset="0"/>
                <a:cs typeface="Times New Roman" panose="02020603050405020304" pitchFamily="18" charset="0"/>
              </a:rPr>
              <a:t>UNICEF:  </a:t>
            </a:r>
            <a:r>
              <a:rPr lang="en-US" sz="2400" u="sng" dirty="0">
                <a:solidFill>
                  <a:srgbClr val="0563C1"/>
                </a:solidFill>
                <a:effectLst/>
                <a:latin typeface="Arial Narrow" panose="020B0606020202030204" pitchFamily="34" charset="0"/>
                <a:ea typeface="Times New Roman" panose="02020603050405020304" pitchFamily="18" charset="0"/>
                <a:cs typeface="Times New Roman" panose="02020603050405020304" pitchFamily="18" charset="0"/>
                <a:hlinkClick r:id="rId11"/>
              </a:rPr>
              <a:t>Engaging children with disabilities in decisions that affect their lives</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30015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a:spLocks noGrp="1"/>
          </p:cNvSpPr>
          <p:nvPr>
            <p:ph type="body" sz="quarter" idx="17"/>
          </p:nvPr>
        </p:nvSpPr>
        <p:spPr>
          <a:xfrm>
            <a:off x="2007002" y="2253418"/>
            <a:ext cx="8153400" cy="1458913"/>
          </a:xfrm>
          <a:effectLst>
            <a:outerShdw blurRad="63500" sx="102000" sy="102000" algn="ctr" rotWithShape="0">
              <a:prstClr val="black">
                <a:alpha val="40000"/>
              </a:prstClr>
            </a:outerShdw>
          </a:effectLst>
        </p:spPr>
        <p:txBody>
          <a:bodyPr/>
          <a:lstStyle/>
          <a:p>
            <a:r>
              <a:rPr lang="en-US" dirty="0"/>
              <a:t>THANK YOU</a:t>
            </a:r>
          </a:p>
        </p:txBody>
      </p:sp>
      <p:pic>
        <p:nvPicPr>
          <p:cNvPr id="9" name="GWC_logo_blue.png" descr="/DOSSIERS CLIENTS/WASH CLUSTER/GWC BRANDING &amp; PUBLICATIONS 2019/STYLE GUIDE 2019/GWC Logo/GWC Logo Blue/GWC_logo_blue.png"/>
          <p:cNvPicPr>
            <a:picLocks noGrp="1" noChangeAspect="1"/>
          </p:cNvPicPr>
          <p:nvPr>
            <p:ph type="pic" sz="quarter" idx="12"/>
          </p:nvPr>
        </p:nvPicPr>
        <p:blipFill rotWithShape="1">
          <a:blip r:embed="rId3" r:link="rId4">
            <a:extLst>
              <a:ext uri="{28A0092B-C50C-407E-A947-70E740481C1C}">
                <a14:useLocalDpi xmlns:a14="http://schemas.microsoft.com/office/drawing/2010/main" val="0"/>
              </a:ext>
            </a:extLst>
          </a:blip>
          <a:srcRect l="-8034" t="-5956" r="-14798" b="-10692"/>
          <a:stretch>
            <a:fillRect/>
          </a:stretch>
        </p:blipFill>
        <p:spPr>
          <a:xfrm>
            <a:off x="493551" y="5555278"/>
            <a:ext cx="2750546" cy="970066"/>
          </a:xfrm>
        </p:spPr>
      </p:pic>
      <p:pic>
        <p:nvPicPr>
          <p:cNvPr id="13" name="Picture 6" descr="upload.wikimedia.org/wikipedia/commons/thumb/1/...">
            <a:extLst>
              <a:ext uri="{FF2B5EF4-FFF2-40B4-BE49-F238E27FC236}">
                <a16:creationId xmlns:a16="http://schemas.microsoft.com/office/drawing/2014/main" id="{6302C682-1D96-4A67-85E4-B81BB81C34A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09292" y="5699221"/>
            <a:ext cx="2784409" cy="682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descr="A person carrying a baby&#10;&#10;Description automatically generated">
            <a:extLst>
              <a:ext uri="{FF2B5EF4-FFF2-40B4-BE49-F238E27FC236}">
                <a16:creationId xmlns:a16="http://schemas.microsoft.com/office/drawing/2014/main" id="{33E2068C-ADA7-4E20-BA0E-98237EEA137E}"/>
              </a:ext>
            </a:extLst>
          </p:cNvPr>
          <p:cNvPicPr>
            <a:picLocks noGrp="1" noChangeAspect="1"/>
          </p:cNvPicPr>
          <p:nvPr>
            <p:ph type="pic" sz="quarter" idx="16"/>
          </p:nvPr>
        </p:nvPicPr>
        <p:blipFill>
          <a:blip r:embed="rId6"/>
          <a:srcRect t="18134" b="18134"/>
          <a:stretch>
            <a:fillRect/>
          </a:stretch>
        </p:blipFill>
        <p:spPr>
          <a:xfrm>
            <a:off x="-18257" y="0"/>
            <a:ext cx="12225338" cy="5194300"/>
          </a:xfrm>
        </p:spPr>
      </p:pic>
      <p:sp>
        <p:nvSpPr>
          <p:cNvPr id="2" name="TextBox 1">
            <a:extLst>
              <a:ext uri="{FF2B5EF4-FFF2-40B4-BE49-F238E27FC236}">
                <a16:creationId xmlns:a16="http://schemas.microsoft.com/office/drawing/2014/main" id="{4D469495-4C6E-4B05-8A55-0B8296EB4E1D}"/>
              </a:ext>
            </a:extLst>
          </p:cNvPr>
          <p:cNvSpPr txBox="1"/>
          <p:nvPr/>
        </p:nvSpPr>
        <p:spPr>
          <a:xfrm>
            <a:off x="4883284" y="5699221"/>
            <a:ext cx="2662981" cy="646331"/>
          </a:xfrm>
          <a:prstGeom prst="rect">
            <a:avLst/>
          </a:prstGeom>
          <a:noFill/>
        </p:spPr>
        <p:txBody>
          <a:bodyPr wrap="square" rtlCol="0">
            <a:spAutoFit/>
          </a:bodyPr>
          <a:lstStyle/>
          <a:p>
            <a:r>
              <a:rPr lang="en-US" sz="3600" b="1" dirty="0"/>
              <a:t>THANK YOU</a:t>
            </a:r>
            <a:r>
              <a:rPr lang="en-US" sz="3600" dirty="0"/>
              <a:t>!</a:t>
            </a:r>
          </a:p>
        </p:txBody>
      </p:sp>
    </p:spTree>
    <p:extLst>
      <p:ext uri="{BB962C8B-B14F-4D97-AF65-F5344CB8AC3E}">
        <p14:creationId xmlns:p14="http://schemas.microsoft.com/office/powerpoint/2010/main" val="357859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B630-870D-AB40-B51D-669990EC7896}"/>
              </a:ext>
            </a:extLst>
          </p:cNvPr>
          <p:cNvSpPr>
            <a:spLocks noGrp="1"/>
          </p:cNvSpPr>
          <p:nvPr>
            <p:ph type="title"/>
          </p:nvPr>
        </p:nvSpPr>
        <p:spPr>
          <a:xfrm>
            <a:off x="595901" y="647907"/>
            <a:ext cx="10969943" cy="1143000"/>
          </a:xfrm>
        </p:spPr>
        <p:txBody>
          <a:bodyPr>
            <a:normAutofit fontScale="90000"/>
          </a:bodyPr>
          <a:lstStyle/>
          <a:p>
            <a:r>
              <a:rPr lang="fr-FR" sz="4900" dirty="0">
                <a:solidFill>
                  <a:srgbClr val="118987"/>
                </a:solidFill>
                <a:latin typeface="Arial Narrow" panose="020B0606020202030204" pitchFamily="34" charset="0"/>
                <a:ea typeface="Nunito"/>
                <a:cs typeface="Nunito"/>
                <a:sym typeface="Nunito"/>
              </a:rPr>
              <a:t>Agenda</a:t>
            </a:r>
            <a:br>
              <a:rPr lang="fr-FR" b="1" dirty="0">
                <a:solidFill>
                  <a:srgbClr val="118987"/>
                </a:solidFill>
                <a:latin typeface="Arial Narrow" panose="020B0606020202030204" pitchFamily="34" charset="0"/>
                <a:ea typeface="Nunito"/>
                <a:cs typeface="Nunito"/>
                <a:sym typeface="Nunito"/>
              </a:rPr>
            </a:br>
            <a:endParaRPr lang="en-CH" dirty="0"/>
          </a:p>
        </p:txBody>
      </p:sp>
      <p:sp>
        <p:nvSpPr>
          <p:cNvPr id="5" name="Google Shape;105;p2">
            <a:extLst>
              <a:ext uri="{FF2B5EF4-FFF2-40B4-BE49-F238E27FC236}">
                <a16:creationId xmlns:a16="http://schemas.microsoft.com/office/drawing/2014/main" id="{0801F0B6-9767-4DF5-8B3C-B65A7E001DF9}"/>
              </a:ext>
            </a:extLst>
          </p:cNvPr>
          <p:cNvSpPr txBox="1">
            <a:spLocks noGrp="1"/>
          </p:cNvSpPr>
          <p:nvPr>
            <p:ph type="body" sz="quarter" idx="10"/>
          </p:nvPr>
        </p:nvSpPr>
        <p:spPr>
          <a:xfrm>
            <a:off x="622981" y="1512622"/>
            <a:ext cx="5498511" cy="494982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endParaRPr b="1" dirty="0"/>
          </a:p>
          <a:p>
            <a:pPr marL="0" lvl="0" indent="0" algn="l" rtl="0">
              <a:spcBef>
                <a:spcPts val="640"/>
              </a:spcBef>
              <a:spcAft>
                <a:spcPts val="0"/>
              </a:spcAft>
              <a:buClr>
                <a:schemeClr val="dk1"/>
              </a:buClr>
              <a:buSzPts val="3200"/>
              <a:buNone/>
            </a:pPr>
            <a:endParaRPr dirty="0">
              <a:solidFill>
                <a:srgbClr val="118987"/>
              </a:solidFill>
              <a:latin typeface="Arial Narrow" panose="020B0606020202030204" pitchFamily="34" charset="0"/>
              <a:ea typeface="Nunito"/>
              <a:cs typeface="Nunito"/>
              <a:sym typeface="Nunito"/>
            </a:endParaRPr>
          </a:p>
          <a:p>
            <a:pPr marL="342900" lvl="0" indent="-342900" algn="l" rtl="0">
              <a:spcBef>
                <a:spcPts val="400"/>
              </a:spcBef>
              <a:spcAft>
                <a:spcPts val="0"/>
              </a:spcAft>
              <a:buClr>
                <a:srgbClr val="118987"/>
              </a:buClr>
              <a:buSzPts val="2000"/>
              <a:buFont typeface="Arial" panose="020B0604020202020204" pitchFamily="34" charset="0"/>
              <a:buChar char="•"/>
            </a:pPr>
            <a:r>
              <a:rPr lang="en-US" sz="2000" b="1" dirty="0">
                <a:latin typeface="Arial Narrow" panose="020B0606020202030204" pitchFamily="34" charset="0"/>
                <a:ea typeface="Nunito"/>
                <a:cs typeface="Nunito"/>
                <a:sym typeface="Nunito"/>
              </a:rPr>
              <a:t>What is Gender–based violence (GBV)?</a:t>
            </a:r>
          </a:p>
          <a:p>
            <a:pPr marL="342900" lvl="0" indent="-342900" algn="l" rtl="0">
              <a:spcBef>
                <a:spcPts val="400"/>
              </a:spcBef>
              <a:spcAft>
                <a:spcPts val="0"/>
              </a:spcAft>
              <a:buClr>
                <a:srgbClr val="118987"/>
              </a:buClr>
              <a:buSzPts val="2000"/>
              <a:buFont typeface="Arial" panose="020B0604020202020204" pitchFamily="34" charset="0"/>
              <a:buChar char="•"/>
            </a:pPr>
            <a:r>
              <a:rPr lang="en-US" sz="2000" b="1" dirty="0">
                <a:latin typeface="Arial Narrow" panose="020B0606020202030204" pitchFamily="34" charset="0"/>
                <a:ea typeface="Nunito"/>
                <a:cs typeface="Nunito"/>
                <a:sym typeface="Nunito"/>
              </a:rPr>
              <a:t>What is Disability Inclusion and Accessibility monitoring? </a:t>
            </a:r>
          </a:p>
          <a:p>
            <a:pPr marL="342900" lvl="0" indent="-342900" algn="l" rtl="0">
              <a:spcBef>
                <a:spcPts val="400"/>
              </a:spcBef>
              <a:spcAft>
                <a:spcPts val="0"/>
              </a:spcAft>
              <a:buClr>
                <a:srgbClr val="118987"/>
              </a:buClr>
              <a:buSzPts val="2000"/>
              <a:buFont typeface="Arial" panose="020B0604020202020204" pitchFamily="34" charset="0"/>
              <a:buChar char="•"/>
            </a:pPr>
            <a:r>
              <a:rPr lang="en-US" sz="2000" b="1" dirty="0">
                <a:latin typeface="Arial Narrow" panose="020B0606020202030204" pitchFamily="34" charset="0"/>
                <a:ea typeface="Nunito"/>
                <a:cs typeface="Nunito"/>
                <a:sym typeface="Nunito"/>
              </a:rPr>
              <a:t>WASH Safety and Accessibility Toolkit: content </a:t>
            </a:r>
          </a:p>
          <a:p>
            <a:pPr marL="342900" lvl="0" indent="-342900" algn="l" rtl="0">
              <a:spcBef>
                <a:spcPts val="400"/>
              </a:spcBef>
              <a:spcAft>
                <a:spcPts val="0"/>
              </a:spcAft>
              <a:buClr>
                <a:srgbClr val="118987"/>
              </a:buClr>
              <a:buSzPts val="2000"/>
              <a:buFont typeface="Arial" panose="020B0604020202020204" pitchFamily="34" charset="0"/>
              <a:buChar char="•"/>
            </a:pPr>
            <a:r>
              <a:rPr lang="en-US" sz="2000" b="1" dirty="0">
                <a:latin typeface="Arial Narrow" panose="020B0606020202030204" pitchFamily="34" charset="0"/>
                <a:ea typeface="Nunito"/>
                <a:cs typeface="Nunito"/>
                <a:sym typeface="Nunito"/>
              </a:rPr>
              <a:t>Key Resources</a:t>
            </a:r>
          </a:p>
          <a:p>
            <a:pPr marL="342900" lvl="0" indent="-139700" algn="l" rtl="0">
              <a:spcBef>
                <a:spcPts val="640"/>
              </a:spcBef>
              <a:spcAft>
                <a:spcPts val="0"/>
              </a:spcAft>
              <a:buClr>
                <a:schemeClr val="dk1"/>
              </a:buClr>
              <a:buSzPts val="3200"/>
              <a:buNone/>
            </a:pPr>
            <a:endParaRPr dirty="0"/>
          </a:p>
        </p:txBody>
      </p:sp>
      <p:pic>
        <p:nvPicPr>
          <p:cNvPr id="8" name="Picture 7" descr="A picture containing tree, outdoor&#10;&#10;Description automatically generated">
            <a:extLst>
              <a:ext uri="{FF2B5EF4-FFF2-40B4-BE49-F238E27FC236}">
                <a16:creationId xmlns:a16="http://schemas.microsoft.com/office/drawing/2014/main" id="{36FA8067-2FB8-453B-948D-E60B87B5197C}"/>
              </a:ext>
            </a:extLst>
          </p:cNvPr>
          <p:cNvPicPr>
            <a:picLocks noChangeAspect="1"/>
          </p:cNvPicPr>
          <p:nvPr/>
        </p:nvPicPr>
        <p:blipFill rotWithShape="1">
          <a:blip r:embed="rId2"/>
          <a:srcRect l="47368" t="19884" r="8668" b="4259"/>
          <a:stretch/>
        </p:blipFill>
        <p:spPr>
          <a:xfrm>
            <a:off x="6721676" y="9625"/>
            <a:ext cx="5467149" cy="6838750"/>
          </a:xfrm>
          <a:prstGeom prst="rect">
            <a:avLst/>
          </a:prstGeom>
        </p:spPr>
      </p:pic>
      <p:sp>
        <p:nvSpPr>
          <p:cNvPr id="9" name="TextBox 8">
            <a:extLst>
              <a:ext uri="{FF2B5EF4-FFF2-40B4-BE49-F238E27FC236}">
                <a16:creationId xmlns:a16="http://schemas.microsoft.com/office/drawing/2014/main" id="{97732A63-74CF-4EB0-81C9-7D96A782EDF2}"/>
              </a:ext>
            </a:extLst>
          </p:cNvPr>
          <p:cNvSpPr txBox="1"/>
          <p:nvPr/>
        </p:nvSpPr>
        <p:spPr>
          <a:xfrm>
            <a:off x="6575461" y="6581001"/>
            <a:ext cx="6092790" cy="276999"/>
          </a:xfrm>
          <a:prstGeom prst="rect">
            <a:avLst/>
          </a:prstGeom>
          <a:noFill/>
        </p:spPr>
        <p:txBody>
          <a:bodyPr wrap="square">
            <a:spAutoFit/>
          </a:bodyPr>
          <a:lstStyle/>
          <a:p>
            <a:r>
              <a:rPr lang="en-US" sz="1200" b="0" i="0" dirty="0">
                <a:solidFill>
                  <a:schemeClr val="bg1"/>
                </a:solidFill>
                <a:effectLst/>
                <a:latin typeface="Open Sans" panose="020B0606030504020204" pitchFamily="34" charset="0"/>
              </a:rPr>
              <a:t>© UNICEF/UN0694036/</a:t>
            </a:r>
            <a:r>
              <a:rPr lang="en-US" sz="1200" b="0" i="0" dirty="0" err="1">
                <a:solidFill>
                  <a:schemeClr val="bg1"/>
                </a:solidFill>
                <a:effectLst/>
                <a:latin typeface="Open Sans" panose="020B0606030504020204" pitchFamily="34" charset="0"/>
              </a:rPr>
              <a:t>Bizuwerk</a:t>
            </a:r>
            <a:endParaRPr lang="en-US" sz="1200" dirty="0">
              <a:solidFill>
                <a:schemeClr val="bg1"/>
              </a:solidFill>
            </a:endParaRPr>
          </a:p>
        </p:txBody>
      </p:sp>
      <p:pic>
        <p:nvPicPr>
          <p:cNvPr id="6" name="GWC_logo_blue.png" descr="/DOSSIERS CLIENTS/WASH CLUSTER/GWC BRANDING &amp; PUBLICATIONS 2019/STYLE GUIDE 2019/GWC Logo/GWC Logo Blue/GWC_logo_blue.png">
            <a:extLst>
              <a:ext uri="{FF2B5EF4-FFF2-40B4-BE49-F238E27FC236}">
                <a16:creationId xmlns:a16="http://schemas.microsoft.com/office/drawing/2014/main" id="{4FC0FE44-4C4F-4051-A40B-62E870055519}"/>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Tree>
    <p:extLst>
      <p:ext uri="{BB962C8B-B14F-4D97-AF65-F5344CB8AC3E}">
        <p14:creationId xmlns:p14="http://schemas.microsoft.com/office/powerpoint/2010/main" val="32314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461C-A8CF-E846-802D-AD96AB8B1941}"/>
              </a:ext>
            </a:extLst>
          </p:cNvPr>
          <p:cNvSpPr>
            <a:spLocks noGrp="1"/>
          </p:cNvSpPr>
          <p:nvPr>
            <p:ph type="title"/>
          </p:nvPr>
        </p:nvSpPr>
        <p:spPr/>
        <p:txBody>
          <a:bodyPr/>
          <a:lstStyle/>
          <a:p>
            <a:r>
              <a:rPr lang="en-US" dirty="0"/>
              <a:t>Key concepts for GBV</a:t>
            </a:r>
            <a:endParaRPr lang="en-CH" dirty="0"/>
          </a:p>
        </p:txBody>
      </p:sp>
      <p:sp>
        <p:nvSpPr>
          <p:cNvPr id="3" name="Text Placeholder 2">
            <a:extLst>
              <a:ext uri="{FF2B5EF4-FFF2-40B4-BE49-F238E27FC236}">
                <a16:creationId xmlns:a16="http://schemas.microsoft.com/office/drawing/2014/main" id="{9414CDED-46A3-364E-BB47-EADC40152814}"/>
              </a:ext>
            </a:extLst>
          </p:cNvPr>
          <p:cNvSpPr>
            <a:spLocks noGrp="1"/>
          </p:cNvSpPr>
          <p:nvPr>
            <p:ph type="body" sz="quarter" idx="10"/>
          </p:nvPr>
        </p:nvSpPr>
        <p:spPr>
          <a:xfrm>
            <a:off x="495300" y="1598015"/>
            <a:ext cx="11331575" cy="1247149"/>
          </a:xfrm>
          <a:ln>
            <a:solidFill>
              <a:srgbClr val="118987"/>
            </a:solidFill>
            <a:prstDash val="dash"/>
          </a:ln>
        </p:spPr>
        <p:txBody>
          <a:bodyPr/>
          <a:lstStyle/>
          <a:p>
            <a:pPr marL="139700" marR="0" lvl="0" indent="0" algn="ctr" rtl="0">
              <a:spcBef>
                <a:spcPts val="0"/>
              </a:spcBef>
              <a:spcAft>
                <a:spcPts val="0"/>
              </a:spcAft>
              <a:buNone/>
            </a:pPr>
            <a:r>
              <a:rPr lang="en-US" sz="2400" b="0" i="1" u="none" strike="noStrike" cap="none" dirty="0">
                <a:solidFill>
                  <a:schemeClr val="tx1"/>
                </a:solidFill>
                <a:latin typeface="Arial Narrow" panose="020B0606020202030204" pitchFamily="34" charset="0"/>
                <a:ea typeface="Calibri"/>
                <a:cs typeface="Calibri"/>
                <a:sym typeface="Calibri"/>
              </a:rPr>
              <a:t>GBV:</a:t>
            </a:r>
            <a:r>
              <a:rPr lang="en-US" sz="2400" i="1" dirty="0">
                <a:solidFill>
                  <a:schemeClr val="tx1"/>
                </a:solidFill>
                <a:latin typeface="Arial Narrow" panose="020B0606020202030204" pitchFamily="34" charset="0"/>
                <a:ea typeface="Calibri"/>
                <a:cs typeface="Calibri"/>
                <a:sym typeface="Calibri"/>
              </a:rPr>
              <a:t> “</a:t>
            </a:r>
            <a:r>
              <a:rPr lang="en-US" sz="2400" b="0" i="1" u="none" strike="noStrike" cap="none" dirty="0">
                <a:solidFill>
                  <a:schemeClr val="tx1"/>
                </a:solidFill>
                <a:latin typeface="Arial Narrow" panose="020B0606020202030204" pitchFamily="34" charset="0"/>
                <a:ea typeface="Calibri"/>
                <a:cs typeface="Calibri"/>
                <a:sym typeface="Calibri"/>
              </a:rPr>
              <a:t>An umbrella term for any harmful act that is perpetrated against a person’s will, and that is based on socially ascribed differences between males and females</a:t>
            </a:r>
            <a:r>
              <a:rPr lang="en-US" sz="2400" i="1" dirty="0">
                <a:solidFill>
                  <a:schemeClr val="tx1"/>
                </a:solidFill>
                <a:latin typeface="Arial Narrow" panose="020B0606020202030204" pitchFamily="34" charset="0"/>
                <a:ea typeface="Calibri"/>
                <a:cs typeface="Calibri"/>
                <a:sym typeface="Calibri"/>
              </a:rPr>
              <a:t>”  </a:t>
            </a:r>
          </a:p>
          <a:p>
            <a:pPr marL="139700" marR="0" lvl="0" indent="0" algn="ctr" rtl="0">
              <a:spcBef>
                <a:spcPts val="0"/>
              </a:spcBef>
              <a:spcAft>
                <a:spcPts val="0"/>
              </a:spcAft>
              <a:buNone/>
            </a:pPr>
            <a:r>
              <a:rPr lang="en-US" sz="2400" b="0" i="1" u="none" strike="noStrike" cap="none" dirty="0">
                <a:solidFill>
                  <a:schemeClr val="tx1"/>
                </a:solidFill>
                <a:latin typeface="Arial Narrow" panose="020B0606020202030204" pitchFamily="34" charset="0"/>
                <a:ea typeface="Calibri"/>
                <a:cs typeface="Calibri"/>
                <a:sym typeface="Calibri"/>
              </a:rPr>
              <a:t>(IASC</a:t>
            </a:r>
            <a:r>
              <a:rPr lang="en-US" sz="2400" i="1" dirty="0">
                <a:solidFill>
                  <a:schemeClr val="tx1"/>
                </a:solidFill>
                <a:latin typeface="Arial Narrow" panose="020B0606020202030204" pitchFamily="34" charset="0"/>
                <a:ea typeface="Calibri"/>
                <a:cs typeface="Calibri"/>
                <a:sym typeface="Calibri"/>
              </a:rPr>
              <a:t>)</a:t>
            </a:r>
            <a:r>
              <a:rPr lang="en-US" sz="2400" b="0" i="1" u="none" strike="noStrike" cap="none" dirty="0">
                <a:solidFill>
                  <a:schemeClr val="tx1"/>
                </a:solidFill>
                <a:latin typeface="Arial Narrow" panose="020B0606020202030204" pitchFamily="34" charset="0"/>
                <a:ea typeface="Calibri"/>
                <a:cs typeface="Calibri"/>
                <a:sym typeface="Calibri"/>
              </a:rPr>
              <a:t>  </a:t>
            </a:r>
          </a:p>
          <a:p>
            <a:endParaRPr lang="en-CH" dirty="0"/>
          </a:p>
        </p:txBody>
      </p:sp>
      <p:sp>
        <p:nvSpPr>
          <p:cNvPr id="7" name="Text Placeholder 2">
            <a:extLst>
              <a:ext uri="{FF2B5EF4-FFF2-40B4-BE49-F238E27FC236}">
                <a16:creationId xmlns:a16="http://schemas.microsoft.com/office/drawing/2014/main" id="{F5006A35-E672-44EC-B6EC-5D068B1C4EF1}"/>
              </a:ext>
            </a:extLst>
          </p:cNvPr>
          <p:cNvSpPr txBox="1">
            <a:spLocks/>
          </p:cNvSpPr>
          <p:nvPr/>
        </p:nvSpPr>
        <p:spPr>
          <a:xfrm>
            <a:off x="7362650" y="3246622"/>
            <a:ext cx="5294866" cy="3012897"/>
          </a:xfrm>
          <a:prstGeom prst="rect">
            <a:avLst/>
          </a:prstGeom>
        </p:spPr>
        <p:txBody>
          <a:bodyPr>
            <a:normAutofit fontScale="62500" lnSpcReduction="20000"/>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en-US" sz="2900" b="1" dirty="0">
                <a:latin typeface="Arial Narrow" panose="020B0606020202030204" pitchFamily="34" charset="0"/>
              </a:rPr>
              <a:t>GBV includes different types of violence:  </a:t>
            </a:r>
          </a:p>
          <a:p>
            <a:pPr marL="0" indent="0">
              <a:buNone/>
            </a:pPr>
            <a:endParaRPr lang="en-US" sz="2900" dirty="0">
              <a:latin typeface="Arial Narrow" panose="020B0606020202030204" pitchFamily="34" charset="0"/>
            </a:endParaRPr>
          </a:p>
          <a:p>
            <a:pPr marL="571500" lvl="0" indent="-457200">
              <a:spcBef>
                <a:spcPts val="0"/>
              </a:spcBef>
              <a:buClr>
                <a:srgbClr val="660066"/>
              </a:buClr>
              <a:buSzPts val="1800"/>
              <a:buFont typeface="Arial" panose="020B0604020202020204" pitchFamily="34" charset="0"/>
              <a:buChar char="•"/>
            </a:pPr>
            <a:r>
              <a:rPr lang="en-US" sz="2900" dirty="0">
                <a:latin typeface="Arial Narrow" panose="020B0606020202030204" pitchFamily="34" charset="0"/>
                <a:ea typeface="Nunito"/>
                <a:cs typeface="Nunito"/>
                <a:sym typeface="Nunito"/>
              </a:rPr>
              <a:t>Sexual; </a:t>
            </a:r>
          </a:p>
          <a:p>
            <a:pPr marL="571500" lvl="0" indent="-457200">
              <a:spcBef>
                <a:spcPts val="0"/>
              </a:spcBef>
              <a:buClr>
                <a:srgbClr val="660066"/>
              </a:buClr>
              <a:buSzPts val="1800"/>
              <a:buFont typeface="Arial" panose="020B0604020202020204" pitchFamily="34" charset="0"/>
              <a:buChar char="•"/>
            </a:pPr>
            <a:r>
              <a:rPr lang="en-US" sz="2900" dirty="0">
                <a:latin typeface="Arial Narrow" panose="020B0606020202030204" pitchFamily="34" charset="0"/>
                <a:ea typeface="Nunito"/>
                <a:cs typeface="Nunito"/>
                <a:sym typeface="Nunito"/>
              </a:rPr>
              <a:t>Physical; </a:t>
            </a:r>
          </a:p>
          <a:p>
            <a:pPr marL="571500" lvl="0" indent="-457200">
              <a:spcBef>
                <a:spcPts val="0"/>
              </a:spcBef>
              <a:buClr>
                <a:srgbClr val="660066"/>
              </a:buClr>
              <a:buSzPts val="1800"/>
              <a:buFont typeface="Arial" panose="020B0604020202020204" pitchFamily="34" charset="0"/>
              <a:buChar char="•"/>
            </a:pPr>
            <a:r>
              <a:rPr lang="en-US" sz="2900" dirty="0">
                <a:latin typeface="Arial Narrow" panose="020B0606020202030204" pitchFamily="34" charset="0"/>
                <a:ea typeface="Nunito"/>
                <a:cs typeface="Nunito"/>
                <a:sym typeface="Nunito"/>
              </a:rPr>
              <a:t>Harmful practices (e.g., Female Genital Mutilation) </a:t>
            </a:r>
          </a:p>
          <a:p>
            <a:pPr marL="571500" lvl="0" indent="-457200">
              <a:spcBef>
                <a:spcPts val="0"/>
              </a:spcBef>
              <a:buClr>
                <a:srgbClr val="660066"/>
              </a:buClr>
              <a:buSzPts val="1800"/>
              <a:buFont typeface="Arial" panose="020B0604020202020204" pitchFamily="34" charset="0"/>
              <a:buChar char="•"/>
            </a:pPr>
            <a:r>
              <a:rPr lang="en-US" sz="2900" dirty="0">
                <a:latin typeface="Arial Narrow" panose="020B0606020202030204" pitchFamily="34" charset="0"/>
                <a:ea typeface="Nunito"/>
                <a:cs typeface="Nunito"/>
                <a:sym typeface="Nunito"/>
              </a:rPr>
              <a:t>Socio-economic; </a:t>
            </a:r>
          </a:p>
          <a:p>
            <a:pPr marL="571500" lvl="0" indent="-457200">
              <a:spcBef>
                <a:spcPts val="0"/>
              </a:spcBef>
              <a:buClr>
                <a:srgbClr val="660066"/>
              </a:buClr>
              <a:buSzPts val="1800"/>
              <a:buFont typeface="Arial" panose="020B0604020202020204" pitchFamily="34" charset="0"/>
              <a:buChar char="•"/>
            </a:pPr>
            <a:r>
              <a:rPr lang="en-US" sz="2900" dirty="0">
                <a:latin typeface="Arial Narrow" panose="020B0606020202030204" pitchFamily="34" charset="0"/>
                <a:ea typeface="Nunito"/>
                <a:cs typeface="Nunito"/>
                <a:sym typeface="Nunito"/>
              </a:rPr>
              <a:t>Emotional and psychological. </a:t>
            </a:r>
          </a:p>
          <a:p>
            <a:pPr marL="114300" lvl="0" indent="0">
              <a:spcBef>
                <a:spcPts val="0"/>
              </a:spcBef>
              <a:buClr>
                <a:srgbClr val="660066"/>
              </a:buClr>
              <a:buSzPts val="1800"/>
              <a:buNone/>
            </a:pPr>
            <a:endParaRPr lang="en-US" sz="2900" dirty="0">
              <a:solidFill>
                <a:srgbClr val="000000"/>
              </a:solidFill>
              <a:latin typeface="Arial Narrow" panose="020B0606020202030204" pitchFamily="34" charset="0"/>
              <a:ea typeface="Nunito"/>
              <a:cs typeface="Nunito"/>
              <a:sym typeface="Nunito"/>
            </a:endParaRPr>
          </a:p>
          <a:p>
            <a:pPr marL="114300" lvl="0" indent="0">
              <a:spcBef>
                <a:spcPts val="0"/>
              </a:spcBef>
              <a:buClr>
                <a:srgbClr val="660066"/>
              </a:buClr>
              <a:buSzPts val="1800"/>
              <a:buNone/>
            </a:pPr>
            <a:r>
              <a:rPr lang="en-US" sz="2900" dirty="0">
                <a:solidFill>
                  <a:srgbClr val="000000"/>
                </a:solidFill>
                <a:latin typeface="Arial Narrow" panose="020B0606020202030204" pitchFamily="34" charset="0"/>
                <a:ea typeface="Nunito"/>
                <a:cs typeface="Nunito"/>
                <a:sym typeface="Nunito"/>
              </a:rPr>
              <a:t>This includes:</a:t>
            </a:r>
          </a:p>
          <a:p>
            <a:pPr marL="114300" lvl="0" indent="0">
              <a:spcBef>
                <a:spcPts val="0"/>
              </a:spcBef>
              <a:buClr>
                <a:srgbClr val="660066"/>
              </a:buClr>
              <a:buSzPts val="1800"/>
              <a:buNone/>
            </a:pPr>
            <a:endParaRPr lang="en-US" sz="2900" dirty="0">
              <a:solidFill>
                <a:srgbClr val="000000"/>
              </a:solidFill>
              <a:latin typeface="Arial Narrow" panose="020B0606020202030204" pitchFamily="34" charset="0"/>
              <a:ea typeface="Nunito"/>
              <a:cs typeface="Nunito"/>
              <a:sym typeface="Nunito"/>
            </a:endParaRPr>
          </a:p>
          <a:p>
            <a:pPr marL="114300" lvl="0" indent="0">
              <a:spcBef>
                <a:spcPts val="0"/>
              </a:spcBef>
              <a:buClr>
                <a:srgbClr val="660066"/>
              </a:buClr>
              <a:buSzPts val="1800"/>
              <a:buNone/>
            </a:pPr>
            <a:r>
              <a:rPr lang="en-US" sz="2900" dirty="0">
                <a:solidFill>
                  <a:srgbClr val="000000"/>
                </a:solidFill>
                <a:latin typeface="Arial Narrow" panose="020B0606020202030204" pitchFamily="34" charset="0"/>
                <a:ea typeface="Nunito"/>
                <a:cs typeface="Nunito"/>
                <a:sym typeface="Nunito"/>
              </a:rPr>
              <a:t>	Intimate Partner Violence (IPV) </a:t>
            </a:r>
          </a:p>
          <a:p>
            <a:pPr marL="114300" lvl="0" indent="0">
              <a:spcBef>
                <a:spcPts val="0"/>
              </a:spcBef>
              <a:buClr>
                <a:srgbClr val="660066"/>
              </a:buClr>
              <a:buSzPts val="1800"/>
              <a:buNone/>
            </a:pPr>
            <a:r>
              <a:rPr lang="en-US" sz="2900" dirty="0">
                <a:solidFill>
                  <a:srgbClr val="000000"/>
                </a:solidFill>
                <a:latin typeface="Arial Narrow" panose="020B0606020202030204" pitchFamily="34" charset="0"/>
                <a:ea typeface="Nunito"/>
                <a:cs typeface="Nunito"/>
                <a:sym typeface="Nunito"/>
              </a:rPr>
              <a:t>	Early and Forced Marriage </a:t>
            </a:r>
          </a:p>
          <a:p>
            <a:pPr marL="114300" lvl="0" indent="0">
              <a:spcBef>
                <a:spcPts val="0"/>
              </a:spcBef>
              <a:buClr>
                <a:srgbClr val="660066"/>
              </a:buClr>
              <a:buSzPts val="1800"/>
              <a:buNone/>
            </a:pPr>
            <a:r>
              <a:rPr lang="en-US" sz="2900" dirty="0">
                <a:solidFill>
                  <a:srgbClr val="000000"/>
                </a:solidFill>
                <a:latin typeface="Arial Narrow" panose="020B0606020202030204" pitchFamily="34" charset="0"/>
                <a:ea typeface="Nunito"/>
                <a:cs typeface="Nunito"/>
                <a:sym typeface="Nunito"/>
              </a:rPr>
              <a:t>	Sexual exploitation and abuse (SEA)</a:t>
            </a:r>
          </a:p>
          <a:p>
            <a:pPr marL="114300" lvl="0" indent="0">
              <a:spcBef>
                <a:spcPts val="0"/>
              </a:spcBef>
              <a:buClr>
                <a:srgbClr val="660066"/>
              </a:buClr>
              <a:buSzPts val="1800"/>
              <a:buNone/>
            </a:pPr>
            <a:endParaRPr lang="en-US" sz="1800" dirty="0"/>
          </a:p>
        </p:txBody>
      </p:sp>
      <p:sp>
        <p:nvSpPr>
          <p:cNvPr id="8" name="Text Placeholder 2">
            <a:extLst>
              <a:ext uri="{FF2B5EF4-FFF2-40B4-BE49-F238E27FC236}">
                <a16:creationId xmlns:a16="http://schemas.microsoft.com/office/drawing/2014/main" id="{69520270-C0C9-4FFC-A46C-8D1AC917E288}"/>
              </a:ext>
            </a:extLst>
          </p:cNvPr>
          <p:cNvSpPr txBox="1">
            <a:spLocks/>
          </p:cNvSpPr>
          <p:nvPr/>
        </p:nvSpPr>
        <p:spPr>
          <a:xfrm>
            <a:off x="495300" y="3246622"/>
            <a:ext cx="5909111" cy="3012897"/>
          </a:xfrm>
          <a:prstGeom prst="rect">
            <a:avLst/>
          </a:prstGeom>
        </p:spPr>
        <p:txBody>
          <a:bodyPr>
            <a:normAutofit/>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en-US" sz="1800" b="1" dirty="0">
                <a:latin typeface="Arial Narrow" panose="020B0606020202030204" pitchFamily="34" charset="0"/>
              </a:rPr>
              <a:t>GBV is based on gender inequality </a:t>
            </a:r>
            <a:r>
              <a:rPr lang="en-US" sz="1800" b="1" dirty="0"/>
              <a:t>and the abuse of power.  </a:t>
            </a:r>
          </a:p>
          <a:p>
            <a:pPr marL="0" indent="0">
              <a:buNone/>
            </a:pPr>
            <a:endParaRPr lang="en-US" sz="1800" b="1" dirty="0">
              <a:latin typeface="Arial Narrow" panose="020B0606020202030204" pitchFamily="34" charset="0"/>
            </a:endParaRPr>
          </a:p>
          <a:p>
            <a:pPr marL="400050" indent="-285750">
              <a:spcBef>
                <a:spcPts val="0"/>
              </a:spcBef>
              <a:buClr>
                <a:srgbClr val="660066"/>
              </a:buClr>
              <a:buSzPts val="1800"/>
            </a:pPr>
            <a:r>
              <a:rPr lang="en-US" sz="1800" dirty="0"/>
              <a:t>The root causes of GBV is abuse of power, lack of respect for human rights and gender inequality </a:t>
            </a:r>
          </a:p>
          <a:p>
            <a:pPr marL="400050" indent="-285750">
              <a:spcBef>
                <a:spcPts val="0"/>
              </a:spcBef>
              <a:buClr>
                <a:srgbClr val="660066"/>
              </a:buClr>
              <a:buSzPts val="1800"/>
            </a:pPr>
            <a:endParaRPr lang="en-US" sz="1800" dirty="0">
              <a:highlight>
                <a:srgbClr val="FFFF00"/>
              </a:highlight>
            </a:endParaRPr>
          </a:p>
          <a:p>
            <a:pPr marL="400050" indent="-285750">
              <a:spcBef>
                <a:spcPts val="0"/>
              </a:spcBef>
              <a:buClr>
                <a:srgbClr val="660066"/>
              </a:buClr>
              <a:buSzPts val="1800"/>
            </a:pPr>
            <a:r>
              <a:rPr lang="en-US" sz="1800" dirty="0"/>
              <a:t>Contributing factors to GBV include poverty and lack of access to income generating activities, history of abuse and addiction, limited participation (of women), weak law enforcement, victim blaming attitudes etc. </a:t>
            </a:r>
          </a:p>
        </p:txBody>
      </p:sp>
      <p:sp>
        <p:nvSpPr>
          <p:cNvPr id="9" name="Left Brace 8">
            <a:extLst>
              <a:ext uri="{FF2B5EF4-FFF2-40B4-BE49-F238E27FC236}">
                <a16:creationId xmlns:a16="http://schemas.microsoft.com/office/drawing/2014/main" id="{61B3D02D-4D98-4B03-973C-71047FE34D30}"/>
              </a:ext>
            </a:extLst>
          </p:cNvPr>
          <p:cNvSpPr/>
          <p:nvPr/>
        </p:nvSpPr>
        <p:spPr>
          <a:xfrm>
            <a:off x="7253662" y="3701057"/>
            <a:ext cx="217975" cy="251480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 Placeholder 3">
            <a:extLst>
              <a:ext uri="{FF2B5EF4-FFF2-40B4-BE49-F238E27FC236}">
                <a16:creationId xmlns:a16="http://schemas.microsoft.com/office/drawing/2014/main" id="{DD0245F5-6D8F-4E2B-98D0-800B10DECA83}"/>
              </a:ext>
            </a:extLst>
          </p:cNvPr>
          <p:cNvSpPr txBox="1">
            <a:spLocks/>
          </p:cNvSpPr>
          <p:nvPr/>
        </p:nvSpPr>
        <p:spPr>
          <a:xfrm>
            <a:off x="6421233" y="4421793"/>
            <a:ext cx="816083" cy="662553"/>
          </a:xfrm>
          <a:prstGeom prst="rect">
            <a:avLst/>
          </a:prstGeom>
        </p:spPr>
        <p:txBody>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50800" indent="0">
              <a:buFont typeface="Arial"/>
              <a:buNone/>
            </a:pPr>
            <a:r>
              <a:rPr lang="en-US" sz="1800" dirty="0"/>
              <a:t>GBV</a:t>
            </a:r>
            <a:r>
              <a:rPr lang="en-US" dirty="0"/>
              <a:t> </a:t>
            </a:r>
          </a:p>
        </p:txBody>
      </p:sp>
      <p:pic>
        <p:nvPicPr>
          <p:cNvPr id="11" name="GWC_logo_blue.png" descr="/DOSSIERS CLIENTS/WASH CLUSTER/GWC BRANDING &amp; PUBLICATIONS 2019/STYLE GUIDE 2019/GWC Logo/GWC Logo Blue/GWC_logo_blue.png">
            <a:extLst>
              <a:ext uri="{FF2B5EF4-FFF2-40B4-BE49-F238E27FC236}">
                <a16:creationId xmlns:a16="http://schemas.microsoft.com/office/drawing/2014/main" id="{1523E043-476D-45F3-B425-9CA077FF47F0}"/>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Tree>
    <p:extLst>
      <p:ext uri="{BB962C8B-B14F-4D97-AF65-F5344CB8AC3E}">
        <p14:creationId xmlns:p14="http://schemas.microsoft.com/office/powerpoint/2010/main" val="23047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Effect transition="in" filter="fade">
                                      <p:cBhvr>
                                        <p:cTn id="47" dur="500"/>
                                        <p:tgtEl>
                                          <p:spTgt spid="7">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12" end="12"/>
                                            </p:txEl>
                                          </p:spTgt>
                                        </p:tgtEl>
                                        <p:attrNameLst>
                                          <p:attrName>style.visibility</p:attrName>
                                        </p:attrNameLst>
                                      </p:cBhvr>
                                      <p:to>
                                        <p:strVal val="visible"/>
                                      </p:to>
                                    </p:set>
                                    <p:animEffect transition="in" filter="fade">
                                      <p:cBhvr>
                                        <p:cTn id="52" dur="500"/>
                                        <p:tgtEl>
                                          <p:spTgt spid="7">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fade">
                                      <p:cBhvr>
                                        <p:cTn id="6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03FEE5A-20D5-494D-AA29-074D2FF33A8D}"/>
              </a:ext>
            </a:extLst>
          </p:cNvPr>
          <p:cNvSpPr txBox="1">
            <a:spLocks/>
          </p:cNvSpPr>
          <p:nvPr/>
        </p:nvSpPr>
        <p:spPr>
          <a:xfrm>
            <a:off x="612620" y="1532902"/>
            <a:ext cx="8013073" cy="4944319"/>
          </a:xfrm>
          <a:prstGeom prst="rect">
            <a:avLst/>
          </a:prstGeom>
        </p:spPr>
        <p:txBody>
          <a:bodyPr>
            <a:normAutofit fontScale="85000" lnSpcReduction="20000"/>
          </a:bodyPr>
          <a:lstStyle>
            <a:lvl1pPr marL="457120" indent="-457120" algn="l" defTabSz="609493" rtl="0" eaLnBrk="1" latinLnBrk="0" hangingPunct="1">
              <a:spcBef>
                <a:spcPct val="20000"/>
              </a:spcBef>
              <a:buFont typeface="Arial"/>
              <a:buChar char="•"/>
              <a:defRPr sz="4300" kern="1200">
                <a:solidFill>
                  <a:schemeClr val="tx1"/>
                </a:solidFill>
                <a:latin typeface="Arial Narrow"/>
                <a:ea typeface="+mn-ea"/>
                <a:cs typeface="Arial Narrow"/>
              </a:defRPr>
            </a:lvl1pPr>
            <a:lvl2pPr marL="990427" indent="-380933" algn="l" defTabSz="609493" rtl="0" eaLnBrk="1" latinLnBrk="0" hangingPunct="1">
              <a:spcBef>
                <a:spcPct val="20000"/>
              </a:spcBef>
              <a:buFont typeface="Arial"/>
              <a:buChar char="–"/>
              <a:defRPr sz="3700" kern="1200">
                <a:solidFill>
                  <a:schemeClr val="tx1"/>
                </a:solidFill>
                <a:latin typeface="Arial Narrow"/>
                <a:ea typeface="+mn-ea"/>
                <a:cs typeface="Arial Narrow"/>
              </a:defRPr>
            </a:lvl2pPr>
            <a:lvl3pPr marL="1523733" indent="-304747" algn="l" defTabSz="609493" rtl="0" eaLnBrk="1" latinLnBrk="0" hangingPunct="1">
              <a:spcBef>
                <a:spcPct val="20000"/>
              </a:spcBef>
              <a:buFont typeface="Arial"/>
              <a:buChar char="•"/>
              <a:defRPr sz="3200" kern="1200">
                <a:solidFill>
                  <a:schemeClr val="tx1"/>
                </a:solidFill>
                <a:latin typeface="Arial Narrow"/>
                <a:ea typeface="+mn-ea"/>
                <a:cs typeface="Arial Narrow"/>
              </a:defRPr>
            </a:lvl3pPr>
            <a:lvl4pPr marL="2133227"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4pPr>
            <a:lvl5pPr marL="2742720" indent="-304747" algn="l" defTabSz="609493" rtl="0" eaLnBrk="1" latinLnBrk="0" hangingPunct="1">
              <a:spcBef>
                <a:spcPct val="20000"/>
              </a:spcBef>
              <a:buFont typeface="Arial"/>
              <a:buChar char="»"/>
              <a:defRPr sz="2700" kern="1200">
                <a:solidFill>
                  <a:schemeClr val="tx1"/>
                </a:solidFill>
                <a:latin typeface="Arial Narrow"/>
                <a:ea typeface="+mn-ea"/>
                <a:cs typeface="Arial Narrow"/>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en-US" sz="2600" b="1" dirty="0"/>
              <a:t>GBV increases in emergencies due to:*</a:t>
            </a:r>
          </a:p>
          <a:p>
            <a:pPr marL="0" indent="0">
              <a:buNone/>
            </a:pPr>
            <a:endParaRPr lang="en-US" sz="1500" dirty="0"/>
          </a:p>
          <a:p>
            <a:pPr indent="-457200">
              <a:buFont typeface="Arial" panose="020B0604020202020204" pitchFamily="34" charset="0"/>
              <a:buChar char="•"/>
            </a:pPr>
            <a:r>
              <a:rPr lang="en-US" sz="2200" dirty="0"/>
              <a:t>Lack of privacy &amp; overcrowding</a:t>
            </a:r>
          </a:p>
          <a:p>
            <a:pPr indent="-457200">
              <a:buFont typeface="Arial" panose="020B0604020202020204" pitchFamily="34" charset="0"/>
              <a:buChar char="•"/>
            </a:pPr>
            <a:r>
              <a:rPr lang="en-US" sz="2200" dirty="0"/>
              <a:t>Changes is family structures- more women may become heads of households and are taking more risks to access food and NFIs</a:t>
            </a:r>
          </a:p>
          <a:p>
            <a:pPr indent="-457200">
              <a:buFont typeface="Arial" panose="020B0604020202020204" pitchFamily="34" charset="0"/>
              <a:buChar char="•"/>
            </a:pPr>
            <a:r>
              <a:rPr lang="en-US" sz="2200" dirty="0"/>
              <a:t>Unsafe routes to WASH services, distributions  and facilities</a:t>
            </a:r>
          </a:p>
          <a:p>
            <a:pPr indent="-457200">
              <a:buFont typeface="Arial" panose="020B0604020202020204" pitchFamily="34" charset="0"/>
              <a:buChar char="•"/>
            </a:pPr>
            <a:r>
              <a:rPr lang="en-US" sz="2200" dirty="0"/>
              <a:t>Lack of privacy at WASH  (and other) facilities </a:t>
            </a:r>
          </a:p>
          <a:p>
            <a:pPr indent="-457200">
              <a:buFont typeface="Arial" panose="020B0604020202020204" pitchFamily="34" charset="0"/>
              <a:buChar char="•"/>
            </a:pPr>
            <a:r>
              <a:rPr lang="en-US" sz="2200" dirty="0"/>
              <a:t>Separation from family members </a:t>
            </a:r>
          </a:p>
          <a:p>
            <a:pPr indent="-457200">
              <a:buFont typeface="Arial" panose="020B0604020202020204" pitchFamily="34" charset="0"/>
              <a:buChar char="•"/>
            </a:pPr>
            <a:r>
              <a:rPr lang="en-US" sz="2200" dirty="0"/>
              <a:t>Increased care/housework for women and girls </a:t>
            </a:r>
          </a:p>
          <a:p>
            <a:pPr indent="-457200">
              <a:buFont typeface="Arial" panose="020B0604020202020204" pitchFamily="34" charset="0"/>
              <a:buChar char="•"/>
            </a:pPr>
            <a:r>
              <a:rPr lang="en-US" sz="2200" dirty="0"/>
              <a:t>Breakdown of protective social mechanisms</a:t>
            </a:r>
          </a:p>
          <a:p>
            <a:pPr indent="-457200">
              <a:buFont typeface="Arial" panose="020B0604020202020204" pitchFamily="34" charset="0"/>
              <a:buChar char="•"/>
            </a:pPr>
            <a:r>
              <a:rPr lang="en-US" sz="2200" dirty="0"/>
              <a:t>Increased vulnerability and dependence on assistance; sexual exploitation and abuse (SEA)</a:t>
            </a:r>
          </a:p>
          <a:p>
            <a:pPr indent="-457200">
              <a:buFont typeface="Arial" panose="020B0604020202020204" pitchFamily="34" charset="0"/>
              <a:buChar char="•"/>
            </a:pPr>
            <a:r>
              <a:rPr lang="en-US" sz="2200" dirty="0"/>
              <a:t>Negative coping mechanisms (e.g., Survival Sex)</a:t>
            </a:r>
          </a:p>
          <a:p>
            <a:pPr indent="-457200">
              <a:buFont typeface="Arial" panose="020B0604020202020204" pitchFamily="34" charset="0"/>
              <a:buChar char="•"/>
            </a:pPr>
            <a:endParaRPr lang="en-US" sz="2200" dirty="0"/>
          </a:p>
          <a:p>
            <a:pPr marL="0" indent="0">
              <a:buNone/>
            </a:pPr>
            <a:endParaRPr lang="en-US" sz="2200" dirty="0"/>
          </a:p>
          <a:p>
            <a:pPr marL="0" indent="0">
              <a:buNone/>
            </a:pPr>
            <a:r>
              <a:rPr lang="en-US" sz="2200" dirty="0"/>
              <a:t>* non-exhaustive list: these risk factors are context specific</a:t>
            </a:r>
          </a:p>
        </p:txBody>
      </p:sp>
      <p:pic>
        <p:nvPicPr>
          <p:cNvPr id="8" name="Google Shape;192;p10" descr="Graphical user interface, application, website&#10;&#10;Description automatically generated">
            <a:extLst>
              <a:ext uri="{FF2B5EF4-FFF2-40B4-BE49-F238E27FC236}">
                <a16:creationId xmlns:a16="http://schemas.microsoft.com/office/drawing/2014/main" id="{30760B31-A163-4BD9-BB30-627B40F241B5}"/>
              </a:ext>
            </a:extLst>
          </p:cNvPr>
          <p:cNvPicPr preferRelativeResize="0"/>
          <p:nvPr/>
        </p:nvPicPr>
        <p:blipFill rotWithShape="1">
          <a:blip r:embed="rId3">
            <a:alphaModFix/>
          </a:blip>
          <a:srcRect l="70767"/>
          <a:stretch/>
        </p:blipFill>
        <p:spPr>
          <a:xfrm>
            <a:off x="8625693" y="1786"/>
            <a:ext cx="3563132" cy="6856214"/>
          </a:xfrm>
          <a:prstGeom prst="rect">
            <a:avLst/>
          </a:prstGeom>
          <a:noFill/>
          <a:ln>
            <a:noFill/>
          </a:ln>
        </p:spPr>
      </p:pic>
      <p:sp>
        <p:nvSpPr>
          <p:cNvPr id="2" name="Title 1">
            <a:extLst>
              <a:ext uri="{FF2B5EF4-FFF2-40B4-BE49-F238E27FC236}">
                <a16:creationId xmlns:a16="http://schemas.microsoft.com/office/drawing/2014/main" id="{C636461C-A8CF-E846-802D-AD96AB8B1941}"/>
              </a:ext>
            </a:extLst>
          </p:cNvPr>
          <p:cNvSpPr>
            <a:spLocks noGrp="1"/>
          </p:cNvSpPr>
          <p:nvPr>
            <p:ph type="title"/>
          </p:nvPr>
        </p:nvSpPr>
        <p:spPr>
          <a:xfrm>
            <a:off x="612620" y="195844"/>
            <a:ext cx="8545482" cy="1143000"/>
          </a:xfrm>
        </p:spPr>
        <p:txBody>
          <a:bodyPr>
            <a:normAutofit/>
          </a:bodyPr>
          <a:lstStyle/>
          <a:p>
            <a:r>
              <a:rPr lang="en-US" dirty="0"/>
              <a:t>GBV in emergencies </a:t>
            </a:r>
            <a:endParaRPr lang="en-CH" dirty="0"/>
          </a:p>
        </p:txBody>
      </p:sp>
      <p:pic>
        <p:nvPicPr>
          <p:cNvPr id="6" name="GWC_logo_blue.png" descr="/DOSSIERS CLIENTS/WASH CLUSTER/GWC BRANDING &amp; PUBLICATIONS 2019/STYLE GUIDE 2019/GWC Logo/GWC Logo Blue/GWC_logo_blue.png">
            <a:extLst>
              <a:ext uri="{FF2B5EF4-FFF2-40B4-BE49-F238E27FC236}">
                <a16:creationId xmlns:a16="http://schemas.microsoft.com/office/drawing/2014/main" id="{0D3DFBA3-9872-482C-8D86-F9F4A4D3B294}"/>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Tree>
    <p:extLst>
      <p:ext uri="{BB962C8B-B14F-4D97-AF65-F5344CB8AC3E}">
        <p14:creationId xmlns:p14="http://schemas.microsoft.com/office/powerpoint/2010/main" val="36270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fade">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Effect transition="in" filter="fade">
                                      <p:cBhvr>
                                        <p:cTn id="5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5D0C-6243-46E2-80A6-AE9DA9D1DBA3}"/>
              </a:ext>
            </a:extLst>
          </p:cNvPr>
          <p:cNvSpPr>
            <a:spLocks noGrp="1"/>
          </p:cNvSpPr>
          <p:nvPr>
            <p:ph type="title"/>
          </p:nvPr>
        </p:nvSpPr>
        <p:spPr>
          <a:xfrm>
            <a:off x="495776" y="237930"/>
            <a:ext cx="10969943" cy="1143000"/>
          </a:xfrm>
        </p:spPr>
        <p:txBody>
          <a:bodyPr>
            <a:normAutofit fontScale="90000"/>
          </a:bodyPr>
          <a:lstStyle/>
          <a:p>
            <a:r>
              <a:rPr lang="en-US" dirty="0"/>
              <a:t>GBV risk mitigation is the process to ensure that humanitarian interventions (across all sector/clusters):</a:t>
            </a:r>
          </a:p>
        </p:txBody>
      </p:sp>
      <p:pic>
        <p:nvPicPr>
          <p:cNvPr id="5" name="Picture 8">
            <a:extLst>
              <a:ext uri="{FF2B5EF4-FFF2-40B4-BE49-F238E27FC236}">
                <a16:creationId xmlns:a16="http://schemas.microsoft.com/office/drawing/2014/main" id="{A5FB574D-CCB2-4179-BDD1-5FDA76EEDD4D}"/>
              </a:ext>
            </a:extLst>
          </p:cNvPr>
          <p:cNvPicPr>
            <a:picLocks noChangeAspect="1"/>
          </p:cNvPicPr>
          <p:nvPr/>
        </p:nvPicPr>
        <p:blipFill>
          <a:blip r:embed="rId3"/>
          <a:srcRect/>
          <a:stretch>
            <a:fillRect/>
          </a:stretch>
        </p:blipFill>
        <p:spPr>
          <a:xfrm>
            <a:off x="748654" y="1919639"/>
            <a:ext cx="1332934" cy="1509361"/>
          </a:xfrm>
          <a:prstGeom prst="rect">
            <a:avLst/>
          </a:prstGeom>
        </p:spPr>
      </p:pic>
      <p:sp>
        <p:nvSpPr>
          <p:cNvPr id="6" name="TextBox 10">
            <a:extLst>
              <a:ext uri="{FF2B5EF4-FFF2-40B4-BE49-F238E27FC236}">
                <a16:creationId xmlns:a16="http://schemas.microsoft.com/office/drawing/2014/main" id="{BB72772C-49DA-4F0A-A599-23F96D1F406C}"/>
              </a:ext>
            </a:extLst>
          </p:cNvPr>
          <p:cNvSpPr txBox="1"/>
          <p:nvPr/>
        </p:nvSpPr>
        <p:spPr>
          <a:xfrm>
            <a:off x="2468695" y="1956164"/>
            <a:ext cx="4260127" cy="1267655"/>
          </a:xfrm>
          <a:prstGeom prst="rect">
            <a:avLst/>
          </a:prstGeom>
        </p:spPr>
        <p:txBody>
          <a:bodyPr lIns="0" tIns="0" rIns="0" bIns="0" rtlCol="0" anchor="t">
            <a:spAutoFit/>
          </a:bodyPr>
          <a:lstStyle/>
          <a:p>
            <a:pPr>
              <a:lnSpc>
                <a:spcPts val="3359"/>
              </a:lnSpc>
            </a:pPr>
            <a:r>
              <a:rPr lang="en-US" sz="2400" dirty="0">
                <a:solidFill>
                  <a:srgbClr val="000000"/>
                </a:solidFill>
                <a:latin typeface="Arial Narrow" panose="020B0606020202030204" pitchFamily="34" charset="0"/>
              </a:rPr>
              <a:t>Does not cause or increase the likelihood of gender-based violence (GBV)</a:t>
            </a:r>
          </a:p>
        </p:txBody>
      </p:sp>
      <p:pic>
        <p:nvPicPr>
          <p:cNvPr id="7" name="Picture 2">
            <a:extLst>
              <a:ext uri="{FF2B5EF4-FFF2-40B4-BE49-F238E27FC236}">
                <a16:creationId xmlns:a16="http://schemas.microsoft.com/office/drawing/2014/main" id="{6FE8D975-EF63-4FDE-893C-A0D55F9EAE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7121" y="4256998"/>
            <a:ext cx="1055999" cy="1412707"/>
          </a:xfrm>
          <a:prstGeom prst="rect">
            <a:avLst/>
          </a:prstGeom>
        </p:spPr>
      </p:pic>
      <p:pic>
        <p:nvPicPr>
          <p:cNvPr id="8" name="Picture 3">
            <a:extLst>
              <a:ext uri="{FF2B5EF4-FFF2-40B4-BE49-F238E27FC236}">
                <a16:creationId xmlns:a16="http://schemas.microsoft.com/office/drawing/2014/main" id="{F1FB12E8-3FE7-4516-B9EC-0CA3767AD7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59667" y="4461477"/>
            <a:ext cx="1162837" cy="1181257"/>
          </a:xfrm>
          <a:prstGeom prst="rect">
            <a:avLst/>
          </a:prstGeom>
        </p:spPr>
      </p:pic>
      <p:pic>
        <p:nvPicPr>
          <p:cNvPr id="9" name="Picture 4">
            <a:extLst>
              <a:ext uri="{FF2B5EF4-FFF2-40B4-BE49-F238E27FC236}">
                <a16:creationId xmlns:a16="http://schemas.microsoft.com/office/drawing/2014/main" id="{A299068C-0FFE-4345-BD66-BE3DFD69D8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212081" y="3898221"/>
            <a:ext cx="1459986" cy="1783189"/>
          </a:xfrm>
          <a:prstGeom prst="rect">
            <a:avLst/>
          </a:prstGeom>
        </p:spPr>
      </p:pic>
      <p:pic>
        <p:nvPicPr>
          <p:cNvPr id="10" name="Picture 6">
            <a:extLst>
              <a:ext uri="{FF2B5EF4-FFF2-40B4-BE49-F238E27FC236}">
                <a16:creationId xmlns:a16="http://schemas.microsoft.com/office/drawing/2014/main" id="{2F538453-4F14-41B8-B1EB-3617402EF1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598758" y="3981370"/>
            <a:ext cx="1607364" cy="1737998"/>
          </a:xfrm>
          <a:prstGeom prst="rect">
            <a:avLst/>
          </a:prstGeom>
        </p:spPr>
      </p:pic>
      <p:sp>
        <p:nvSpPr>
          <p:cNvPr id="11" name="TextBox 11">
            <a:extLst>
              <a:ext uri="{FF2B5EF4-FFF2-40B4-BE49-F238E27FC236}">
                <a16:creationId xmlns:a16="http://schemas.microsoft.com/office/drawing/2014/main" id="{72A715DE-4825-42BB-AE5D-4EC74E879E75}"/>
              </a:ext>
            </a:extLst>
          </p:cNvPr>
          <p:cNvSpPr txBox="1"/>
          <p:nvPr/>
        </p:nvSpPr>
        <p:spPr>
          <a:xfrm>
            <a:off x="725738" y="5867792"/>
            <a:ext cx="6390191" cy="834390"/>
          </a:xfrm>
          <a:prstGeom prst="rect">
            <a:avLst/>
          </a:prstGeom>
        </p:spPr>
        <p:txBody>
          <a:bodyPr lIns="0" tIns="0" rIns="0" bIns="0" rtlCol="0" anchor="t">
            <a:spAutoFit/>
          </a:bodyPr>
          <a:lstStyle/>
          <a:p>
            <a:pPr>
              <a:lnSpc>
                <a:spcPts val="3359"/>
              </a:lnSpc>
            </a:pPr>
            <a:r>
              <a:rPr lang="en-US" sz="2400" dirty="0">
                <a:solidFill>
                  <a:srgbClr val="000000"/>
                </a:solidFill>
                <a:latin typeface="Arial Narrow" panose="020B0606020202030204" pitchFamily="34" charset="0"/>
              </a:rPr>
              <a:t>Proactively facilitates and monitors vulnerable groups’ access to services </a:t>
            </a:r>
          </a:p>
        </p:txBody>
      </p:sp>
      <p:pic>
        <p:nvPicPr>
          <p:cNvPr id="12" name="Picture 5">
            <a:extLst>
              <a:ext uri="{FF2B5EF4-FFF2-40B4-BE49-F238E27FC236}">
                <a16:creationId xmlns:a16="http://schemas.microsoft.com/office/drawing/2014/main" id="{D4B95C57-68C2-4539-B5C5-B75785B1C4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5929" y="1637428"/>
            <a:ext cx="2109261" cy="1355200"/>
          </a:xfrm>
          <a:prstGeom prst="rect">
            <a:avLst/>
          </a:prstGeom>
        </p:spPr>
      </p:pic>
      <p:sp>
        <p:nvSpPr>
          <p:cNvPr id="13" name="TextBox 12">
            <a:extLst>
              <a:ext uri="{FF2B5EF4-FFF2-40B4-BE49-F238E27FC236}">
                <a16:creationId xmlns:a16="http://schemas.microsoft.com/office/drawing/2014/main" id="{D5DFD0EF-DEF3-4295-82B5-9D567D23AE55}"/>
              </a:ext>
            </a:extLst>
          </p:cNvPr>
          <p:cNvSpPr txBox="1"/>
          <p:nvPr/>
        </p:nvSpPr>
        <p:spPr>
          <a:xfrm>
            <a:off x="6728822" y="3159851"/>
            <a:ext cx="4806400" cy="1267655"/>
          </a:xfrm>
          <a:prstGeom prst="rect">
            <a:avLst/>
          </a:prstGeom>
        </p:spPr>
        <p:txBody>
          <a:bodyPr lIns="0" tIns="0" rIns="0" bIns="0" rtlCol="0" anchor="t">
            <a:spAutoFit/>
          </a:bodyPr>
          <a:lstStyle/>
          <a:p>
            <a:pPr>
              <a:lnSpc>
                <a:spcPts val="3359"/>
              </a:lnSpc>
            </a:pPr>
            <a:r>
              <a:rPr lang="en-US" sz="2400" dirty="0">
                <a:solidFill>
                  <a:srgbClr val="000000"/>
                </a:solidFill>
                <a:latin typeface="Arial Narrow" panose="020B0606020202030204" pitchFamily="34" charset="0"/>
              </a:rPr>
              <a:t>Seeks to identify and takes action to mitigate GBV risks in the environment and in programming</a:t>
            </a:r>
          </a:p>
        </p:txBody>
      </p:sp>
      <p:pic>
        <p:nvPicPr>
          <p:cNvPr id="14" name="Picture 7">
            <a:extLst>
              <a:ext uri="{FF2B5EF4-FFF2-40B4-BE49-F238E27FC236}">
                <a16:creationId xmlns:a16="http://schemas.microsoft.com/office/drawing/2014/main" id="{B06D4CAC-94CC-4687-82F0-59D978642E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92436" y="5056075"/>
            <a:ext cx="1326585" cy="1326585"/>
          </a:xfrm>
          <a:prstGeom prst="rect">
            <a:avLst/>
          </a:prstGeom>
        </p:spPr>
      </p:pic>
      <p:sp>
        <p:nvSpPr>
          <p:cNvPr id="15" name="TextBox 13">
            <a:extLst>
              <a:ext uri="{FF2B5EF4-FFF2-40B4-BE49-F238E27FC236}">
                <a16:creationId xmlns:a16="http://schemas.microsoft.com/office/drawing/2014/main" id="{AAAFD90A-C71A-4CC1-98B5-7640EB276166}"/>
              </a:ext>
            </a:extLst>
          </p:cNvPr>
          <p:cNvSpPr txBox="1"/>
          <p:nvPr/>
        </p:nvSpPr>
        <p:spPr>
          <a:xfrm>
            <a:off x="8956040" y="5265748"/>
            <a:ext cx="3023757" cy="403957"/>
          </a:xfrm>
          <a:prstGeom prst="rect">
            <a:avLst/>
          </a:prstGeom>
        </p:spPr>
        <p:txBody>
          <a:bodyPr wrap="square" lIns="0" tIns="0" rIns="0" bIns="0" rtlCol="0" anchor="t">
            <a:spAutoFit/>
          </a:bodyPr>
          <a:lstStyle/>
          <a:p>
            <a:pPr>
              <a:lnSpc>
                <a:spcPts val="3359"/>
              </a:lnSpc>
            </a:pPr>
            <a:r>
              <a:rPr lang="en-US" sz="2400" dirty="0">
                <a:solidFill>
                  <a:srgbClr val="000000"/>
                </a:solidFill>
                <a:latin typeface="Arial Narrow" panose="020B0606020202030204" pitchFamily="34" charset="0"/>
              </a:rPr>
              <a:t>Links to GBV services </a:t>
            </a:r>
          </a:p>
        </p:txBody>
      </p:sp>
      <p:pic>
        <p:nvPicPr>
          <p:cNvPr id="16" name="GWC_logo_blue.png" descr="/DOSSIERS CLIENTS/WASH CLUSTER/GWC BRANDING &amp; PUBLICATIONS 2019/STYLE GUIDE 2019/GWC Logo/GWC Logo Blue/GWC_logo_blue.png">
            <a:extLst>
              <a:ext uri="{FF2B5EF4-FFF2-40B4-BE49-F238E27FC236}">
                <a16:creationId xmlns:a16="http://schemas.microsoft.com/office/drawing/2014/main" id="{B6F4A2C7-1C7A-4BD2-89E1-96B94F647848}"/>
              </a:ext>
            </a:extLst>
          </p:cNvPr>
          <p:cNvPicPr>
            <a:picLocks noChangeAspect="1"/>
          </p:cNvPicPr>
          <p:nvPr/>
        </p:nvPicPr>
        <p:blipFill rotWithShape="1">
          <a:blip r:embed="rId16" r:link="rId17">
            <a:extLst>
              <a:ext uri="{28A0092B-C50C-407E-A947-70E740481C1C}">
                <a14:useLocalDpi xmlns:a14="http://schemas.microsoft.com/office/drawing/2010/main" val="0"/>
              </a:ext>
            </a:extLst>
          </a:blip>
          <a:srcRect l="-8034" t="-5956" r="-14798" b="-10692"/>
          <a:stretch>
            <a:fillRect/>
          </a:stretch>
        </p:blipFill>
        <p:spPr>
          <a:xfrm>
            <a:off x="10411787" y="6094253"/>
            <a:ext cx="1777038" cy="626728"/>
          </a:xfrm>
          <a:prstGeom prst="rect">
            <a:avLst/>
          </a:prstGeom>
        </p:spPr>
      </p:pic>
    </p:spTree>
    <p:extLst>
      <p:ext uri="{BB962C8B-B14F-4D97-AF65-F5344CB8AC3E}">
        <p14:creationId xmlns:p14="http://schemas.microsoft.com/office/powerpoint/2010/main" val="2048145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A6AC-8043-415F-801D-F2C85CE75215}"/>
              </a:ext>
            </a:extLst>
          </p:cNvPr>
          <p:cNvSpPr>
            <a:spLocks noGrp="1"/>
          </p:cNvSpPr>
          <p:nvPr>
            <p:ph type="title"/>
          </p:nvPr>
        </p:nvSpPr>
        <p:spPr/>
        <p:txBody>
          <a:bodyPr/>
          <a:lstStyle/>
          <a:p>
            <a:r>
              <a:rPr lang="en-US" dirty="0"/>
              <a:t>Why do WASH actors have to mitigate GBV risks? </a:t>
            </a:r>
          </a:p>
        </p:txBody>
      </p:sp>
      <p:sp>
        <p:nvSpPr>
          <p:cNvPr id="5" name="Google Shape;125;p4">
            <a:extLst>
              <a:ext uri="{FF2B5EF4-FFF2-40B4-BE49-F238E27FC236}">
                <a16:creationId xmlns:a16="http://schemas.microsoft.com/office/drawing/2014/main" id="{D9487BD1-43E4-4FD6-BF88-EAB6DCCA0E88}"/>
              </a:ext>
            </a:extLst>
          </p:cNvPr>
          <p:cNvSpPr txBox="1">
            <a:spLocks noGrp="1"/>
          </p:cNvSpPr>
          <p:nvPr>
            <p:ph type="body" sz="quarter" idx="10"/>
          </p:nvPr>
        </p:nvSpPr>
        <p:spPr>
          <a:xfrm>
            <a:off x="621983" y="3134140"/>
            <a:ext cx="5854129" cy="2973209"/>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660066"/>
              </a:buClr>
              <a:buSzPts val="1600"/>
              <a:buFont typeface="Wingdings" panose="05000000000000000000" pitchFamily="2" charset="2"/>
              <a:buChar char="ü"/>
            </a:pPr>
            <a:endParaRPr lang="en-US" sz="2000" i="0" u="none" strike="noStrike" cap="none" dirty="0">
              <a:solidFill>
                <a:schemeClr val="dk1"/>
              </a:solidFill>
              <a:latin typeface="Arial Narrow" panose="020B0606020202030204" pitchFamily="34" charset="0"/>
              <a:ea typeface="Nunito"/>
              <a:cs typeface="Nunito"/>
              <a:sym typeface="Nunito"/>
            </a:endParaRPr>
          </a:p>
          <a:p>
            <a:pPr marL="457200" marR="0" lvl="0" indent="-330200" algn="l" rtl="0">
              <a:lnSpc>
                <a:spcPct val="115000"/>
              </a:lnSpc>
              <a:spcBef>
                <a:spcPts val="0"/>
              </a:spcBef>
              <a:spcAft>
                <a:spcPts val="0"/>
              </a:spcAft>
              <a:buClr>
                <a:srgbClr val="660066"/>
              </a:buClr>
              <a:buSzPts val="1600"/>
              <a:buFont typeface="Wingdings" panose="05000000000000000000" pitchFamily="2" charset="2"/>
              <a:buChar char="ü"/>
            </a:pPr>
            <a:r>
              <a:rPr lang="en-US" sz="2400" i="0" u="none" strike="noStrike" cap="none" dirty="0">
                <a:solidFill>
                  <a:schemeClr val="dk1"/>
                </a:solidFill>
                <a:latin typeface="Arial Narrow" panose="020B0606020202030204" pitchFamily="34" charset="0"/>
                <a:ea typeface="Nunito"/>
                <a:cs typeface="Nunito"/>
                <a:sym typeface="Nunito"/>
              </a:rPr>
              <a:t>To ensure </a:t>
            </a:r>
            <a:r>
              <a:rPr lang="en-US" sz="2400" i="0" u="sng" strike="noStrike" cap="none" dirty="0">
                <a:solidFill>
                  <a:schemeClr val="dk1"/>
                </a:solidFill>
                <a:latin typeface="Arial Narrow" panose="020B0606020202030204" pitchFamily="34" charset="0"/>
                <a:ea typeface="Nunito"/>
                <a:cs typeface="Nunito"/>
                <a:sym typeface="Nunito"/>
              </a:rPr>
              <a:t>access</a:t>
            </a:r>
            <a:r>
              <a:rPr lang="en-US" sz="2400" i="0" u="none" strike="noStrike" cap="none" dirty="0">
                <a:solidFill>
                  <a:schemeClr val="dk1"/>
                </a:solidFill>
                <a:latin typeface="Arial Narrow" panose="020B0606020202030204" pitchFamily="34" charset="0"/>
                <a:ea typeface="Nunito"/>
                <a:cs typeface="Nunito"/>
                <a:sym typeface="Nunito"/>
              </a:rPr>
              <a:t> </a:t>
            </a:r>
            <a:r>
              <a:rPr lang="en-US" sz="2400" dirty="0">
                <a:solidFill>
                  <a:schemeClr val="dk1"/>
                </a:solidFill>
                <a:latin typeface="Arial Narrow" panose="020B0606020202030204" pitchFamily="34" charset="0"/>
                <a:ea typeface="Nunito"/>
                <a:cs typeface="Nunito"/>
                <a:sym typeface="Nunito"/>
              </a:rPr>
              <a:t>to life-saving WASH services for all vulnerable population groups </a:t>
            </a:r>
          </a:p>
          <a:p>
            <a:pPr marL="457200" marR="0" lvl="0" indent="-330200" algn="l" rtl="0">
              <a:lnSpc>
                <a:spcPct val="115000"/>
              </a:lnSpc>
              <a:spcBef>
                <a:spcPts val="0"/>
              </a:spcBef>
              <a:spcAft>
                <a:spcPts val="0"/>
              </a:spcAft>
              <a:buClr>
                <a:srgbClr val="660066"/>
              </a:buClr>
              <a:buSzPts val="1600"/>
              <a:buFont typeface="Wingdings" panose="05000000000000000000" pitchFamily="2" charset="2"/>
              <a:buChar char="ü"/>
            </a:pPr>
            <a:endParaRPr lang="en-US" sz="2400" dirty="0">
              <a:solidFill>
                <a:schemeClr val="dk1"/>
              </a:solidFill>
              <a:latin typeface="Arial Narrow" panose="020B0606020202030204" pitchFamily="34" charset="0"/>
              <a:ea typeface="Nunito"/>
              <a:cs typeface="Nunito"/>
              <a:sym typeface="Nunito"/>
            </a:endParaRPr>
          </a:p>
          <a:p>
            <a:pPr marL="457200" marR="0" lvl="0" indent="-330200" algn="l" rtl="0">
              <a:lnSpc>
                <a:spcPct val="115000"/>
              </a:lnSpc>
              <a:spcBef>
                <a:spcPts val="0"/>
              </a:spcBef>
              <a:spcAft>
                <a:spcPts val="0"/>
              </a:spcAft>
              <a:buClr>
                <a:srgbClr val="660066"/>
              </a:buClr>
              <a:buSzPts val="1600"/>
              <a:buFont typeface="Wingdings" panose="05000000000000000000" pitchFamily="2" charset="2"/>
              <a:buChar char="ü"/>
            </a:pPr>
            <a:r>
              <a:rPr lang="en-US" sz="2400" dirty="0">
                <a:solidFill>
                  <a:schemeClr val="dk1"/>
                </a:solidFill>
                <a:latin typeface="Arial Narrow" panose="020B0606020202030204" pitchFamily="34" charset="0"/>
                <a:ea typeface="Nunito"/>
                <a:cs typeface="Nunito"/>
                <a:sym typeface="Nunito"/>
              </a:rPr>
              <a:t>To ensure your programmes </a:t>
            </a:r>
            <a:r>
              <a:rPr lang="en-US" sz="2400" u="sng" dirty="0">
                <a:solidFill>
                  <a:schemeClr val="dk1"/>
                </a:solidFill>
                <a:latin typeface="Arial Narrow" panose="020B0606020202030204" pitchFamily="34" charset="0"/>
                <a:ea typeface="Nunito"/>
                <a:cs typeface="Nunito"/>
                <a:sym typeface="Nunito"/>
              </a:rPr>
              <a:t>do not</a:t>
            </a:r>
            <a:r>
              <a:rPr lang="en-US" sz="2400" dirty="0">
                <a:solidFill>
                  <a:schemeClr val="dk1"/>
                </a:solidFill>
                <a:latin typeface="Arial Narrow" panose="020B0606020202030204" pitchFamily="34" charset="0"/>
                <a:ea typeface="Nunito"/>
                <a:cs typeface="Nunito"/>
                <a:sym typeface="Nunito"/>
              </a:rPr>
              <a:t> create any additional </a:t>
            </a:r>
            <a:r>
              <a:rPr lang="en-US" sz="2400" u="sng" dirty="0">
                <a:solidFill>
                  <a:schemeClr val="dk1"/>
                </a:solidFill>
                <a:latin typeface="Arial Narrow" panose="020B0606020202030204" pitchFamily="34" charset="0"/>
                <a:ea typeface="Nunito"/>
                <a:cs typeface="Nunito"/>
                <a:sym typeface="Nunito"/>
              </a:rPr>
              <a:t>GBV risks</a:t>
            </a:r>
          </a:p>
          <a:p>
            <a:endParaRPr lang="en-JP" sz="1600" dirty="0"/>
          </a:p>
          <a:p>
            <a:pPr marL="457200" marR="0" lvl="0" indent="-330200" algn="l" rtl="0">
              <a:lnSpc>
                <a:spcPct val="115000"/>
              </a:lnSpc>
              <a:spcBef>
                <a:spcPts val="0"/>
              </a:spcBef>
              <a:spcAft>
                <a:spcPts val="0"/>
              </a:spcAft>
              <a:buClr>
                <a:srgbClr val="660066"/>
              </a:buClr>
              <a:buSzPts val="1600"/>
              <a:buFont typeface="Wingdings" panose="05000000000000000000" pitchFamily="2" charset="2"/>
              <a:buChar char="ü"/>
            </a:pPr>
            <a:endParaRPr lang="en-US" sz="2400" dirty="0">
              <a:solidFill>
                <a:schemeClr val="dk1"/>
              </a:solidFill>
              <a:latin typeface="Arial Narrow" panose="020B0606020202030204" pitchFamily="34" charset="0"/>
              <a:ea typeface="Nunito"/>
              <a:cs typeface="Nunito"/>
              <a:sym typeface="Nunito"/>
            </a:endParaRPr>
          </a:p>
          <a:p>
            <a:pPr marL="457200" marR="0" lvl="0" indent="0" algn="l" rtl="0">
              <a:lnSpc>
                <a:spcPct val="115000"/>
              </a:lnSpc>
              <a:spcBef>
                <a:spcPts val="0"/>
              </a:spcBef>
              <a:spcAft>
                <a:spcPts val="0"/>
              </a:spcAft>
              <a:buNone/>
            </a:pPr>
            <a:endParaRPr sz="1600" dirty="0">
              <a:solidFill>
                <a:schemeClr val="dk1"/>
              </a:solidFill>
              <a:latin typeface="Nunito"/>
              <a:ea typeface="Nunito"/>
              <a:cs typeface="Nunito"/>
              <a:sym typeface="Nunito"/>
            </a:endParaRPr>
          </a:p>
        </p:txBody>
      </p:sp>
      <p:sp>
        <p:nvSpPr>
          <p:cNvPr id="7" name="TextBox 6">
            <a:extLst>
              <a:ext uri="{FF2B5EF4-FFF2-40B4-BE49-F238E27FC236}">
                <a16:creationId xmlns:a16="http://schemas.microsoft.com/office/drawing/2014/main" id="{8CC977D0-ED14-4C0D-AC97-F4B43AF78ADD}"/>
              </a:ext>
            </a:extLst>
          </p:cNvPr>
          <p:cNvSpPr txBox="1"/>
          <p:nvPr/>
        </p:nvSpPr>
        <p:spPr>
          <a:xfrm>
            <a:off x="645669" y="1564481"/>
            <a:ext cx="10302862" cy="1200329"/>
          </a:xfrm>
          <a:prstGeom prst="rect">
            <a:avLst/>
          </a:prstGeom>
          <a:noFill/>
          <a:ln>
            <a:solidFill>
              <a:srgbClr val="118987"/>
            </a:solidFill>
            <a:prstDash val="sysDot"/>
          </a:ln>
        </p:spPr>
        <p:txBody>
          <a:bodyPr wrap="square" rtlCol="0">
            <a:spAutoFit/>
          </a:bodyPr>
          <a:lstStyle/>
          <a:p>
            <a:pPr algn="ctr"/>
            <a:r>
              <a:rPr lang="en-US" i="1" dirty="0">
                <a:solidFill>
                  <a:srgbClr val="118987"/>
                </a:solidFill>
                <a:latin typeface="Arial Narrow" panose="020B0606020202030204" pitchFamily="34" charset="0"/>
                <a:ea typeface="Nunito"/>
                <a:cs typeface="Nunito"/>
                <a:sym typeface="Nunito"/>
              </a:rPr>
              <a:t>All </a:t>
            </a:r>
            <a:r>
              <a:rPr lang="en-US" i="1" u="none" strike="noStrike" cap="none" dirty="0">
                <a:solidFill>
                  <a:srgbClr val="118987"/>
                </a:solidFill>
                <a:latin typeface="Arial Narrow" panose="020B0606020202030204" pitchFamily="34" charset="0"/>
                <a:ea typeface="Nunito"/>
                <a:cs typeface="Nunito"/>
                <a:sym typeface="Nunito"/>
              </a:rPr>
              <a:t>humanitarian  organizations and all their staff, consultants, volunteers etc</a:t>
            </a:r>
            <a:r>
              <a:rPr lang="en-US" i="1" dirty="0">
                <a:solidFill>
                  <a:srgbClr val="118987"/>
                </a:solidFill>
                <a:latin typeface="Arial Narrow" panose="020B0606020202030204" pitchFamily="34" charset="0"/>
                <a:ea typeface="Nunito"/>
                <a:cs typeface="Nunito"/>
                <a:sym typeface="Nunito"/>
              </a:rPr>
              <a:t>.</a:t>
            </a:r>
            <a:r>
              <a:rPr lang="en-US" i="1" u="none" strike="noStrike" cap="none" dirty="0">
                <a:solidFill>
                  <a:srgbClr val="118987"/>
                </a:solidFill>
                <a:latin typeface="Arial Narrow" panose="020B0606020202030204" pitchFamily="34" charset="0"/>
                <a:ea typeface="Nunito"/>
                <a:cs typeface="Nunito"/>
                <a:sym typeface="Nunito"/>
              </a:rPr>
              <a:t> are  responsible </a:t>
            </a:r>
            <a:r>
              <a:rPr lang="en-US" i="1" dirty="0">
                <a:solidFill>
                  <a:srgbClr val="118987"/>
                </a:solidFill>
                <a:latin typeface="Arial Narrow" panose="020B0606020202030204" pitchFamily="34" charset="0"/>
              </a:rPr>
              <a:t>to mitigate GBV risk in their work. Such actions are in keeping with the Centrality of Protection and principle of Do No Harm.</a:t>
            </a:r>
            <a:endParaRPr lang="en-US" i="1" u="none" strike="noStrike" cap="none" dirty="0">
              <a:solidFill>
                <a:srgbClr val="118987"/>
              </a:solidFill>
              <a:highlight>
                <a:srgbClr val="FFFF00"/>
              </a:highlight>
              <a:latin typeface="Arial Narrow" panose="020B0606020202030204" pitchFamily="34" charset="0"/>
              <a:ea typeface="Nunito"/>
              <a:cs typeface="Nunito"/>
              <a:sym typeface="Nunito"/>
            </a:endParaRPr>
          </a:p>
        </p:txBody>
      </p:sp>
      <p:pic>
        <p:nvPicPr>
          <p:cNvPr id="8" name="Google Shape;629;p36">
            <a:extLst>
              <a:ext uri="{FF2B5EF4-FFF2-40B4-BE49-F238E27FC236}">
                <a16:creationId xmlns:a16="http://schemas.microsoft.com/office/drawing/2014/main" id="{FD7B088B-DF6B-44EF-98BF-7D8684E54BDD}"/>
              </a:ext>
            </a:extLst>
          </p:cNvPr>
          <p:cNvPicPr preferRelativeResize="0"/>
          <p:nvPr/>
        </p:nvPicPr>
        <p:blipFill rotWithShape="1">
          <a:blip r:embed="rId2">
            <a:alphaModFix/>
          </a:blip>
          <a:srcRect l="17786" r="22919"/>
          <a:stretch/>
        </p:blipFill>
        <p:spPr>
          <a:xfrm>
            <a:off x="7047345" y="3032335"/>
            <a:ext cx="3901186" cy="3116747"/>
          </a:xfrm>
          <a:prstGeom prst="rect">
            <a:avLst/>
          </a:prstGeom>
          <a:noFill/>
          <a:ln>
            <a:noFill/>
          </a:ln>
        </p:spPr>
      </p:pic>
      <p:pic>
        <p:nvPicPr>
          <p:cNvPr id="6" name="GWC_logo_blue.png" descr="/DOSSIERS CLIENTS/WASH CLUSTER/GWC BRANDING &amp; PUBLICATIONS 2019/STYLE GUIDE 2019/GWC Logo/GWC Logo Blue/GWC_logo_blue.png">
            <a:extLst>
              <a:ext uri="{FF2B5EF4-FFF2-40B4-BE49-F238E27FC236}">
                <a16:creationId xmlns:a16="http://schemas.microsoft.com/office/drawing/2014/main" id="{551B01DB-1904-4DED-A3AD-C892BB29F87E}"/>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Tree>
    <p:extLst>
      <p:ext uri="{BB962C8B-B14F-4D97-AF65-F5344CB8AC3E}">
        <p14:creationId xmlns:p14="http://schemas.microsoft.com/office/powerpoint/2010/main" val="201927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461C-A8CF-E846-802D-AD96AB8B1941}"/>
              </a:ext>
            </a:extLst>
          </p:cNvPr>
          <p:cNvSpPr>
            <a:spLocks noGrp="1"/>
          </p:cNvSpPr>
          <p:nvPr>
            <p:ph type="title"/>
          </p:nvPr>
        </p:nvSpPr>
        <p:spPr>
          <a:xfrm>
            <a:off x="495300" y="257489"/>
            <a:ext cx="11535738" cy="1143000"/>
          </a:xfrm>
        </p:spPr>
        <p:txBody>
          <a:bodyPr>
            <a:normAutofit fontScale="90000"/>
          </a:bodyPr>
          <a:lstStyle/>
          <a:p>
            <a:r>
              <a:rPr lang="en-US" dirty="0"/>
              <a:t>GBV Mitigation in WASH – what can we do to reduce risks ? </a:t>
            </a:r>
            <a:endParaRPr lang="en-CH" dirty="0"/>
          </a:p>
        </p:txBody>
      </p:sp>
      <p:sp>
        <p:nvSpPr>
          <p:cNvPr id="3" name="Text Placeholder 2">
            <a:extLst>
              <a:ext uri="{FF2B5EF4-FFF2-40B4-BE49-F238E27FC236}">
                <a16:creationId xmlns:a16="http://schemas.microsoft.com/office/drawing/2014/main" id="{9414CDED-46A3-364E-BB47-EADC40152814}"/>
              </a:ext>
            </a:extLst>
          </p:cNvPr>
          <p:cNvSpPr>
            <a:spLocks noGrp="1"/>
          </p:cNvSpPr>
          <p:nvPr>
            <p:ph type="body" sz="quarter" idx="10"/>
          </p:nvPr>
        </p:nvSpPr>
        <p:spPr>
          <a:xfrm>
            <a:off x="495300" y="1574676"/>
            <a:ext cx="11422722" cy="1143000"/>
          </a:xfrm>
          <a:ln>
            <a:solidFill>
              <a:srgbClr val="118987"/>
            </a:solidFill>
            <a:prstDash val="sysDot"/>
          </a:ln>
        </p:spPr>
        <p:txBody>
          <a:bodyPr>
            <a:noAutofit/>
          </a:bodyPr>
          <a:lstStyle/>
          <a:p>
            <a:r>
              <a:rPr lang="en-US" sz="2400" dirty="0"/>
              <a:t>First and foremost- consult women and girls of different age groups, including women and girls with disabilities, on their needs, concerns and priorities for WASH support! They are the experts on their own situation. Act on their feedback and recommendations. </a:t>
            </a:r>
            <a:endParaRPr lang="en-CH" sz="2400" dirty="0"/>
          </a:p>
        </p:txBody>
      </p:sp>
      <p:pic>
        <p:nvPicPr>
          <p:cNvPr id="7" name="Picture 6" descr="A picture containing orange&#10;&#10;Description automatically generated">
            <a:extLst>
              <a:ext uri="{FF2B5EF4-FFF2-40B4-BE49-F238E27FC236}">
                <a16:creationId xmlns:a16="http://schemas.microsoft.com/office/drawing/2014/main" id="{4BFF6806-7A53-4733-881E-99E63489A04D}"/>
              </a:ext>
            </a:extLst>
          </p:cNvPr>
          <p:cNvPicPr>
            <a:picLocks noChangeAspect="1"/>
          </p:cNvPicPr>
          <p:nvPr/>
        </p:nvPicPr>
        <p:blipFill>
          <a:blip r:embed="rId3"/>
          <a:stretch>
            <a:fillRect/>
          </a:stretch>
        </p:blipFill>
        <p:spPr>
          <a:xfrm>
            <a:off x="6239619" y="2809673"/>
            <a:ext cx="5949206" cy="3966137"/>
          </a:xfrm>
          <a:prstGeom prst="rect">
            <a:avLst/>
          </a:prstGeom>
        </p:spPr>
      </p:pic>
      <p:sp>
        <p:nvSpPr>
          <p:cNvPr id="8" name="TextBox 7">
            <a:extLst>
              <a:ext uri="{FF2B5EF4-FFF2-40B4-BE49-F238E27FC236}">
                <a16:creationId xmlns:a16="http://schemas.microsoft.com/office/drawing/2014/main" id="{9705D020-2A9D-4E4D-9972-79EBA8DD874A}"/>
              </a:ext>
            </a:extLst>
          </p:cNvPr>
          <p:cNvSpPr txBox="1"/>
          <p:nvPr/>
        </p:nvSpPr>
        <p:spPr>
          <a:xfrm>
            <a:off x="399959" y="2891863"/>
            <a:ext cx="5694453" cy="3416320"/>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Narrow" panose="020B0606020202030204" pitchFamily="34" charset="0"/>
              </a:rPr>
              <a:t>Use the Safety and Accessibility Audit toolkit to conduct FGD to understand any safety concerns with current or planned WASH programming and to monitor any visible GBV risks and access issues  on the route to and around WASH facilities</a:t>
            </a:r>
          </a:p>
          <a:p>
            <a:pPr marL="342900" indent="-342900">
              <a:buFont typeface="Arial" panose="020B0604020202020204" pitchFamily="34" charset="0"/>
              <a:buChar char="•"/>
            </a:pPr>
            <a:endParaRPr lang="en-US" sz="1800" dirty="0">
              <a:latin typeface="Arial Narrow" panose="020B0606020202030204" pitchFamily="34" charset="0"/>
            </a:endParaRPr>
          </a:p>
          <a:p>
            <a:pPr marL="342900" indent="-342900">
              <a:buFont typeface="Arial" panose="020B0604020202020204" pitchFamily="34" charset="0"/>
              <a:buChar char="•"/>
            </a:pPr>
            <a:r>
              <a:rPr lang="en-US" sz="1800" dirty="0">
                <a:latin typeface="Arial Narrow" panose="020B0606020202030204" pitchFamily="34" charset="0"/>
              </a:rPr>
              <a:t>Make sure there is a feedback mechanism in place</a:t>
            </a:r>
          </a:p>
          <a:p>
            <a:pPr marL="342900" indent="-342900">
              <a:buFont typeface="Arial" panose="020B0604020202020204" pitchFamily="34" charset="0"/>
              <a:buChar char="•"/>
            </a:pPr>
            <a:endParaRPr lang="en-US" sz="1800" dirty="0">
              <a:latin typeface="Arial Narrow" panose="020B0606020202030204" pitchFamily="34" charset="0"/>
            </a:endParaRPr>
          </a:p>
          <a:p>
            <a:pPr marL="342900" indent="-342900">
              <a:buFont typeface="Arial" panose="020B0604020202020204" pitchFamily="34" charset="0"/>
              <a:buChar char="•"/>
            </a:pPr>
            <a:r>
              <a:rPr lang="en-US" sz="1800" dirty="0">
                <a:latin typeface="Arial Narrow" panose="020B0606020202030204" pitchFamily="34" charset="0"/>
              </a:rPr>
              <a:t>Be up to date about GBV referral pathways: talk to the GBV sub-cluster coordinator </a:t>
            </a:r>
            <a:r>
              <a:rPr lang="en-US" sz="1800" dirty="0">
                <a:highlight>
                  <a:srgbClr val="FFFF00"/>
                </a:highlight>
                <a:latin typeface="Arial Narrow" panose="020B0606020202030204" pitchFamily="34" charset="0"/>
              </a:rPr>
              <a:t>(insert names and contact details) </a:t>
            </a:r>
            <a:endParaRPr lang="fr-FR" sz="1800" i="1" dirty="0">
              <a:solidFill>
                <a:schemeClr val="dk1"/>
              </a:solidFill>
              <a:highlight>
                <a:srgbClr val="FFFF00"/>
              </a:highlight>
              <a:latin typeface="Arial Narrow" panose="020B0606020202030204" pitchFamily="34" charset="0"/>
              <a:ea typeface="Nunito"/>
              <a:cs typeface="Nunito"/>
              <a:sym typeface="Nunito"/>
            </a:endParaRPr>
          </a:p>
          <a:p>
            <a:pPr marL="342900" indent="-342900">
              <a:buFont typeface="Arial" panose="020B0604020202020204" pitchFamily="34" charset="0"/>
              <a:buChar char="•"/>
            </a:pPr>
            <a:endParaRPr lang="en-US" sz="1800" dirty="0">
              <a:latin typeface="Arial Narrow" panose="020B0606020202030204" pitchFamily="34" charset="0"/>
            </a:endParaRPr>
          </a:p>
          <a:p>
            <a:pPr marL="342900" indent="-342900">
              <a:buFont typeface="Arial" panose="020B0604020202020204" pitchFamily="34" charset="0"/>
              <a:buChar char="•"/>
            </a:pPr>
            <a:r>
              <a:rPr lang="en-US" sz="1800" dirty="0">
                <a:latin typeface="Arial Narrow" panose="020B0606020202030204" pitchFamily="34" charset="0"/>
              </a:rPr>
              <a:t>Recruit and involve women in assessment teams and as WASH frontliners as much as possible </a:t>
            </a:r>
            <a:endParaRPr lang="en-US" dirty="0">
              <a:latin typeface="Arial Narrow" panose="020B0606020202030204" pitchFamily="34" charset="0"/>
            </a:endParaRPr>
          </a:p>
        </p:txBody>
      </p:sp>
      <p:pic>
        <p:nvPicPr>
          <p:cNvPr id="10" name="GWC_logo_blue.png" descr="/DOSSIERS CLIENTS/WASH CLUSTER/GWC BRANDING &amp; PUBLICATIONS 2019/STYLE GUIDE 2019/GWC Logo/GWC Logo Blue/GWC_logo_blue.png">
            <a:extLst>
              <a:ext uri="{FF2B5EF4-FFF2-40B4-BE49-F238E27FC236}">
                <a16:creationId xmlns:a16="http://schemas.microsoft.com/office/drawing/2014/main" id="{92C367E5-370A-4919-B345-5206F8A7E441}"/>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Tree>
    <p:extLst>
      <p:ext uri="{BB962C8B-B14F-4D97-AF65-F5344CB8AC3E}">
        <p14:creationId xmlns:p14="http://schemas.microsoft.com/office/powerpoint/2010/main" val="3932746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461C-A8CF-E846-802D-AD96AB8B1941}"/>
              </a:ext>
            </a:extLst>
          </p:cNvPr>
          <p:cNvSpPr>
            <a:spLocks noGrp="1"/>
          </p:cNvSpPr>
          <p:nvPr>
            <p:ph type="title"/>
          </p:nvPr>
        </p:nvSpPr>
        <p:spPr>
          <a:xfrm>
            <a:off x="609440" y="257489"/>
            <a:ext cx="9993490" cy="1143000"/>
          </a:xfrm>
        </p:spPr>
        <p:txBody>
          <a:bodyPr>
            <a:normAutofit/>
          </a:bodyPr>
          <a:lstStyle/>
          <a:p>
            <a:r>
              <a:rPr lang="en-US" sz="4400" dirty="0">
                <a:latin typeface="Arial Narrow" panose="020B0606020202030204" pitchFamily="34" charset="0"/>
              </a:rPr>
              <a:t>What shall we do if someone discloses GBV? </a:t>
            </a:r>
          </a:p>
        </p:txBody>
      </p:sp>
      <p:sp>
        <p:nvSpPr>
          <p:cNvPr id="3" name="Text Placeholder 2">
            <a:extLst>
              <a:ext uri="{FF2B5EF4-FFF2-40B4-BE49-F238E27FC236}">
                <a16:creationId xmlns:a16="http://schemas.microsoft.com/office/drawing/2014/main" id="{9414CDED-46A3-364E-BB47-EADC40152814}"/>
              </a:ext>
            </a:extLst>
          </p:cNvPr>
          <p:cNvSpPr>
            <a:spLocks noGrp="1"/>
          </p:cNvSpPr>
          <p:nvPr>
            <p:ph type="body" sz="quarter" idx="10"/>
          </p:nvPr>
        </p:nvSpPr>
        <p:spPr>
          <a:xfrm>
            <a:off x="5969286" y="1750667"/>
            <a:ext cx="5632076" cy="4159770"/>
          </a:xfrm>
          <a:ln>
            <a:solidFill>
              <a:schemeClr val="tx1"/>
            </a:solidFill>
            <a:prstDash val="sysDot"/>
          </a:ln>
        </p:spPr>
        <p:txBody>
          <a:bodyPr>
            <a:normAutofit/>
          </a:bodyPr>
          <a:lstStyle/>
          <a:p>
            <a:r>
              <a:rPr lang="en-US" sz="2000" b="1" dirty="0">
                <a:latin typeface="Arial Narrow" panose="020B0606020202030204" pitchFamily="34" charset="0"/>
              </a:rPr>
              <a:t>This video explains well how to act when someone comes forward and tells you about a GBV incident: </a:t>
            </a:r>
          </a:p>
          <a:p>
            <a:endParaRPr lang="en-US" sz="2000" dirty="0">
              <a:latin typeface="Arial Narrow" panose="020B0606020202030204" pitchFamily="34" charset="0"/>
              <a:hlinkClick r:id="rId2"/>
            </a:endParaRPr>
          </a:p>
          <a:p>
            <a:r>
              <a:rPr lang="en-US" sz="2000" dirty="0">
                <a:latin typeface="Arial Narrow" panose="020B0606020202030204" pitchFamily="34" charset="0"/>
                <a:hlinkClick r:id="rId2"/>
              </a:rPr>
              <a:t>https://www.youtube.com/watch?v=n_YhXzMv1E4</a:t>
            </a:r>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r>
              <a:rPr lang="en-US" sz="2000" dirty="0">
                <a:solidFill>
                  <a:schemeClr val="dk1"/>
                </a:solidFill>
                <a:latin typeface="Arial Narrow" panose="020B0606020202030204" pitchFamily="34" charset="0"/>
                <a:ea typeface="Nunito"/>
                <a:cs typeface="Nunito"/>
                <a:sym typeface="Nunito"/>
              </a:rPr>
              <a:t>For more info: check </a:t>
            </a:r>
            <a:r>
              <a:rPr lang="en-US" sz="2000" u="sng" dirty="0">
                <a:solidFill>
                  <a:srgbClr val="0097A7"/>
                </a:solidFill>
                <a:latin typeface="Arial Narrow" panose="020B0606020202030204" pitchFamily="34" charset="0"/>
                <a:ea typeface="Nunito"/>
                <a:cs typeface="Nunito"/>
                <a:sym typeface="Nunito"/>
                <a:hlinkClick r:id="rId3">
                  <a:extLst>
                    <a:ext uri="{A12FA001-AC4F-418D-AE19-62706E023703}">
                      <ahyp:hlinkClr xmlns:ahyp="http://schemas.microsoft.com/office/drawing/2018/hyperlinkcolor" val="tx"/>
                    </a:ext>
                  </a:extLst>
                </a:hlinkClick>
              </a:rPr>
              <a:t>the GBV pocket guide</a:t>
            </a:r>
            <a:r>
              <a:rPr lang="en-US" sz="2000" dirty="0">
                <a:solidFill>
                  <a:schemeClr val="dk1"/>
                </a:solidFill>
                <a:latin typeface="Arial Narrow" panose="020B0606020202030204" pitchFamily="34" charset="0"/>
                <a:ea typeface="Nunito"/>
                <a:cs typeface="Nunito"/>
                <a:sym typeface="Nunito"/>
              </a:rPr>
              <a:t> (available in many languages) </a:t>
            </a:r>
            <a:endParaRPr lang="en-CH" sz="2000" dirty="0">
              <a:latin typeface="Arial Narrow" panose="020B0606020202030204" pitchFamily="34" charset="0"/>
            </a:endParaRPr>
          </a:p>
        </p:txBody>
      </p:sp>
      <p:sp>
        <p:nvSpPr>
          <p:cNvPr id="6" name="TextBox 5">
            <a:extLst>
              <a:ext uri="{FF2B5EF4-FFF2-40B4-BE49-F238E27FC236}">
                <a16:creationId xmlns:a16="http://schemas.microsoft.com/office/drawing/2014/main" id="{A827720F-8C72-469B-8231-D3421E221BC5}"/>
              </a:ext>
            </a:extLst>
          </p:cNvPr>
          <p:cNvSpPr txBox="1"/>
          <p:nvPr/>
        </p:nvSpPr>
        <p:spPr>
          <a:xfrm>
            <a:off x="374070" y="1750667"/>
            <a:ext cx="5506948" cy="4708981"/>
          </a:xfrm>
          <a:prstGeom prst="rect">
            <a:avLst/>
          </a:prstGeom>
          <a:noFill/>
          <a:ln>
            <a:noFill/>
            <a:prstDash val="sysDot"/>
          </a:ln>
        </p:spPr>
        <p:txBody>
          <a:bodyPr wrap="square">
            <a:spAutoFit/>
          </a:bodyPr>
          <a:lstStyle/>
          <a:p>
            <a:pPr marL="342900" indent="-342900">
              <a:buFont typeface="Wingdings" panose="05000000000000000000" pitchFamily="2" charset="2"/>
              <a:buChar char="ü"/>
            </a:pPr>
            <a:r>
              <a:rPr lang="en-US" sz="2000" dirty="0">
                <a:latin typeface="Arial Narrow" panose="020B0606020202030204" pitchFamily="34" charset="0"/>
                <a:ea typeface="Nunito"/>
                <a:cs typeface="Nunito"/>
                <a:sym typeface="Nunito"/>
              </a:rPr>
              <a:t>Do not try to solve the issue/find solution yourself</a:t>
            </a:r>
          </a:p>
          <a:p>
            <a:endParaRPr lang="en-US" sz="2000" dirty="0">
              <a:latin typeface="Arial Narrow" panose="020B0606020202030204" pitchFamily="34" charset="0"/>
              <a:ea typeface="Nunito"/>
              <a:cs typeface="Nunito"/>
              <a:sym typeface="Nunito"/>
            </a:endParaRPr>
          </a:p>
          <a:p>
            <a:pPr marL="342900" indent="-342900">
              <a:buFont typeface="Wingdings" panose="05000000000000000000" pitchFamily="2" charset="2"/>
              <a:buChar char="ü"/>
            </a:pPr>
            <a:r>
              <a:rPr lang="en-US" sz="2000" dirty="0">
                <a:latin typeface="Arial Narrow" panose="020B0606020202030204" pitchFamily="34" charset="0"/>
              </a:rPr>
              <a:t>Talk to a GBV specialist/GBV sub-cluster to understand what services/referral pathways exist </a:t>
            </a:r>
            <a:endParaRPr lang="en-US" sz="2000" dirty="0">
              <a:latin typeface="Arial Narrow" panose="020B0606020202030204" pitchFamily="34" charset="0"/>
              <a:ea typeface="Nunito"/>
              <a:cs typeface="Nunito"/>
              <a:sym typeface="Nunito"/>
            </a:endParaRPr>
          </a:p>
          <a:p>
            <a:pPr marL="342900" indent="-342900">
              <a:buFont typeface="Wingdings" panose="05000000000000000000" pitchFamily="2" charset="2"/>
              <a:buChar char="ü"/>
            </a:pPr>
            <a:endParaRPr lang="en-US" sz="2000" dirty="0">
              <a:latin typeface="Arial Narrow" panose="020B0606020202030204" pitchFamily="34" charset="0"/>
            </a:endParaRPr>
          </a:p>
          <a:p>
            <a:pPr marL="342900" indent="-342900">
              <a:buFont typeface="Wingdings" panose="05000000000000000000" pitchFamily="2" charset="2"/>
              <a:buChar char="ü"/>
            </a:pPr>
            <a:r>
              <a:rPr lang="en-US" sz="2000" dirty="0">
                <a:latin typeface="Arial Narrow" panose="020B0606020202030204" pitchFamily="34" charset="0"/>
              </a:rPr>
              <a:t>Provide up-to-date information and contact details </a:t>
            </a:r>
            <a:r>
              <a:rPr lang="en-US" sz="2000" dirty="0">
                <a:solidFill>
                  <a:srgbClr val="000000"/>
                </a:solidFill>
                <a:latin typeface="Arial Narrow" panose="020B0606020202030204" pitchFamily="34" charset="0"/>
                <a:ea typeface="Nunito"/>
                <a:cs typeface="Nunito"/>
                <a:sym typeface="Nunito"/>
              </a:rPr>
              <a:t> of specialized service(s) </a:t>
            </a:r>
            <a:r>
              <a:rPr lang="en-US" sz="2000" dirty="0">
                <a:latin typeface="Arial Narrow" panose="020B0606020202030204" pitchFamily="34" charset="0"/>
              </a:rPr>
              <a:t>and support that may be available to the survivor.</a:t>
            </a:r>
          </a:p>
          <a:p>
            <a:pPr marL="342900" indent="-342900">
              <a:buFont typeface="Wingdings" panose="05000000000000000000" pitchFamily="2" charset="2"/>
              <a:buChar char="ü"/>
            </a:pPr>
            <a:endParaRPr lang="en-US" sz="2000" dirty="0">
              <a:latin typeface="Arial Narrow" panose="020B0606020202030204" pitchFamily="34" charset="0"/>
            </a:endParaRPr>
          </a:p>
          <a:p>
            <a:pPr marL="342900" indent="-342900">
              <a:buFont typeface="Wingdings" panose="05000000000000000000" pitchFamily="2" charset="2"/>
              <a:buChar char="ü"/>
            </a:pPr>
            <a:r>
              <a:rPr lang="en-US" sz="2000" dirty="0">
                <a:latin typeface="Arial Narrow" panose="020B0606020202030204" pitchFamily="34" charset="0"/>
              </a:rPr>
              <a:t>Listen, but do not  pressure the survivor to talk </a:t>
            </a:r>
          </a:p>
          <a:p>
            <a:pPr marL="342900" indent="-342900">
              <a:buFont typeface="Wingdings" panose="05000000000000000000" pitchFamily="2" charset="2"/>
              <a:buChar char="ü"/>
            </a:pPr>
            <a:endParaRPr lang="en-US" sz="2000" dirty="0">
              <a:latin typeface="Arial Narrow" panose="020B0606020202030204" pitchFamily="34" charset="0"/>
            </a:endParaRPr>
          </a:p>
          <a:p>
            <a:pPr marL="342900" indent="-342900">
              <a:buFont typeface="Wingdings" panose="05000000000000000000" pitchFamily="2" charset="2"/>
              <a:buChar char="ü"/>
            </a:pPr>
            <a:r>
              <a:rPr lang="en-US" sz="2000" dirty="0">
                <a:latin typeface="Arial Narrow" panose="020B0606020202030204" pitchFamily="34" charset="0"/>
              </a:rPr>
              <a:t>Maintain confidentiality and keep the safety of the survivor as priority. Meaning: do not share this information with anyone, unless the survivor consents </a:t>
            </a:r>
          </a:p>
          <a:p>
            <a:pPr marL="457200" indent="-457200">
              <a:buFont typeface="Arial" panose="020B0604020202020204" pitchFamily="34" charset="0"/>
              <a:buChar char="•"/>
            </a:pPr>
            <a:endParaRPr lang="en-US" sz="2000" dirty="0">
              <a:latin typeface="Arial Narrow" panose="020B0606020202030204" pitchFamily="34" charset="0"/>
            </a:endParaRPr>
          </a:p>
        </p:txBody>
      </p:sp>
      <p:pic>
        <p:nvPicPr>
          <p:cNvPr id="5" name="GWC_logo_blue.png" descr="/DOSSIERS CLIENTS/WASH CLUSTER/GWC BRANDING &amp; PUBLICATIONS 2019/STYLE GUIDE 2019/GWC Logo/GWC Logo Blue/GWC_logo_blue.png">
            <a:extLst>
              <a:ext uri="{FF2B5EF4-FFF2-40B4-BE49-F238E27FC236}">
                <a16:creationId xmlns:a16="http://schemas.microsoft.com/office/drawing/2014/main" id="{9215F37C-3914-40ED-9392-91675B8B6521}"/>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pic>
        <p:nvPicPr>
          <p:cNvPr id="7" name="Picture 6">
            <a:extLst>
              <a:ext uri="{FF2B5EF4-FFF2-40B4-BE49-F238E27FC236}">
                <a16:creationId xmlns:a16="http://schemas.microsoft.com/office/drawing/2014/main" id="{059ED81A-803A-495F-B753-53EE56B5F705}"/>
              </a:ext>
            </a:extLst>
          </p:cNvPr>
          <p:cNvPicPr>
            <a:picLocks noChangeAspect="1"/>
          </p:cNvPicPr>
          <p:nvPr/>
        </p:nvPicPr>
        <p:blipFill>
          <a:blip r:embed="rId6"/>
          <a:stretch>
            <a:fillRect/>
          </a:stretch>
        </p:blipFill>
        <p:spPr>
          <a:xfrm>
            <a:off x="9322420" y="4569477"/>
            <a:ext cx="1470081" cy="2031034"/>
          </a:xfrm>
          <a:prstGeom prst="rect">
            <a:avLst/>
          </a:prstGeom>
        </p:spPr>
      </p:pic>
    </p:spTree>
    <p:extLst>
      <p:ext uri="{BB962C8B-B14F-4D97-AF65-F5344CB8AC3E}">
        <p14:creationId xmlns:p14="http://schemas.microsoft.com/office/powerpoint/2010/main" val="99837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DCB9-3D7C-40DC-9255-42F291CDDE45}"/>
              </a:ext>
            </a:extLst>
          </p:cNvPr>
          <p:cNvSpPr>
            <a:spLocks noGrp="1"/>
          </p:cNvSpPr>
          <p:nvPr>
            <p:ph type="title"/>
          </p:nvPr>
        </p:nvSpPr>
        <p:spPr/>
        <p:txBody>
          <a:bodyPr/>
          <a:lstStyle/>
          <a:p>
            <a:r>
              <a:rPr lang="en-US" dirty="0"/>
              <a:t>How many people have disabilities? </a:t>
            </a:r>
          </a:p>
        </p:txBody>
      </p:sp>
      <p:pic>
        <p:nvPicPr>
          <p:cNvPr id="5" name="GWC_logo_blue.png" descr="/DOSSIERS CLIENTS/WASH CLUSTER/GWC BRANDING &amp; PUBLICATIONS 2019/STYLE GUIDE 2019/GWC Logo/GWC Logo Blue/GWC_logo_blue.png">
            <a:extLst>
              <a:ext uri="{FF2B5EF4-FFF2-40B4-BE49-F238E27FC236}">
                <a16:creationId xmlns:a16="http://schemas.microsoft.com/office/drawing/2014/main" id="{111EE218-FF2E-4B77-9D54-9482131B7CDF}"/>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l="-8034" t="-5956" r="-14798" b="-10692"/>
          <a:stretch>
            <a:fillRect/>
          </a:stretch>
        </p:blipFill>
        <p:spPr>
          <a:xfrm>
            <a:off x="143555" y="6149082"/>
            <a:ext cx="1777038" cy="626728"/>
          </a:xfrm>
          <a:prstGeom prst="rect">
            <a:avLst/>
          </a:prstGeom>
        </p:spPr>
      </p:pic>
      <p:sp>
        <p:nvSpPr>
          <p:cNvPr id="7" name="Content Placeholder 2">
            <a:extLst>
              <a:ext uri="{FF2B5EF4-FFF2-40B4-BE49-F238E27FC236}">
                <a16:creationId xmlns:a16="http://schemas.microsoft.com/office/drawing/2014/main" id="{639C3FCC-2C02-4C27-9715-731F2EA8927A}"/>
              </a:ext>
            </a:extLst>
          </p:cNvPr>
          <p:cNvSpPr txBox="1">
            <a:spLocks/>
          </p:cNvSpPr>
          <p:nvPr/>
        </p:nvSpPr>
        <p:spPr>
          <a:xfrm>
            <a:off x="632850" y="2254002"/>
            <a:ext cx="4943820" cy="4162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799" dirty="0">
                <a:latin typeface="Arial Narrow" panose="020B0606020202030204" pitchFamily="34" charset="0"/>
              </a:rPr>
              <a:t>Jordan 21%</a:t>
            </a:r>
          </a:p>
          <a:p>
            <a:pPr marL="0" indent="0">
              <a:buNone/>
            </a:pPr>
            <a:endParaRPr lang="en-GB" sz="2799" dirty="0">
              <a:latin typeface="Arial Narrow" panose="020B0606020202030204" pitchFamily="34" charset="0"/>
            </a:endParaRPr>
          </a:p>
          <a:p>
            <a:pPr marL="0" indent="0">
              <a:buNone/>
            </a:pPr>
            <a:endParaRPr lang="en-GB" sz="2799" dirty="0">
              <a:latin typeface="Arial Narrow" panose="020B0606020202030204" pitchFamily="34" charset="0"/>
            </a:endParaRPr>
          </a:p>
          <a:p>
            <a:pPr marL="0" indent="0">
              <a:buNone/>
            </a:pPr>
            <a:br>
              <a:rPr lang="en-GB" sz="2799" dirty="0">
                <a:latin typeface="Arial Narrow" panose="020B0606020202030204" pitchFamily="34" charset="0"/>
              </a:rPr>
            </a:br>
            <a:endParaRPr lang="en-GB" sz="2799" dirty="0">
              <a:latin typeface="Arial Narrow" panose="020B0606020202030204" pitchFamily="34" charset="0"/>
            </a:endParaRPr>
          </a:p>
          <a:p>
            <a:pPr marL="0" indent="0">
              <a:buNone/>
            </a:pPr>
            <a:r>
              <a:rPr lang="en-GB" sz="2799" dirty="0">
                <a:latin typeface="Arial Narrow" panose="020B0606020202030204" pitchFamily="34" charset="0"/>
              </a:rPr>
              <a:t>Syria 27%</a:t>
            </a:r>
          </a:p>
          <a:p>
            <a:pPr marL="0" indent="0">
              <a:buNone/>
            </a:pPr>
            <a:endParaRPr lang="en-GB" sz="2799" dirty="0"/>
          </a:p>
        </p:txBody>
      </p:sp>
      <p:pic>
        <p:nvPicPr>
          <p:cNvPr id="8" name="Picture 2" descr="Cover of the Vulnerability Assessment Framework 2019, Jordan">
            <a:extLst>
              <a:ext uri="{FF2B5EF4-FFF2-40B4-BE49-F238E27FC236}">
                <a16:creationId xmlns:a16="http://schemas.microsoft.com/office/drawing/2014/main" id="{FA44692D-3470-463B-90B0-490896C6D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624" y="1699491"/>
            <a:ext cx="1511661" cy="213693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Cover of Disability Prevalence study 2019, Syria">
            <a:extLst>
              <a:ext uri="{FF2B5EF4-FFF2-40B4-BE49-F238E27FC236}">
                <a16:creationId xmlns:a16="http://schemas.microsoft.com/office/drawing/2014/main" id="{20AB6DC8-4EBA-4804-ABAC-83B4430A987D}"/>
              </a:ext>
            </a:extLst>
          </p:cNvPr>
          <p:cNvPicPr>
            <a:picLocks noChangeAspect="1"/>
          </p:cNvPicPr>
          <p:nvPr/>
        </p:nvPicPr>
        <p:blipFill rotWithShape="1">
          <a:blip r:embed="rId5"/>
          <a:srcRect l="35104" t="14445" r="36042" b="13333"/>
          <a:stretch/>
        </p:blipFill>
        <p:spPr>
          <a:xfrm>
            <a:off x="2725624" y="4012142"/>
            <a:ext cx="1533045" cy="2158438"/>
          </a:xfrm>
          <a:prstGeom prst="rect">
            <a:avLst/>
          </a:prstGeom>
        </p:spPr>
      </p:pic>
      <p:pic>
        <p:nvPicPr>
          <p:cNvPr id="10" name="Content Placeholder 5" descr="Infographic on prevalence of disability in the world, IASC Guidelines on Inclusion of persons with disabilities in humanitarian action. &#10;An estimated 15% of the world's population have a disability.&#10;One in five women is likely to experience disability during her life.&#10;46% of persons aged 60 years and over have a disability.&#10;One in ten children is a child with a disability.">
            <a:extLst>
              <a:ext uri="{FF2B5EF4-FFF2-40B4-BE49-F238E27FC236}">
                <a16:creationId xmlns:a16="http://schemas.microsoft.com/office/drawing/2014/main" id="{3BE1B82A-B990-4CE6-B952-9586909F44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59" r="-189"/>
          <a:stretch/>
        </p:blipFill>
        <p:spPr>
          <a:xfrm>
            <a:off x="4805206" y="1506400"/>
            <a:ext cx="6815954" cy="4642682"/>
          </a:xfrm>
          <a:prstGeom prst="rect">
            <a:avLst/>
          </a:prstGeom>
        </p:spPr>
      </p:pic>
    </p:spTree>
    <p:extLst>
      <p:ext uri="{BB962C8B-B14F-4D97-AF65-F5344CB8AC3E}">
        <p14:creationId xmlns:p14="http://schemas.microsoft.com/office/powerpoint/2010/main" val="3308406901"/>
      </p:ext>
    </p:extLst>
  </p:cSld>
  <p:clrMapOvr>
    <a:masterClrMapping/>
  </p:clrMapOvr>
</p:sld>
</file>

<file path=ppt/theme/theme1.xml><?xml version="1.0" encoding="utf-8"?>
<a:theme xmlns:a="http://schemas.openxmlformats.org/drawingml/2006/main" name="GW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3f51738-d318-4883-9d64-4f0bd0ccc55e" ContentTypeId="0x0101009BA85F8052A6DA4FA3E31FF9F74C6970" PreviousValue="false"/>
</file>

<file path=customXml/item5.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70C0DFB21998F24CB43F3479CB9B9F89" ma:contentTypeVersion="278" ma:contentTypeDescription="" ma:contentTypeScope="" ma:versionID="385f71b1ef9742bd6ba9c5197b684b59">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0337eace-5501-4d9d-ab80-dcb38b450cad" xmlns:ns6="http://schemas.microsoft.com/sharepoint/v4" targetNamespace="http://schemas.microsoft.com/office/2006/metadata/properties" ma:root="true" ma:fieldsID="2f5a0e3e759ad3cd506eb889e3bdcc82" ns1:_="" ns2:_="" ns3:_="" ns4:_="" ns5:_="" ns6:_="">
    <xsd:import namespace="http://schemas.microsoft.com/sharepoint/v3"/>
    <xsd:import namespace="ca283e0b-db31-4043-a2ef-b80661bf084a"/>
    <xsd:import namespace="http://schemas.microsoft.com/sharepoint.v3"/>
    <xsd:import namespace="5858627f-d058-4b92-9b52-677b5fd7d454"/>
    <xsd:import namespace="0337eace-5501-4d9d-ab80-dcb38b450cad"/>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Location" minOccurs="0"/>
                <xsd:element ref="ns5:MediaServiceOCR" minOccurs="0"/>
                <xsd:element ref="ns5:MediaServiceAutoKeyPoints" minOccurs="0"/>
                <xsd:element ref="ns5:MediaServiceKeyPoints" minOccurs="0"/>
                <xsd:element ref="ns4:SharedWithUsers" minOccurs="0"/>
                <xsd:element ref="ns4:SharedWithDetail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4" nillable="true" ma:displayName="Declared Record" ma:hidden="true" ma:internalName="_vti_ItemDeclaredRecord" ma:readOnly="true">
      <xsd:simpleType>
        <xsd:restriction base="dms:DateTime"/>
      </xsd:simpleType>
    </xsd:element>
    <xsd:element name="_vti_ItemHoldRecordStatus" ma:index="45"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4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2" nillable="true" ma:displayName="Shared With Details" ma:internalName="SharedWithDetails" ma:readOnly="true">
      <xsd:simpleType>
        <xsd:restriction base="dms:Note">
          <xsd:maxLength value="255"/>
        </xsd:restriction>
      </xsd:simpleType>
    </xsd:element>
    <xsd:element name="TaxKeywordTaxHTField" ma:index="46"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7" nillable="true" ma:displayName="Document ID Value" ma:description="The value of the document ID assigned to this item." ma:internalName="_dlc_DocId" ma:readOnly="true">
      <xsd:simpleType>
        <xsd:restriction base="dms:Text"/>
      </xsd:simpleType>
    </xsd:element>
    <xsd:element name="_dlc_DocIdUrl" ma:index="4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9" nillable="true" ma:displayName="Persist ID" ma:description="Keep ID on add." ma:hidden="true" ma:internalName="_dlc_DocIdPersistId" ma:readOnly="true">
      <xsd:simpleType>
        <xsd:restriction base="dms:Boolean"/>
      </xsd:simpleType>
    </xsd:element>
    <xsd:element name="SemaphoreItemMetadata" ma:index="50"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7eace-5501-4d9d-ab80-dcb38b450cad"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51" nillable="true" ma:displayName="Length (seconds)" ma:internalName="MediaLengthInSeconds" ma:readOnly="true">
      <xsd:simpleType>
        <xsd:restriction base="dms:Unknown"/>
      </xsd:simpleType>
    </xsd:element>
    <xsd:element name="lcf76f155ced4ddcb4097134ff3c332f" ma:index="53"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SemaphoreItemMetadata xmlns="5858627f-d058-4b92-9b52-677b5fd7d454">{"ClassificationOrdered":false,"ClassificationRequested":"2021-03-04T14:27:31.0185654Z","Columns":[],"HasBodyChanged":true,"HasPendingClassification":true,"IsUpdate":false,"IsUploading":false,"ShouldCancel":false,"SkipClassification":false,"ShouldDelay":true}</SemaphoreItemMetadata>
    <TaxCatchAll xmlns="ca283e0b-db31-4043-a2ef-b80661bf084a">
      <Value>3</Value>
    </TaxCatchAll>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k8c968e8c72a4eda96b7e8fdbe192be2 xmlns="ca283e0b-db31-4043-a2ef-b80661bf084a">
      <Terms xmlns="http://schemas.microsoft.com/office/infopath/2007/PartnerControls"/>
    </k8c968e8c72a4eda96b7e8fdbe192be2>
    <j169e817e0ee4eb8974e6fc4a2762909 xmlns="ca283e0b-db31-4043-a2ef-b80661bf084a">
      <Terms xmlns="http://schemas.microsoft.com/office/infopath/2007/PartnerControls"/>
    </j169e817e0ee4eb8974e6fc4a2762909>
    <DateTransmittedEmail xmlns="ca283e0b-db31-4043-a2ef-b80661bf084a" xsi:nil="true"/>
    <ContentStatus xmlns="ca283e0b-db31-4043-a2ef-b80661bf084a" xsi:nil="true"/>
    <SenderEmail xmlns="ca283e0b-db31-4043-a2ef-b80661bf084a" xsi:nil="true"/>
    <IconOverlay xmlns="http://schemas.microsoft.com/sharepoint/v4" xsi:nil="true"/>
    <ContentLanguage xmlns="ca283e0b-db31-4043-a2ef-b80661bf084a">English</ContentLanguage>
    <j048a4f9aaad4a8990a1d5e5f53cb451 xmlns="ca283e0b-db31-4043-a2ef-b80661bf084a">
      <Terms xmlns="http://schemas.microsoft.com/office/infopath/2007/PartnerControls"/>
    </j048a4f9aaad4a8990a1d5e5f53cb451>
    <h6a71f3e574e4344bc34f3fc9dd20054 xmlns="ca283e0b-db31-4043-a2ef-b80661bf084a">
      <Terms xmlns="http://schemas.microsoft.com/office/infopath/2007/PartnerControls"/>
    </h6a71f3e574e4344bc34f3fc9dd20054>
    <TaxKeywordTaxHTField xmlns="5858627f-d058-4b92-9b52-677b5fd7d454">
      <Terms xmlns="http://schemas.microsoft.com/office/infopath/2007/PartnerControls"/>
    </TaxKeywordTaxHTField>
    <CategoryDescription xmlns="http://schemas.microsoft.com/sharepoint.v3" xsi:nil="true"/>
    <RecipientsEmail xmlns="ca283e0b-db31-4043-a2ef-b80661bf084a" xsi:nil="true"/>
    <mda26ace941f4791a7314a339fee829c xmlns="ca283e0b-db31-4043-a2ef-b80661bf084a">
      <Terms xmlns="http://schemas.microsoft.com/office/infopath/2007/PartnerControls"/>
    </mda26ace941f4791a7314a339fee829c>
    <WrittenBy xmlns="ca283e0b-db31-4043-a2ef-b80661bf084a">
      <UserInfo>
        <DisplayName/>
        <AccountId xsi:nil="true"/>
        <AccountType/>
      </UserInfo>
    </WrittenBy>
    <_dlc_DocId xmlns="5858627f-d058-4b92-9b52-677b5fd7d454">EMOPSGCCU-1076225054-140947</_dlc_DocId>
    <_dlc_DocIdUrl xmlns="5858627f-d058-4b92-9b52-677b5fd7d454">
      <Url>https://unicef.sharepoint.com/teams/EMOPS-GCCU/_layouts/15/DocIdRedir.aspx?ID=EMOPSGCCU-1076225054-140947</Url>
      <Description>EMOPSGCCU-1076225054-140947</Description>
    </_dlc_DocIdUrl>
    <SharedWithUsers xmlns="5858627f-d058-4b92-9b52-677b5fd7d454">
      <UserInfo>
        <DisplayName>Ross Tomlinson</DisplayName>
        <AccountId>51</AccountId>
        <AccountType/>
      </UserInfo>
      <UserInfo>
        <DisplayName>Monica Ramos</DisplayName>
        <AccountId>599</AccountId>
        <AccountType/>
      </UserInfo>
      <UserInfo>
        <DisplayName>Aliocha Salagnac</DisplayName>
        <AccountId>1093</AccountId>
        <AccountType/>
      </UserInfo>
    </SharedWithUsers>
    <lcf76f155ced4ddcb4097134ff3c332f xmlns="0337eace-5501-4d9d-ab80-dcb38b450c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4BCF20-9196-42CB-8B34-B8A64E4C0BD9}">
  <ds:schemaRefs>
    <ds:schemaRef ds:uri="http://schemas.microsoft.com/sharepoint/events"/>
  </ds:schemaRefs>
</ds:datastoreItem>
</file>

<file path=customXml/itemProps2.xml><?xml version="1.0" encoding="utf-8"?>
<ds:datastoreItem xmlns:ds="http://schemas.openxmlformats.org/officeDocument/2006/customXml" ds:itemID="{896148CA-9480-4484-930E-4415D0429889}">
  <ds:schemaRefs>
    <ds:schemaRef ds:uri="http://schemas.microsoft.com/office/2006/metadata/customXsn"/>
  </ds:schemaRefs>
</ds:datastoreItem>
</file>

<file path=customXml/itemProps3.xml><?xml version="1.0" encoding="utf-8"?>
<ds:datastoreItem xmlns:ds="http://schemas.openxmlformats.org/officeDocument/2006/customXml" ds:itemID="{199FA726-4ED4-4389-A627-A4C5168FA162}">
  <ds:schemaRefs>
    <ds:schemaRef ds:uri="http://schemas.microsoft.com/sharepoint/v3/contenttype/forms"/>
  </ds:schemaRefs>
</ds:datastoreItem>
</file>

<file path=customXml/itemProps4.xml><?xml version="1.0" encoding="utf-8"?>
<ds:datastoreItem xmlns:ds="http://schemas.openxmlformats.org/officeDocument/2006/customXml" ds:itemID="{56723576-6F3C-44DB-9853-D379807CF74B}">
  <ds:schemaRefs>
    <ds:schemaRef ds:uri="Microsoft.SharePoint.Taxonomy.ContentTypeSync"/>
  </ds:schemaRefs>
</ds:datastoreItem>
</file>

<file path=customXml/itemProps5.xml><?xml version="1.0" encoding="utf-8"?>
<ds:datastoreItem xmlns:ds="http://schemas.openxmlformats.org/officeDocument/2006/customXml" ds:itemID="{9B9370D5-1B64-4323-A53E-5E1083844D1B}"/>
</file>

<file path=customXml/itemProps6.xml><?xml version="1.0" encoding="utf-8"?>
<ds:datastoreItem xmlns:ds="http://schemas.openxmlformats.org/officeDocument/2006/customXml" ds:itemID="{CAFF0F45-F226-4598-B707-64554611777D}">
  <ds:schemaRefs>
    <ds:schemaRef ds:uri="http://schemas.microsoft.com/sharepoint.v3"/>
    <ds:schemaRef ds:uri="0337eace-5501-4d9d-ab80-dcb38b450cad"/>
    <ds:schemaRef ds:uri="http://schemas.microsoft.com/sharepoint/v4"/>
    <ds:schemaRef ds:uri="http://purl.org/dc/dcmitype/"/>
    <ds:schemaRef ds:uri="http://schemas.openxmlformats.org/package/2006/metadata/core-properties"/>
    <ds:schemaRef ds:uri="ca283e0b-db31-4043-a2ef-b80661bf084a"/>
    <ds:schemaRef ds:uri="5858627f-d058-4b92-9b52-677b5fd7d454"/>
    <ds:schemaRef ds:uri="http://purl.org/dc/terms/"/>
    <ds:schemaRef ds:uri="http://schemas.microsoft.com/office/infopath/2007/PartnerControls"/>
    <ds:schemaRef ds:uri="http://schemas.microsoft.com/office/2006/metadata/properties"/>
    <ds:schemaRef ds:uri="http://schemas.microsoft.com/office/2006/documentManagement/types"/>
    <ds:schemaRef ds:uri="http://schemas.microsoft.com/sharepoint/v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6798</TotalTime>
  <Words>1511</Words>
  <Application>Microsoft Office PowerPoint</Application>
  <PresentationFormat>Custom</PresentationFormat>
  <Paragraphs>179</Paragraphs>
  <Slides>17</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Narrow</vt:lpstr>
      <vt:lpstr>Calibri</vt:lpstr>
      <vt:lpstr>Nunito</vt:lpstr>
      <vt:lpstr>Open Sans</vt:lpstr>
      <vt:lpstr>Tahoma</vt:lpstr>
      <vt:lpstr>Wingdings</vt:lpstr>
      <vt:lpstr>GWC Theme</vt:lpstr>
      <vt:lpstr>PowerPoint Presentation</vt:lpstr>
      <vt:lpstr>Agenda </vt:lpstr>
      <vt:lpstr>Key concepts for GBV</vt:lpstr>
      <vt:lpstr>GBV in emergencies </vt:lpstr>
      <vt:lpstr>GBV risk mitigation is the process to ensure that humanitarian interventions (across all sector/clusters):</vt:lpstr>
      <vt:lpstr>Why do WASH actors have to mitigate GBV risks? </vt:lpstr>
      <vt:lpstr>GBV Mitigation in WASH – what can we do to reduce risks ? </vt:lpstr>
      <vt:lpstr>What shall we do if someone discloses GBV? </vt:lpstr>
      <vt:lpstr>How many people have disabilities? </vt:lpstr>
      <vt:lpstr>Who are people with disabilities? </vt:lpstr>
      <vt:lpstr>Key risks faced by persons with disabilities</vt:lpstr>
      <vt:lpstr>Barriers to accessing WASH services and facilities for Pwd?</vt:lpstr>
      <vt:lpstr>Disability Inclusion=  the process of identifying and addressing barriers to access that create heightened risk for persons with disabilities   </vt:lpstr>
      <vt:lpstr>The Safety and Accessibility audit toolkit will help you identify GBV risks AND access barriers for persons with disabilities in WASH facilities </vt:lpstr>
      <vt:lpstr> WASH Safety and Accessibility Audit  toolkit; steps for use  </vt:lpstr>
      <vt:lpstr>Relevant tools and guidance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Ramy Zaki</dc:creator>
  <cp:lastModifiedBy>Julie Bara</cp:lastModifiedBy>
  <cp:revision>92</cp:revision>
  <dcterms:created xsi:type="dcterms:W3CDTF">2021-03-02T14:41:03Z</dcterms:created>
  <dcterms:modified xsi:type="dcterms:W3CDTF">2023-04-21T10:03:28Z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0x0101009BA85F8052A6DA4FA3E31FF9F74C69700070C0DFB21998F24CB43F3479CB9B9F89</vt:lpwstr>
  </property>
  <property fmtid="{D5CDD505-2E9C-101B-9397-08002B2CF9AE}" pid="3" name="TaxKeyword">
    <vt:lpwstr/>
  </property>
  <property fmtid="{D5CDD505-2E9C-101B-9397-08002B2CF9AE}" pid="4" name="SystemDTAC">
    <vt:lpwstr/>
  </property>
  <property fmtid="{D5CDD505-2E9C-101B-9397-08002B2CF9AE}" pid="5" name="Topic">
    <vt:lpwstr/>
  </property>
  <property fmtid="{D5CDD505-2E9C-101B-9397-08002B2CF9AE}" pid="6" name="OfficeDivision">
    <vt:lpwstr>3;#Office of Emergency Prog.-456F|98de697e-6403-48a0-9bce-654c90399d04</vt:lpwstr>
  </property>
  <property fmtid="{D5CDD505-2E9C-101B-9397-08002B2CF9AE}" pid="7" name="_dlc_DocIdItemGuid">
    <vt:lpwstr>32dbfb14-07d0-43cf-b6d2-7b32c43b6ea4</vt:lpwstr>
  </property>
  <property fmtid="{D5CDD505-2E9C-101B-9397-08002B2CF9AE}" pid="8" name="CriticalForLongTermRetention">
    <vt:lpwstr/>
  </property>
  <property fmtid="{D5CDD505-2E9C-101B-9397-08002B2CF9AE}" pid="9" name="DocumentType">
    <vt:lpwstr/>
  </property>
  <property fmtid="{D5CDD505-2E9C-101B-9397-08002B2CF9AE}" pid="10" name="GeographicScope">
    <vt:lpwstr/>
  </property>
  <property fmtid="{D5CDD505-2E9C-101B-9397-08002B2CF9AE}" pid="11" name="MediaServiceImageTags">
    <vt:lpwstr/>
  </property>
</Properties>
</file>