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docx" ContentType="application/vnd.openxmlformats-officedocument.wordprocessingml.document"/>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harts/chart9.xml" ContentType="application/vnd.openxmlformats-officedocument.drawingml.char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theme/themeOverride3.xml" ContentType="application/vnd.openxmlformats-officedocument.themeOverr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86" r:id="rId2"/>
    <p:sldId id="287" r:id="rId3"/>
    <p:sldId id="288" r:id="rId4"/>
    <p:sldId id="289" r:id="rId5"/>
    <p:sldId id="290" r:id="rId6"/>
    <p:sldId id="291"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tassilo.teppert\Dropbox\WFP\Pillar%202\JIMT\onsite\data%20viz\horizontal_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assilo.teppert\Dropbox\WFP\Pillar%202\JIMT\onsite\data%20viz\horizontal_data.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Office_Excel_Worksheet6.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Office_Excel_Worksheet7.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Office_Excel_Worksheet8.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plotArea>
      <c:layout>
        <c:manualLayout>
          <c:layoutTarget val="inner"/>
          <c:xMode val="edge"/>
          <c:yMode val="edge"/>
          <c:x val="5.26744446578324E-2"/>
          <c:y val="3.9793977365732515E-2"/>
          <c:w val="0.76236620574867098"/>
          <c:h val="0.87041514971918799"/>
        </c:manualLayout>
      </c:layout>
      <c:lineChart>
        <c:grouping val="standard"/>
        <c:ser>
          <c:idx val="0"/>
          <c:order val="0"/>
          <c:tx>
            <c:strRef>
              <c:f>'multiple bar chart'!$A$2</c:f>
              <c:strCache>
                <c:ptCount val="1"/>
                <c:pt idx="0">
                  <c:v>IDPs</c:v>
                </c:pt>
              </c:strCache>
            </c:strRef>
          </c:tx>
          <c:spPr>
            <a:ln w="44450">
              <a:solidFill>
                <a:schemeClr val="bg1">
                  <a:lumMod val="75000"/>
                </a:schemeClr>
              </a:solidFill>
              <a:prstDash val="solid"/>
            </a:ln>
          </c:spPr>
          <c:marker>
            <c:symbol val="none"/>
          </c:marker>
          <c:dLbls>
            <c:dLbl>
              <c:idx val="5"/>
              <c:layout/>
              <c:showSerName val="1"/>
              <c:extLst>
                <c:ext xmlns:c15="http://schemas.microsoft.com/office/drawing/2012/chart" uri="{CE6537A1-D6FC-4f65-9D91-7224C49458BB}"/>
              </c:extLst>
            </c:dLbl>
            <c:delete val="1"/>
            <c:spPr>
              <a:noFill/>
              <a:ln>
                <a:noFill/>
              </a:ln>
              <a:effectLst/>
            </c:spPr>
            <c:txPr>
              <a:bodyPr/>
              <a:lstStyle/>
              <a:p>
                <a:pPr>
                  <a:defRPr sz="1200"/>
                </a:pPr>
                <a:endParaRPr lang="fr-FR"/>
              </a:p>
            </c:txPr>
            <c:extLst>
              <c:ext xmlns:c15="http://schemas.microsoft.com/office/drawing/2012/chart" uri="{CE6537A1-D6FC-4f65-9D91-7224C49458BB}">
                <c15:showLeaderLines val="0"/>
              </c:ext>
            </c:extLst>
          </c:dLbls>
          <c:cat>
            <c:strRef>
              <c:f>'multiple bar chart'!$B$1:$G$1</c:f>
              <c:strCache>
                <c:ptCount val="6"/>
                <c:pt idx="0">
                  <c:v>Jul.</c:v>
                </c:pt>
                <c:pt idx="1">
                  <c:v>Aug.</c:v>
                </c:pt>
                <c:pt idx="2">
                  <c:v>Sept.</c:v>
                </c:pt>
                <c:pt idx="3">
                  <c:v>Oct.</c:v>
                </c:pt>
                <c:pt idx="4">
                  <c:v>Nov.</c:v>
                </c:pt>
                <c:pt idx="5">
                  <c:v>Dec.</c:v>
                </c:pt>
              </c:strCache>
            </c:strRef>
          </c:cat>
          <c:val>
            <c:numRef>
              <c:f>'multiple bar chart'!$B$2:$G$2</c:f>
              <c:numCache>
                <c:formatCode>#,##0</c:formatCode>
                <c:ptCount val="6"/>
                <c:pt idx="0">
                  <c:v>27</c:v>
                </c:pt>
                <c:pt idx="1">
                  <c:v>32</c:v>
                </c:pt>
                <c:pt idx="2">
                  <c:v>34</c:v>
                </c:pt>
                <c:pt idx="3">
                  <c:v>37</c:v>
                </c:pt>
                <c:pt idx="4" formatCode="_(* #,##0_);_(* \(#,##0\);_(* &quot;-&quot;??_);_(@_)">
                  <c:v>45</c:v>
                </c:pt>
                <c:pt idx="5" formatCode="_(* #,##0_);_(* \(#,##0\);_(* &quot;-&quot;??_);_(@_)">
                  <c:v>57</c:v>
                </c:pt>
              </c:numCache>
            </c:numRef>
          </c:val>
        </c:ser>
        <c:ser>
          <c:idx val="1"/>
          <c:order val="1"/>
          <c:tx>
            <c:strRef>
              <c:f>'multiple bar chart'!$A$3</c:f>
              <c:strCache>
                <c:ptCount val="1"/>
                <c:pt idx="0">
                  <c:v>Returnees</c:v>
                </c:pt>
              </c:strCache>
            </c:strRef>
          </c:tx>
          <c:spPr>
            <a:ln w="44450">
              <a:solidFill>
                <a:schemeClr val="bg1">
                  <a:lumMod val="50000"/>
                </a:schemeClr>
              </a:solidFill>
              <a:prstDash val="solid"/>
            </a:ln>
          </c:spPr>
          <c:marker>
            <c:symbol val="none"/>
          </c:marker>
          <c:dLbls>
            <c:dLbl>
              <c:idx val="5"/>
              <c:layout/>
              <c:showSerName val="1"/>
              <c:extLst>
                <c:ext xmlns:c15="http://schemas.microsoft.com/office/drawing/2012/chart" uri="{CE6537A1-D6FC-4f65-9D91-7224C49458BB}"/>
              </c:extLst>
            </c:dLbl>
            <c:delete val="1"/>
            <c:spPr>
              <a:noFill/>
              <a:ln>
                <a:noFill/>
              </a:ln>
              <a:effectLst/>
            </c:spPr>
            <c:txPr>
              <a:bodyPr/>
              <a:lstStyle/>
              <a:p>
                <a:pPr>
                  <a:defRPr sz="1200"/>
                </a:pPr>
                <a:endParaRPr lang="fr-FR"/>
              </a:p>
            </c:txPr>
            <c:extLst>
              <c:ext xmlns:c15="http://schemas.microsoft.com/office/drawing/2012/chart" uri="{CE6537A1-D6FC-4f65-9D91-7224C49458BB}">
                <c15:showLeaderLines val="0"/>
              </c:ext>
            </c:extLst>
          </c:dLbls>
          <c:cat>
            <c:strRef>
              <c:f>'multiple bar chart'!$B$1:$G$1</c:f>
              <c:strCache>
                <c:ptCount val="6"/>
                <c:pt idx="0">
                  <c:v>Jul.</c:v>
                </c:pt>
                <c:pt idx="1">
                  <c:v>Aug.</c:v>
                </c:pt>
                <c:pt idx="2">
                  <c:v>Sept.</c:v>
                </c:pt>
                <c:pt idx="3">
                  <c:v>Oct.</c:v>
                </c:pt>
                <c:pt idx="4">
                  <c:v>Nov.</c:v>
                </c:pt>
                <c:pt idx="5">
                  <c:v>Dec.</c:v>
                </c:pt>
              </c:strCache>
            </c:strRef>
          </c:cat>
          <c:val>
            <c:numRef>
              <c:f>'multiple bar chart'!$B$3:$G$3</c:f>
              <c:numCache>
                <c:formatCode>#,##0</c:formatCode>
                <c:ptCount val="6"/>
                <c:pt idx="0">
                  <c:v>35</c:v>
                </c:pt>
                <c:pt idx="1">
                  <c:v>38</c:v>
                </c:pt>
                <c:pt idx="2">
                  <c:v>43</c:v>
                </c:pt>
                <c:pt idx="3">
                  <c:v>45</c:v>
                </c:pt>
                <c:pt idx="4" formatCode="_(* #,##0_);_(* \(#,##0\);_(* &quot;-&quot;??_);_(@_)">
                  <c:v>48</c:v>
                </c:pt>
                <c:pt idx="5" formatCode="_(* #,##0_);_(* \(#,##0\);_(* &quot;-&quot;??_);_(@_)">
                  <c:v>51</c:v>
                </c:pt>
              </c:numCache>
            </c:numRef>
          </c:val>
        </c:ser>
        <c:ser>
          <c:idx val="2"/>
          <c:order val="2"/>
          <c:tx>
            <c:strRef>
              <c:f>'multiple bar chart'!$A$4</c:f>
              <c:strCache>
                <c:ptCount val="1"/>
                <c:pt idx="0">
                  <c:v>Affected population</c:v>
                </c:pt>
              </c:strCache>
            </c:strRef>
          </c:tx>
          <c:spPr>
            <a:ln w="44450">
              <a:solidFill>
                <a:srgbClr val="49474B"/>
              </a:solidFill>
              <a:prstDash val="solid"/>
            </a:ln>
          </c:spPr>
          <c:marker>
            <c:symbol val="none"/>
          </c:marker>
          <c:dLbls>
            <c:dLbl>
              <c:idx val="5"/>
              <c:layout/>
              <c:showSerName val="1"/>
              <c:extLst>
                <c:ext xmlns:c15="http://schemas.microsoft.com/office/drawing/2012/chart" uri="{CE6537A1-D6FC-4f65-9D91-7224C49458BB}"/>
              </c:extLst>
            </c:dLbl>
            <c:delete val="1"/>
            <c:spPr>
              <a:noFill/>
              <a:ln>
                <a:noFill/>
              </a:ln>
              <a:effectLst/>
            </c:spPr>
            <c:txPr>
              <a:bodyPr/>
              <a:lstStyle/>
              <a:p>
                <a:pPr>
                  <a:defRPr sz="1200"/>
                </a:pPr>
                <a:endParaRPr lang="fr-FR"/>
              </a:p>
            </c:txPr>
            <c:extLst>
              <c:ext xmlns:c15="http://schemas.microsoft.com/office/drawing/2012/chart" uri="{CE6537A1-D6FC-4f65-9D91-7224C49458BB}">
                <c15:showLeaderLines val="0"/>
              </c:ext>
            </c:extLst>
          </c:dLbls>
          <c:cat>
            <c:strRef>
              <c:f>'multiple bar chart'!$B$1:$G$1</c:f>
              <c:strCache>
                <c:ptCount val="6"/>
                <c:pt idx="0">
                  <c:v>Jul.</c:v>
                </c:pt>
                <c:pt idx="1">
                  <c:v>Aug.</c:v>
                </c:pt>
                <c:pt idx="2">
                  <c:v>Sept.</c:v>
                </c:pt>
                <c:pt idx="3">
                  <c:v>Oct.</c:v>
                </c:pt>
                <c:pt idx="4">
                  <c:v>Nov.</c:v>
                </c:pt>
                <c:pt idx="5">
                  <c:v>Dec.</c:v>
                </c:pt>
              </c:strCache>
            </c:strRef>
          </c:cat>
          <c:val>
            <c:numRef>
              <c:f>'multiple bar chart'!$B$4:$G$4</c:f>
              <c:numCache>
                <c:formatCode>#,##0</c:formatCode>
                <c:ptCount val="6"/>
                <c:pt idx="0">
                  <c:v>35</c:v>
                </c:pt>
                <c:pt idx="1">
                  <c:v>32</c:v>
                </c:pt>
                <c:pt idx="2">
                  <c:v>28</c:v>
                </c:pt>
                <c:pt idx="3">
                  <c:v>23</c:v>
                </c:pt>
                <c:pt idx="4" formatCode="_(* #,##0_);_(* \(#,##0\);_(* &quot;-&quot;??_);_(@_)">
                  <c:v>25</c:v>
                </c:pt>
                <c:pt idx="5" formatCode="_(* #,##0_);_(* \(#,##0\);_(* &quot;-&quot;??_);_(@_)">
                  <c:v>28</c:v>
                </c:pt>
              </c:numCache>
            </c:numRef>
          </c:val>
        </c:ser>
        <c:marker val="1"/>
        <c:axId val="188732928"/>
        <c:axId val="188734464"/>
      </c:lineChart>
      <c:catAx>
        <c:axId val="188732928"/>
        <c:scaling>
          <c:orientation val="minMax"/>
        </c:scaling>
        <c:axPos val="b"/>
        <c:numFmt formatCode="General" sourceLinked="1"/>
        <c:majorTickMark val="none"/>
        <c:tickLblPos val="low"/>
        <c:spPr>
          <a:ln>
            <a:solidFill>
              <a:srgbClr val="BBBBBB"/>
            </a:solidFill>
            <a:prstDash val="solid"/>
          </a:ln>
        </c:spPr>
        <c:txPr>
          <a:bodyPr/>
          <a:lstStyle/>
          <a:p>
            <a:pPr>
              <a:defRPr sz="1200"/>
            </a:pPr>
            <a:endParaRPr lang="fr-FR"/>
          </a:p>
        </c:txPr>
        <c:crossAx val="188734464"/>
        <c:crosses val="autoZero"/>
        <c:auto val="1"/>
        <c:lblAlgn val="ctr"/>
        <c:lblOffset val="100"/>
        <c:noMultiLvlLbl val="1"/>
      </c:catAx>
      <c:valAx>
        <c:axId val="188734464"/>
        <c:scaling>
          <c:orientation val="minMax"/>
        </c:scaling>
        <c:axPos val="l"/>
        <c:numFmt formatCode="0" sourceLinked="0"/>
        <c:tickLblPos val="low"/>
        <c:spPr>
          <a:ln>
            <a:solidFill>
              <a:srgbClr val="BBBBBB"/>
            </a:solidFill>
            <a:prstDash val="solid"/>
          </a:ln>
        </c:spPr>
        <c:txPr>
          <a:bodyPr/>
          <a:lstStyle/>
          <a:p>
            <a:pPr>
              <a:defRPr sz="1200"/>
            </a:pPr>
            <a:endParaRPr lang="fr-FR"/>
          </a:p>
        </c:txPr>
        <c:crossAx val="188732928"/>
        <c:crosses val="autoZero"/>
        <c:crossBetween val="between"/>
      </c:valAx>
      <c:spPr>
        <a:ln w="25400">
          <a:noFill/>
        </a:ln>
      </c:spPr>
    </c:plotArea>
    <c:plotVisOnly val="1"/>
    <c:dispBlanksAs val="gap"/>
  </c:chart>
  <c:spPr>
    <a:ln w="9525">
      <a:noFill/>
    </a:ln>
  </c:spPr>
  <c:txPr>
    <a:bodyPr/>
    <a:lstStyle/>
    <a:p>
      <a:pPr>
        <a:defRPr sz="1000"/>
      </a:pPr>
      <a:endParaRPr lang="fr-F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chart>
    <c:plotArea>
      <c:layout>
        <c:manualLayout>
          <c:layoutTarget val="inner"/>
          <c:xMode val="edge"/>
          <c:yMode val="edge"/>
          <c:x val="5.26744446578324E-2"/>
          <c:y val="3.9793977365732515E-2"/>
          <c:w val="0.76236620574867098"/>
          <c:h val="0.87041514971918799"/>
        </c:manualLayout>
      </c:layout>
      <c:lineChart>
        <c:grouping val="standard"/>
        <c:ser>
          <c:idx val="0"/>
          <c:order val="0"/>
          <c:tx>
            <c:strRef>
              <c:f>'multiple bar chart'!$A$2</c:f>
              <c:strCache>
                <c:ptCount val="1"/>
                <c:pt idx="0">
                  <c:v>IDPs</c:v>
                </c:pt>
              </c:strCache>
            </c:strRef>
          </c:tx>
          <c:spPr>
            <a:ln w="44450">
              <a:solidFill>
                <a:schemeClr val="bg1">
                  <a:lumMod val="75000"/>
                </a:schemeClr>
              </a:solidFill>
              <a:prstDash val="solid"/>
            </a:ln>
          </c:spPr>
          <c:marker>
            <c:symbol val="none"/>
          </c:marker>
          <c:dLbls>
            <c:dLbl>
              <c:idx val="5"/>
              <c:layout/>
              <c:showSerName val="1"/>
              <c:extLst>
                <c:ext xmlns:c15="http://schemas.microsoft.com/office/drawing/2012/chart" uri="{CE6537A1-D6FC-4f65-9D91-7224C49458BB}"/>
              </c:extLst>
            </c:dLbl>
            <c:delete val="1"/>
            <c:spPr>
              <a:noFill/>
              <a:ln>
                <a:noFill/>
              </a:ln>
              <a:effectLst/>
            </c:spPr>
            <c:txPr>
              <a:bodyPr/>
              <a:lstStyle/>
              <a:p>
                <a:pPr>
                  <a:defRPr sz="1200"/>
                </a:pPr>
                <a:endParaRPr lang="fr-FR"/>
              </a:p>
            </c:txPr>
            <c:extLst>
              <c:ext xmlns:c15="http://schemas.microsoft.com/office/drawing/2012/chart" uri="{CE6537A1-D6FC-4f65-9D91-7224C49458BB}">
                <c15:showLeaderLines val="0"/>
              </c:ext>
            </c:extLst>
          </c:dLbls>
          <c:cat>
            <c:strRef>
              <c:f>'multiple bar chart'!$B$1:$G$1</c:f>
              <c:strCache>
                <c:ptCount val="6"/>
                <c:pt idx="0">
                  <c:v>Jul.</c:v>
                </c:pt>
                <c:pt idx="1">
                  <c:v>Aug.</c:v>
                </c:pt>
                <c:pt idx="2">
                  <c:v>Sept.</c:v>
                </c:pt>
                <c:pt idx="3">
                  <c:v>Oct.</c:v>
                </c:pt>
                <c:pt idx="4">
                  <c:v>Nov.</c:v>
                </c:pt>
                <c:pt idx="5">
                  <c:v>Dec.</c:v>
                </c:pt>
              </c:strCache>
            </c:strRef>
          </c:cat>
          <c:val>
            <c:numRef>
              <c:f>'multiple bar chart'!$B$2:$G$2</c:f>
              <c:numCache>
                <c:formatCode>#,##0</c:formatCode>
                <c:ptCount val="6"/>
                <c:pt idx="0">
                  <c:v>27</c:v>
                </c:pt>
                <c:pt idx="1">
                  <c:v>32</c:v>
                </c:pt>
                <c:pt idx="2">
                  <c:v>34</c:v>
                </c:pt>
                <c:pt idx="3">
                  <c:v>37</c:v>
                </c:pt>
                <c:pt idx="4" formatCode="_(* #,##0_);_(* \(#,##0\);_(* &quot;-&quot;??_);_(@_)">
                  <c:v>45</c:v>
                </c:pt>
                <c:pt idx="5" formatCode="_(* #,##0_);_(* \(#,##0\);_(* &quot;-&quot;??_);_(@_)">
                  <c:v>57</c:v>
                </c:pt>
              </c:numCache>
            </c:numRef>
          </c:val>
        </c:ser>
        <c:ser>
          <c:idx val="1"/>
          <c:order val="1"/>
          <c:tx>
            <c:strRef>
              <c:f>'multiple bar chart'!$A$3</c:f>
              <c:strCache>
                <c:ptCount val="1"/>
                <c:pt idx="0">
                  <c:v>Returnees</c:v>
                </c:pt>
              </c:strCache>
            </c:strRef>
          </c:tx>
          <c:spPr>
            <a:ln w="44450">
              <a:solidFill>
                <a:schemeClr val="bg1">
                  <a:lumMod val="50000"/>
                </a:schemeClr>
              </a:solidFill>
              <a:prstDash val="solid"/>
            </a:ln>
          </c:spPr>
          <c:marker>
            <c:symbol val="none"/>
          </c:marker>
          <c:dLbls>
            <c:dLbl>
              <c:idx val="5"/>
              <c:layout/>
              <c:showSerName val="1"/>
              <c:extLst>
                <c:ext xmlns:c15="http://schemas.microsoft.com/office/drawing/2012/chart" uri="{CE6537A1-D6FC-4f65-9D91-7224C49458BB}"/>
              </c:extLst>
            </c:dLbl>
            <c:delete val="1"/>
            <c:spPr>
              <a:noFill/>
              <a:ln>
                <a:noFill/>
              </a:ln>
              <a:effectLst/>
            </c:spPr>
            <c:txPr>
              <a:bodyPr/>
              <a:lstStyle/>
              <a:p>
                <a:pPr>
                  <a:defRPr sz="1200"/>
                </a:pPr>
                <a:endParaRPr lang="fr-FR"/>
              </a:p>
            </c:txPr>
            <c:extLst>
              <c:ext xmlns:c15="http://schemas.microsoft.com/office/drawing/2012/chart" uri="{CE6537A1-D6FC-4f65-9D91-7224C49458BB}">
                <c15:showLeaderLines val="0"/>
              </c:ext>
            </c:extLst>
          </c:dLbls>
          <c:cat>
            <c:strRef>
              <c:f>'multiple bar chart'!$B$1:$G$1</c:f>
              <c:strCache>
                <c:ptCount val="6"/>
                <c:pt idx="0">
                  <c:v>Jul.</c:v>
                </c:pt>
                <c:pt idx="1">
                  <c:v>Aug.</c:v>
                </c:pt>
                <c:pt idx="2">
                  <c:v>Sept.</c:v>
                </c:pt>
                <c:pt idx="3">
                  <c:v>Oct.</c:v>
                </c:pt>
                <c:pt idx="4">
                  <c:v>Nov.</c:v>
                </c:pt>
                <c:pt idx="5">
                  <c:v>Dec.</c:v>
                </c:pt>
              </c:strCache>
            </c:strRef>
          </c:cat>
          <c:val>
            <c:numRef>
              <c:f>'multiple bar chart'!$B$3:$G$3</c:f>
              <c:numCache>
                <c:formatCode>#,##0</c:formatCode>
                <c:ptCount val="6"/>
                <c:pt idx="0">
                  <c:v>35</c:v>
                </c:pt>
                <c:pt idx="1">
                  <c:v>38</c:v>
                </c:pt>
                <c:pt idx="2">
                  <c:v>43</c:v>
                </c:pt>
                <c:pt idx="3">
                  <c:v>45</c:v>
                </c:pt>
                <c:pt idx="4" formatCode="_(* #,##0_);_(* \(#,##0\);_(* &quot;-&quot;??_);_(@_)">
                  <c:v>48</c:v>
                </c:pt>
                <c:pt idx="5" formatCode="_(* #,##0_);_(* \(#,##0\);_(* &quot;-&quot;??_);_(@_)">
                  <c:v>51</c:v>
                </c:pt>
              </c:numCache>
            </c:numRef>
          </c:val>
        </c:ser>
        <c:ser>
          <c:idx val="2"/>
          <c:order val="2"/>
          <c:tx>
            <c:strRef>
              <c:f>'multiple bar chart'!$A$4</c:f>
              <c:strCache>
                <c:ptCount val="1"/>
                <c:pt idx="0">
                  <c:v>Affected population</c:v>
                </c:pt>
              </c:strCache>
            </c:strRef>
          </c:tx>
          <c:spPr>
            <a:ln w="44450">
              <a:solidFill>
                <a:srgbClr val="49474B"/>
              </a:solidFill>
              <a:prstDash val="solid"/>
            </a:ln>
          </c:spPr>
          <c:marker>
            <c:symbol val="none"/>
          </c:marker>
          <c:dLbls>
            <c:dLbl>
              <c:idx val="5"/>
              <c:layout/>
              <c:showSerName val="1"/>
              <c:extLst>
                <c:ext xmlns:c15="http://schemas.microsoft.com/office/drawing/2012/chart" uri="{CE6537A1-D6FC-4f65-9D91-7224C49458BB}"/>
              </c:extLst>
            </c:dLbl>
            <c:delete val="1"/>
            <c:spPr>
              <a:noFill/>
              <a:ln>
                <a:noFill/>
              </a:ln>
              <a:effectLst/>
            </c:spPr>
            <c:txPr>
              <a:bodyPr/>
              <a:lstStyle/>
              <a:p>
                <a:pPr>
                  <a:defRPr sz="1200"/>
                </a:pPr>
                <a:endParaRPr lang="fr-FR"/>
              </a:p>
            </c:txPr>
            <c:extLst>
              <c:ext xmlns:c15="http://schemas.microsoft.com/office/drawing/2012/chart" uri="{CE6537A1-D6FC-4f65-9D91-7224C49458BB}">
                <c15:showLeaderLines val="0"/>
              </c:ext>
            </c:extLst>
          </c:dLbls>
          <c:cat>
            <c:strRef>
              <c:f>'multiple bar chart'!$B$1:$G$1</c:f>
              <c:strCache>
                <c:ptCount val="6"/>
                <c:pt idx="0">
                  <c:v>Jul.</c:v>
                </c:pt>
                <c:pt idx="1">
                  <c:v>Aug.</c:v>
                </c:pt>
                <c:pt idx="2">
                  <c:v>Sept.</c:v>
                </c:pt>
                <c:pt idx="3">
                  <c:v>Oct.</c:v>
                </c:pt>
                <c:pt idx="4">
                  <c:v>Nov.</c:v>
                </c:pt>
                <c:pt idx="5">
                  <c:v>Dec.</c:v>
                </c:pt>
              </c:strCache>
            </c:strRef>
          </c:cat>
          <c:val>
            <c:numRef>
              <c:f>'multiple bar chart'!$B$4:$G$4</c:f>
              <c:numCache>
                <c:formatCode>#,##0</c:formatCode>
                <c:ptCount val="6"/>
                <c:pt idx="0">
                  <c:v>35</c:v>
                </c:pt>
                <c:pt idx="1">
                  <c:v>32</c:v>
                </c:pt>
                <c:pt idx="2">
                  <c:v>28</c:v>
                </c:pt>
                <c:pt idx="3">
                  <c:v>23</c:v>
                </c:pt>
                <c:pt idx="4" formatCode="_(* #,##0_);_(* \(#,##0\);_(* &quot;-&quot;??_);_(@_)">
                  <c:v>25</c:v>
                </c:pt>
                <c:pt idx="5" formatCode="_(* #,##0_);_(* \(#,##0\);_(* &quot;-&quot;??_);_(@_)">
                  <c:v>28</c:v>
                </c:pt>
              </c:numCache>
            </c:numRef>
          </c:val>
        </c:ser>
        <c:marker val="1"/>
        <c:axId val="189104896"/>
        <c:axId val="189106432"/>
      </c:lineChart>
      <c:catAx>
        <c:axId val="189104896"/>
        <c:scaling>
          <c:orientation val="minMax"/>
        </c:scaling>
        <c:axPos val="b"/>
        <c:numFmt formatCode="General" sourceLinked="1"/>
        <c:majorTickMark val="none"/>
        <c:tickLblPos val="low"/>
        <c:spPr>
          <a:ln>
            <a:solidFill>
              <a:srgbClr val="BBBBBB"/>
            </a:solidFill>
            <a:prstDash val="solid"/>
          </a:ln>
        </c:spPr>
        <c:txPr>
          <a:bodyPr/>
          <a:lstStyle/>
          <a:p>
            <a:pPr>
              <a:defRPr sz="1200"/>
            </a:pPr>
            <a:endParaRPr lang="fr-FR"/>
          </a:p>
        </c:txPr>
        <c:crossAx val="189106432"/>
        <c:crosses val="autoZero"/>
        <c:auto val="1"/>
        <c:lblAlgn val="ctr"/>
        <c:lblOffset val="100"/>
        <c:noMultiLvlLbl val="1"/>
      </c:catAx>
      <c:valAx>
        <c:axId val="189106432"/>
        <c:scaling>
          <c:orientation val="minMax"/>
        </c:scaling>
        <c:axPos val="l"/>
        <c:numFmt formatCode="0" sourceLinked="0"/>
        <c:tickLblPos val="low"/>
        <c:spPr>
          <a:ln>
            <a:solidFill>
              <a:srgbClr val="BBBBBB"/>
            </a:solidFill>
            <a:prstDash val="solid"/>
          </a:ln>
        </c:spPr>
        <c:txPr>
          <a:bodyPr/>
          <a:lstStyle/>
          <a:p>
            <a:pPr>
              <a:defRPr sz="1200"/>
            </a:pPr>
            <a:endParaRPr lang="fr-FR"/>
          </a:p>
        </c:txPr>
        <c:crossAx val="189104896"/>
        <c:crosses val="autoZero"/>
        <c:crossBetween val="between"/>
      </c:valAx>
      <c:spPr>
        <a:ln w="25400">
          <a:noFill/>
        </a:ln>
      </c:spPr>
    </c:plotArea>
    <c:plotVisOnly val="1"/>
    <c:dispBlanksAs val="gap"/>
  </c:chart>
  <c:spPr>
    <a:solidFill>
      <a:schemeClr val="bg1">
        <a:lumMod val="85000"/>
      </a:schemeClr>
    </a:solidFill>
    <a:ln w="9525">
      <a:noFill/>
    </a:ln>
  </c:spPr>
  <c:txPr>
    <a:bodyPr/>
    <a:lstStyle/>
    <a:p>
      <a:pPr>
        <a:defRPr sz="1000"/>
      </a:pPr>
      <a:endParaRPr lang="fr-F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fr-FR"/>
  <c:chart>
    <c:title>
      <c:tx>
        <c:rich>
          <a:bodyPr/>
          <a:lstStyle/>
          <a:p>
            <a:pPr>
              <a:defRPr/>
            </a:pPr>
            <a:r>
              <a:rPr lang="en-GB" sz="1400"/>
              <a:t>Shortfalls</a:t>
            </a:r>
            <a:r>
              <a:rPr lang="en-GB" sz="1400" baseline="0"/>
              <a:t> of WFP Emergency Operations (US$)</a:t>
            </a:r>
            <a:endParaRPr lang="en-GB"/>
          </a:p>
        </c:rich>
      </c:tx>
      <c:layout/>
    </c:title>
    <c:plotArea>
      <c:layout/>
      <c:barChart>
        <c:barDir val="col"/>
        <c:grouping val="clustered"/>
        <c:ser>
          <c:idx val="0"/>
          <c:order val="0"/>
          <c:spPr>
            <a:solidFill>
              <a:srgbClr val="026CB6"/>
            </a:solidFill>
          </c:spPr>
          <c:cat>
            <c:strRef>
              <c:f>Sheet1!$A$1:$A$10</c:f>
              <c:strCache>
                <c:ptCount val="10"/>
                <c:pt idx="0">
                  <c:v>SYRIA - REFUGEES LEBANON</c:v>
                </c:pt>
                <c:pt idx="1">
                  <c:v>SYRIA</c:v>
                </c:pt>
                <c:pt idx="2">
                  <c:v>SYRIA - REFUGEES JORDAN</c:v>
                </c:pt>
                <c:pt idx="3">
                  <c:v>SYRIA - REFUGEES TURKEY</c:v>
                </c:pt>
                <c:pt idx="4">
                  <c:v>SUDAN</c:v>
                </c:pt>
                <c:pt idx="5">
                  <c:v>IRAQ</c:v>
                </c:pt>
                <c:pt idx="6">
                  <c:v>MALI</c:v>
                </c:pt>
                <c:pt idx="7">
                  <c:v>SOUTH SUDAN</c:v>
                </c:pt>
                <c:pt idx="8">
                  <c:v>WEST AFRICA EBOLA RESPONSE</c:v>
                </c:pt>
                <c:pt idx="9">
                  <c:v>CENTRAL AFRICAN REPUBLIC</c:v>
                </c:pt>
              </c:strCache>
            </c:strRef>
          </c:cat>
          <c:val>
            <c:numRef>
              <c:f>Sheet1!$B$1:$B$10</c:f>
              <c:numCache>
                <c:formatCode>_-* #,##0_-;\-* #,##0_-;_-* "-"??_-;_-@_-</c:formatCode>
                <c:ptCount val="10"/>
                <c:pt idx="0">
                  <c:v>88642535.524589643</c:v>
                </c:pt>
                <c:pt idx="1">
                  <c:v>84898759.8591896</c:v>
                </c:pt>
                <c:pt idx="2">
                  <c:v>53408215.998186499</c:v>
                </c:pt>
                <c:pt idx="3">
                  <c:v>27149930.504727315</c:v>
                </c:pt>
                <c:pt idx="4">
                  <c:v>25940508.092605796</c:v>
                </c:pt>
                <c:pt idx="5">
                  <c:v>22209653.418746699</c:v>
                </c:pt>
                <c:pt idx="6">
                  <c:v>17099312.147554319</c:v>
                </c:pt>
                <c:pt idx="7">
                  <c:v>15045788.473859508</c:v>
                </c:pt>
                <c:pt idx="8">
                  <c:v>1186254.6413772001</c:v>
                </c:pt>
                <c:pt idx="9">
                  <c:v>499657.84170085989</c:v>
                </c:pt>
              </c:numCache>
            </c:numRef>
          </c:val>
        </c:ser>
        <c:axId val="174927232"/>
        <c:axId val="174933120"/>
      </c:barChart>
      <c:catAx>
        <c:axId val="174927232"/>
        <c:scaling>
          <c:orientation val="minMax"/>
        </c:scaling>
        <c:axPos val="b"/>
        <c:numFmt formatCode="General" sourceLinked="0"/>
        <c:tickLblPos val="nextTo"/>
        <c:txPr>
          <a:bodyPr rot="-5400000" vert="horz"/>
          <a:lstStyle/>
          <a:p>
            <a:pPr>
              <a:defRPr sz="900"/>
            </a:pPr>
            <a:endParaRPr lang="fr-FR"/>
          </a:p>
        </c:txPr>
        <c:crossAx val="174933120"/>
        <c:crosses val="autoZero"/>
        <c:auto val="1"/>
        <c:lblAlgn val="ctr"/>
        <c:lblOffset val="100"/>
      </c:catAx>
      <c:valAx>
        <c:axId val="174933120"/>
        <c:scaling>
          <c:orientation val="minMax"/>
          <c:min val="0"/>
        </c:scaling>
        <c:axPos val="l"/>
        <c:majorGridlines/>
        <c:numFmt formatCode="_-* #,##0_-;\-* #,##0_-;_-* &quot;-&quot;??_-;_-@_-" sourceLinked="1"/>
        <c:tickLblPos val="nextTo"/>
        <c:crossAx val="174927232"/>
        <c:crosses val="autoZero"/>
        <c:crossBetween val="between"/>
        <c:majorUnit val="20000000"/>
        <c:minorUnit val="2000000"/>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fr-FR"/>
  <c:chart>
    <c:title>
      <c:tx>
        <c:rich>
          <a:bodyPr/>
          <a:lstStyle/>
          <a:p>
            <a:pPr>
              <a:defRPr sz="1400"/>
            </a:pPr>
            <a:r>
              <a:rPr lang="en-GB" sz="1400" dirty="0"/>
              <a:t>WFP</a:t>
            </a:r>
            <a:r>
              <a:rPr lang="en-GB" sz="1400" baseline="0" dirty="0"/>
              <a:t> Emergency Operations shortfalls </a:t>
            </a:r>
            <a:endParaRPr lang="en-GB" sz="1400" baseline="0" dirty="0" smtClean="0"/>
          </a:p>
          <a:p>
            <a:pPr>
              <a:defRPr sz="1400"/>
            </a:pPr>
            <a:r>
              <a:rPr lang="en-GB" sz="1400" baseline="0" dirty="0" smtClean="0"/>
              <a:t>(US</a:t>
            </a:r>
            <a:r>
              <a:rPr lang="en-GB" sz="1400" baseline="0" dirty="0"/>
              <a:t>$ </a:t>
            </a:r>
            <a:r>
              <a:rPr lang="en-GB" sz="1400" baseline="0" dirty="0" smtClean="0"/>
              <a:t>million)</a:t>
            </a:r>
            <a:endParaRPr lang="en-GB" sz="1400" dirty="0"/>
          </a:p>
        </c:rich>
      </c:tx>
      <c:layout/>
    </c:title>
    <c:plotArea>
      <c:layout/>
      <c:barChart>
        <c:barDir val="bar"/>
        <c:grouping val="clustered"/>
        <c:ser>
          <c:idx val="0"/>
          <c:order val="0"/>
          <c:spPr>
            <a:solidFill>
              <a:srgbClr val="026CB6"/>
            </a:solidFill>
          </c:spPr>
          <c:dLbls>
            <c:spPr>
              <a:noFill/>
              <a:ln>
                <a:noFill/>
              </a:ln>
              <a:effectLst/>
            </c:spPr>
            <c:showVal val="1"/>
            <c:extLst>
              <c:ext xmlns:c15="http://schemas.microsoft.com/office/drawing/2012/chart" uri="{CE6537A1-D6FC-4f65-9D91-7224C49458BB}">
                <c15:showLeaderLines val="0"/>
              </c:ext>
            </c:extLst>
          </c:dLbls>
          <c:cat>
            <c:strRef>
              <c:f>Sheet1!$A$12:$A$21</c:f>
              <c:strCache>
                <c:ptCount val="10"/>
                <c:pt idx="0">
                  <c:v>SYRIA - REFUGEES LEBANON</c:v>
                </c:pt>
                <c:pt idx="1">
                  <c:v>SYRIA</c:v>
                </c:pt>
                <c:pt idx="2">
                  <c:v>SYRIA - REFUGEES JORDAN</c:v>
                </c:pt>
                <c:pt idx="3">
                  <c:v>SYRIA - REFUGEES TURKEY</c:v>
                </c:pt>
                <c:pt idx="4">
                  <c:v>SUDAN</c:v>
                </c:pt>
                <c:pt idx="5">
                  <c:v>IRAQ</c:v>
                </c:pt>
                <c:pt idx="6">
                  <c:v>MALI</c:v>
                </c:pt>
                <c:pt idx="7">
                  <c:v>SOUTH SUDAN</c:v>
                </c:pt>
                <c:pt idx="8">
                  <c:v>WEST AFRICA EBOLA RESPONSE</c:v>
                </c:pt>
                <c:pt idx="9">
                  <c:v>CENTRAL AFRICAN REPUBLIC</c:v>
                </c:pt>
              </c:strCache>
            </c:strRef>
          </c:cat>
          <c:val>
            <c:numRef>
              <c:f>Sheet1!$B$12:$B$21</c:f>
              <c:numCache>
                <c:formatCode>_-* #,##0.0_-;\-* #,##0.0_-;_-* "-"??_-;_-@_-</c:formatCode>
                <c:ptCount val="10"/>
                <c:pt idx="0">
                  <c:v>88.642535524589277</c:v>
                </c:pt>
                <c:pt idx="1">
                  <c:v>84.898759859189241</c:v>
                </c:pt>
                <c:pt idx="2">
                  <c:v>53.408215998186463</c:v>
                </c:pt>
                <c:pt idx="3">
                  <c:v>27.149930504727223</c:v>
                </c:pt>
                <c:pt idx="4">
                  <c:v>25.940508092605789</c:v>
                </c:pt>
                <c:pt idx="5">
                  <c:v>22.209653418746701</c:v>
                </c:pt>
                <c:pt idx="6">
                  <c:v>17.099312147554279</c:v>
                </c:pt>
                <c:pt idx="7">
                  <c:v>15.045788473859499</c:v>
                </c:pt>
                <c:pt idx="8">
                  <c:v>1.1862546413772019</c:v>
                </c:pt>
                <c:pt idx="9">
                  <c:v>0.49965784170086036</c:v>
                </c:pt>
              </c:numCache>
            </c:numRef>
          </c:val>
        </c:ser>
        <c:dLbls>
          <c:showVal val="1"/>
        </c:dLbls>
        <c:axId val="174939520"/>
        <c:axId val="174949504"/>
      </c:barChart>
      <c:catAx>
        <c:axId val="174939520"/>
        <c:scaling>
          <c:orientation val="minMax"/>
        </c:scaling>
        <c:axPos val="l"/>
        <c:numFmt formatCode="General" sourceLinked="0"/>
        <c:tickLblPos val="nextTo"/>
        <c:crossAx val="174949504"/>
        <c:crosses val="autoZero"/>
        <c:auto val="1"/>
        <c:lblAlgn val="ctr"/>
        <c:lblOffset val="100"/>
      </c:catAx>
      <c:valAx>
        <c:axId val="174949504"/>
        <c:scaling>
          <c:orientation val="minMax"/>
        </c:scaling>
        <c:delete val="1"/>
        <c:axPos val="b"/>
        <c:numFmt formatCode="_-* #,##0.0_-;\-* #,##0.0_-;_-* &quot;-&quot;??_-;_-@_-" sourceLinked="1"/>
        <c:tickLblPos val="none"/>
        <c:crossAx val="174939520"/>
        <c:crosses val="autoZero"/>
        <c:crossBetween val="between"/>
      </c:valAx>
    </c:plotArea>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fr-FR"/>
  <c:chart>
    <c:title>
      <c:tx>
        <c:rich>
          <a:bodyPr/>
          <a:lstStyle/>
          <a:p>
            <a:pPr>
              <a:defRPr sz="1800"/>
            </a:pPr>
            <a:r>
              <a:rPr lang="en-US" sz="1800" dirty="0"/>
              <a:t>Number of food insecure people, Niger, 2012</a:t>
            </a:r>
          </a:p>
        </c:rich>
      </c:tx>
      <c:layout/>
      <c:overlay val="1"/>
    </c:title>
    <c:plotArea>
      <c:layout>
        <c:manualLayout>
          <c:layoutTarget val="inner"/>
          <c:xMode val="edge"/>
          <c:yMode val="edge"/>
          <c:x val="0.12194419791304302"/>
          <c:y val="0.11151499742302801"/>
          <c:w val="0.77644213769942572"/>
          <c:h val="0.833715400367666"/>
        </c:manualLayout>
      </c:layout>
      <c:barChart>
        <c:barDir val="bar"/>
        <c:grouping val="clustered"/>
        <c:ser>
          <c:idx val="0"/>
          <c:order val="0"/>
          <c:tx>
            <c:strRef>
              <c:f>'Data Niger FS'!$C$1</c:f>
              <c:strCache>
                <c:ptCount val="1"/>
                <c:pt idx="0">
                  <c:v>Severe</c:v>
                </c:pt>
              </c:strCache>
            </c:strRef>
          </c:tx>
          <c:spPr>
            <a:solidFill>
              <a:srgbClr val="B01818"/>
            </a:solidFill>
            <a:ln w="25400">
              <a:noFill/>
            </a:ln>
            <a:effectLst/>
          </c:spPr>
          <c:cat>
            <c:multiLvlStrRef>
              <c:f>'Data Niger FS'!$A$2:$B$15</c:f>
              <c:multiLvlStrCache>
                <c:ptCount val="14"/>
                <c:lvl>
                  <c:pt idx="0">
                    <c:v>Diffa</c:v>
                  </c:pt>
                  <c:pt idx="1">
                    <c:v>Mainé-soroa</c:v>
                  </c:pt>
                  <c:pt idx="2">
                    <c:v>Nguigmi</c:v>
                  </c:pt>
                  <c:pt idx="3">
                    <c:v>Dosso</c:v>
                  </c:pt>
                  <c:pt idx="4">
                    <c:v>Boboye</c:v>
                  </c:pt>
                  <c:pt idx="5">
                    <c:v>Doutchi</c:v>
                  </c:pt>
                  <c:pt idx="6">
                    <c:v>Gaya</c:v>
                  </c:pt>
                  <c:pt idx="7">
                    <c:v>Loga</c:v>
                  </c:pt>
                  <c:pt idx="8">
                    <c:v>Madar ounfa</c:v>
                  </c:pt>
                  <c:pt idx="9">
                    <c:v>Aguié</c:v>
                  </c:pt>
                  <c:pt idx="10">
                    <c:v>Dakoro</c:v>
                  </c:pt>
                  <c:pt idx="11">
                    <c:v>Guidan-roumdji</c:v>
                  </c:pt>
                  <c:pt idx="12">
                    <c:v>Mayahi</c:v>
                  </c:pt>
                  <c:pt idx="13">
                    <c:v>Tessaoua</c:v>
                  </c:pt>
                </c:lvl>
                <c:lvl>
                  <c:pt idx="0">
                    <c:v>Diffa</c:v>
                  </c:pt>
                  <c:pt idx="3">
                    <c:v>Dosso</c:v>
                  </c:pt>
                  <c:pt idx="8">
                    <c:v>Maradi</c:v>
                  </c:pt>
                </c:lvl>
              </c:multiLvlStrCache>
            </c:multiLvlStrRef>
          </c:cat>
          <c:val>
            <c:numRef>
              <c:f>'Data Niger FS'!$C$2:$C$15</c:f>
              <c:numCache>
                <c:formatCode>_-* #,##0_-;\-* #,##0_-;_-* "-"??_-;_-@_-</c:formatCode>
                <c:ptCount val="14"/>
                <c:pt idx="0">
                  <c:v>10775</c:v>
                </c:pt>
                <c:pt idx="1">
                  <c:v>18067</c:v>
                </c:pt>
                <c:pt idx="2">
                  <c:v>2129</c:v>
                </c:pt>
                <c:pt idx="3">
                  <c:v>5806</c:v>
                </c:pt>
                <c:pt idx="4">
                  <c:v>16327</c:v>
                </c:pt>
                <c:pt idx="5">
                  <c:v>28458</c:v>
                </c:pt>
                <c:pt idx="6">
                  <c:v>3455</c:v>
                </c:pt>
                <c:pt idx="7">
                  <c:v>19194</c:v>
                </c:pt>
                <c:pt idx="8">
                  <c:v>21162</c:v>
                </c:pt>
                <c:pt idx="9">
                  <c:v>25489</c:v>
                </c:pt>
                <c:pt idx="10">
                  <c:v>25596</c:v>
                </c:pt>
                <c:pt idx="11">
                  <c:v>17791</c:v>
                </c:pt>
                <c:pt idx="12">
                  <c:v>63127</c:v>
                </c:pt>
                <c:pt idx="13">
                  <c:v>42974</c:v>
                </c:pt>
              </c:numCache>
            </c:numRef>
          </c:val>
        </c:ser>
        <c:ser>
          <c:idx val="1"/>
          <c:order val="1"/>
          <c:tx>
            <c:strRef>
              <c:f>'Data Niger FS'!$D$1</c:f>
              <c:strCache>
                <c:ptCount val="1"/>
                <c:pt idx="0">
                  <c:v>Moderate</c:v>
                </c:pt>
              </c:strCache>
            </c:strRef>
          </c:tx>
          <c:spPr>
            <a:solidFill>
              <a:srgbClr val="D0761C"/>
            </a:solidFill>
            <a:ln w="25400">
              <a:noFill/>
            </a:ln>
            <a:effectLst/>
          </c:spPr>
          <c:cat>
            <c:multiLvlStrRef>
              <c:f>'Data Niger FS'!$A$2:$B$15</c:f>
              <c:multiLvlStrCache>
                <c:ptCount val="14"/>
                <c:lvl>
                  <c:pt idx="0">
                    <c:v>Diffa</c:v>
                  </c:pt>
                  <c:pt idx="1">
                    <c:v>Mainé-soroa</c:v>
                  </c:pt>
                  <c:pt idx="2">
                    <c:v>Nguigmi</c:v>
                  </c:pt>
                  <c:pt idx="3">
                    <c:v>Dosso</c:v>
                  </c:pt>
                  <c:pt idx="4">
                    <c:v>Boboye</c:v>
                  </c:pt>
                  <c:pt idx="5">
                    <c:v>Doutchi</c:v>
                  </c:pt>
                  <c:pt idx="6">
                    <c:v>Gaya</c:v>
                  </c:pt>
                  <c:pt idx="7">
                    <c:v>Loga</c:v>
                  </c:pt>
                  <c:pt idx="8">
                    <c:v>Madar ounfa</c:v>
                  </c:pt>
                  <c:pt idx="9">
                    <c:v>Aguié</c:v>
                  </c:pt>
                  <c:pt idx="10">
                    <c:v>Dakoro</c:v>
                  </c:pt>
                  <c:pt idx="11">
                    <c:v>Guidan-roumdji</c:v>
                  </c:pt>
                  <c:pt idx="12">
                    <c:v>Mayahi</c:v>
                  </c:pt>
                  <c:pt idx="13">
                    <c:v>Tessaoua</c:v>
                  </c:pt>
                </c:lvl>
                <c:lvl>
                  <c:pt idx="0">
                    <c:v>Diffa</c:v>
                  </c:pt>
                  <c:pt idx="3">
                    <c:v>Dosso</c:v>
                  </c:pt>
                  <c:pt idx="8">
                    <c:v>Maradi</c:v>
                  </c:pt>
                </c:lvl>
              </c:multiLvlStrCache>
            </c:multiLvlStrRef>
          </c:cat>
          <c:val>
            <c:numRef>
              <c:f>'Data Niger FS'!$D$2:$D$15</c:f>
              <c:numCache>
                <c:formatCode>_-* #,##0_-;\-* #,##0_-;_-* "-"??_-;_-@_-</c:formatCode>
                <c:ptCount val="14"/>
                <c:pt idx="0">
                  <c:v>64168</c:v>
                </c:pt>
                <c:pt idx="1">
                  <c:v>60110</c:v>
                </c:pt>
                <c:pt idx="2">
                  <c:v>32237</c:v>
                </c:pt>
                <c:pt idx="3">
                  <c:v>126931</c:v>
                </c:pt>
                <c:pt idx="4">
                  <c:v>60631</c:v>
                </c:pt>
                <c:pt idx="5">
                  <c:v>143536</c:v>
                </c:pt>
                <c:pt idx="6">
                  <c:v>60969</c:v>
                </c:pt>
                <c:pt idx="7">
                  <c:v>69149</c:v>
                </c:pt>
                <c:pt idx="8">
                  <c:v>62901</c:v>
                </c:pt>
                <c:pt idx="9">
                  <c:v>73448</c:v>
                </c:pt>
                <c:pt idx="10">
                  <c:v>78271</c:v>
                </c:pt>
                <c:pt idx="11">
                  <c:v>117206</c:v>
                </c:pt>
                <c:pt idx="12">
                  <c:v>155510</c:v>
                </c:pt>
                <c:pt idx="13">
                  <c:v>132615</c:v>
                </c:pt>
              </c:numCache>
            </c:numRef>
          </c:val>
        </c:ser>
        <c:ser>
          <c:idx val="2"/>
          <c:order val="2"/>
          <c:tx>
            <c:strRef>
              <c:f>'Data Niger FS'!$E$1</c:f>
              <c:strCache>
                <c:ptCount val="1"/>
                <c:pt idx="0">
                  <c:v>At risk</c:v>
                </c:pt>
              </c:strCache>
            </c:strRef>
          </c:tx>
          <c:spPr>
            <a:solidFill>
              <a:srgbClr val="7F8585"/>
            </a:solidFill>
            <a:ln w="25400">
              <a:noFill/>
            </a:ln>
            <a:effectLst/>
          </c:spPr>
          <c:cat>
            <c:multiLvlStrRef>
              <c:f>'Data Niger FS'!$A$2:$B$15</c:f>
              <c:multiLvlStrCache>
                <c:ptCount val="14"/>
                <c:lvl>
                  <c:pt idx="0">
                    <c:v>Diffa</c:v>
                  </c:pt>
                  <c:pt idx="1">
                    <c:v>Mainé-soroa</c:v>
                  </c:pt>
                  <c:pt idx="2">
                    <c:v>Nguigmi</c:v>
                  </c:pt>
                  <c:pt idx="3">
                    <c:v>Dosso</c:v>
                  </c:pt>
                  <c:pt idx="4">
                    <c:v>Boboye</c:v>
                  </c:pt>
                  <c:pt idx="5">
                    <c:v>Doutchi</c:v>
                  </c:pt>
                  <c:pt idx="6">
                    <c:v>Gaya</c:v>
                  </c:pt>
                  <c:pt idx="7">
                    <c:v>Loga</c:v>
                  </c:pt>
                  <c:pt idx="8">
                    <c:v>Madar ounfa</c:v>
                  </c:pt>
                  <c:pt idx="9">
                    <c:v>Aguié</c:v>
                  </c:pt>
                  <c:pt idx="10">
                    <c:v>Dakoro</c:v>
                  </c:pt>
                  <c:pt idx="11">
                    <c:v>Guidan-roumdji</c:v>
                  </c:pt>
                  <c:pt idx="12">
                    <c:v>Mayahi</c:v>
                  </c:pt>
                  <c:pt idx="13">
                    <c:v>Tessaoua</c:v>
                  </c:pt>
                </c:lvl>
                <c:lvl>
                  <c:pt idx="0">
                    <c:v>Diffa</c:v>
                  </c:pt>
                  <c:pt idx="3">
                    <c:v>Dosso</c:v>
                  </c:pt>
                  <c:pt idx="8">
                    <c:v>Maradi</c:v>
                  </c:pt>
                </c:lvl>
              </c:multiLvlStrCache>
            </c:multiLvlStrRef>
          </c:cat>
          <c:val>
            <c:numRef>
              <c:f>'Data Niger FS'!$E$2:$E$15</c:f>
              <c:numCache>
                <c:formatCode>_-* #,##0_-;\-* #,##0_-;_-* "-"??_-;_-@_-</c:formatCode>
                <c:ptCount val="14"/>
                <c:pt idx="0">
                  <c:v>44390</c:v>
                </c:pt>
                <c:pt idx="1">
                  <c:v>59983</c:v>
                </c:pt>
                <c:pt idx="2">
                  <c:v>23254</c:v>
                </c:pt>
                <c:pt idx="3">
                  <c:v>128500</c:v>
                </c:pt>
                <c:pt idx="4">
                  <c:v>73904</c:v>
                </c:pt>
                <c:pt idx="5">
                  <c:v>201386</c:v>
                </c:pt>
                <c:pt idx="6">
                  <c:v>81374</c:v>
                </c:pt>
                <c:pt idx="7">
                  <c:v>48891</c:v>
                </c:pt>
                <c:pt idx="8">
                  <c:v>86946</c:v>
                </c:pt>
                <c:pt idx="9">
                  <c:v>125772</c:v>
                </c:pt>
                <c:pt idx="10">
                  <c:v>123999</c:v>
                </c:pt>
                <c:pt idx="11">
                  <c:v>121506</c:v>
                </c:pt>
                <c:pt idx="12">
                  <c:v>148856</c:v>
                </c:pt>
                <c:pt idx="13">
                  <c:v>138408</c:v>
                </c:pt>
              </c:numCache>
            </c:numRef>
          </c:val>
        </c:ser>
        <c:ser>
          <c:idx val="3"/>
          <c:order val="3"/>
          <c:tx>
            <c:strRef>
              <c:f>'Data Niger FS'!$F$1</c:f>
              <c:strCache>
                <c:ptCount val="1"/>
                <c:pt idx="0">
                  <c:v>Food secure</c:v>
                </c:pt>
              </c:strCache>
            </c:strRef>
          </c:tx>
          <c:spPr>
            <a:solidFill>
              <a:srgbClr val="3C6E28"/>
            </a:solidFill>
          </c:spPr>
          <c:cat>
            <c:multiLvlStrRef>
              <c:f>'Data Niger FS'!$A$2:$B$15</c:f>
              <c:multiLvlStrCache>
                <c:ptCount val="14"/>
                <c:lvl>
                  <c:pt idx="0">
                    <c:v>Diffa</c:v>
                  </c:pt>
                  <c:pt idx="1">
                    <c:v>Mainé-soroa</c:v>
                  </c:pt>
                  <c:pt idx="2">
                    <c:v>Nguigmi</c:v>
                  </c:pt>
                  <c:pt idx="3">
                    <c:v>Dosso</c:v>
                  </c:pt>
                  <c:pt idx="4">
                    <c:v>Boboye</c:v>
                  </c:pt>
                  <c:pt idx="5">
                    <c:v>Doutchi</c:v>
                  </c:pt>
                  <c:pt idx="6">
                    <c:v>Gaya</c:v>
                  </c:pt>
                  <c:pt idx="7">
                    <c:v>Loga</c:v>
                  </c:pt>
                  <c:pt idx="8">
                    <c:v>Madar ounfa</c:v>
                  </c:pt>
                  <c:pt idx="9">
                    <c:v>Aguié</c:v>
                  </c:pt>
                  <c:pt idx="10">
                    <c:v>Dakoro</c:v>
                  </c:pt>
                  <c:pt idx="11">
                    <c:v>Guidan-roumdji</c:v>
                  </c:pt>
                  <c:pt idx="12">
                    <c:v>Mayahi</c:v>
                  </c:pt>
                  <c:pt idx="13">
                    <c:v>Tessaoua</c:v>
                  </c:pt>
                </c:lvl>
                <c:lvl>
                  <c:pt idx="0">
                    <c:v>Diffa</c:v>
                  </c:pt>
                  <c:pt idx="3">
                    <c:v>Dosso</c:v>
                  </c:pt>
                  <c:pt idx="8">
                    <c:v>Maradi</c:v>
                  </c:pt>
                </c:lvl>
              </c:multiLvlStrCache>
            </c:multiLvlStrRef>
          </c:cat>
          <c:val>
            <c:numRef>
              <c:f>'Data Niger FS'!$F$2:$F$15</c:f>
              <c:numCache>
                <c:formatCode>_-* #,##0_-;\-* #,##0_-;_-* "-"??_-;_-@_-</c:formatCode>
                <c:ptCount val="14"/>
                <c:pt idx="0">
                  <c:v>97752</c:v>
                </c:pt>
                <c:pt idx="1">
                  <c:v>66800</c:v>
                </c:pt>
                <c:pt idx="2">
                  <c:v>70424</c:v>
                </c:pt>
                <c:pt idx="3">
                  <c:v>145268</c:v>
                </c:pt>
                <c:pt idx="4">
                  <c:v>222935</c:v>
                </c:pt>
                <c:pt idx="5">
                  <c:v>309385</c:v>
                </c:pt>
                <c:pt idx="6">
                  <c:v>204660</c:v>
                </c:pt>
                <c:pt idx="7">
                  <c:v>63897</c:v>
                </c:pt>
                <c:pt idx="8">
                  <c:v>236148</c:v>
                </c:pt>
                <c:pt idx="9">
                  <c:v>160519</c:v>
                </c:pt>
                <c:pt idx="10">
                  <c:v>377910</c:v>
                </c:pt>
                <c:pt idx="11">
                  <c:v>248034</c:v>
                </c:pt>
                <c:pt idx="12">
                  <c:v>179634</c:v>
                </c:pt>
                <c:pt idx="13">
                  <c:v>165889</c:v>
                </c:pt>
              </c:numCache>
            </c:numRef>
          </c:val>
        </c:ser>
        <c:gapWidth val="100"/>
        <c:axId val="189608704"/>
        <c:axId val="189610240"/>
      </c:barChart>
      <c:catAx>
        <c:axId val="189608704"/>
        <c:scaling>
          <c:orientation val="minMax"/>
        </c:scaling>
        <c:axPos val="l"/>
        <c:numFmt formatCode="General" sourceLinked="0"/>
        <c:majorTickMark val="none"/>
        <c:tickLblPos val="low"/>
        <c:spPr>
          <a:ln>
            <a:solidFill>
              <a:srgbClr val="BBBBBB"/>
            </a:solidFill>
            <a:prstDash val="solid"/>
          </a:ln>
        </c:spPr>
        <c:txPr>
          <a:bodyPr/>
          <a:lstStyle/>
          <a:p>
            <a:pPr>
              <a:defRPr sz="1200"/>
            </a:pPr>
            <a:endParaRPr lang="fr-FR"/>
          </a:p>
        </c:txPr>
        <c:crossAx val="189610240"/>
        <c:crosses val="autoZero"/>
        <c:auto val="1"/>
        <c:lblAlgn val="ctr"/>
        <c:lblOffset val="100"/>
      </c:catAx>
      <c:valAx>
        <c:axId val="189610240"/>
        <c:scaling>
          <c:orientation val="minMax"/>
        </c:scaling>
        <c:axPos val="b"/>
        <c:numFmt formatCode="#,##0,&quot;&quot;\k&quot;&quot;" sourceLinked="0"/>
        <c:tickLblPos val="low"/>
        <c:spPr>
          <a:ln>
            <a:solidFill>
              <a:srgbClr val="BBBBBB"/>
            </a:solidFill>
            <a:prstDash val="solid"/>
          </a:ln>
        </c:spPr>
        <c:txPr>
          <a:bodyPr/>
          <a:lstStyle/>
          <a:p>
            <a:pPr>
              <a:defRPr sz="1200"/>
            </a:pPr>
            <a:endParaRPr lang="fr-FR"/>
          </a:p>
        </c:txPr>
        <c:crossAx val="189608704"/>
        <c:crosses val="autoZero"/>
        <c:crossBetween val="between"/>
      </c:valAx>
      <c:spPr>
        <a:ln w="25400">
          <a:noFill/>
        </a:ln>
      </c:spPr>
    </c:plotArea>
    <c:legend>
      <c:legendPos val="r"/>
      <c:layout/>
      <c:spPr>
        <a:ln w="25400">
          <a:noFill/>
        </a:ln>
      </c:spPr>
      <c:txPr>
        <a:bodyPr/>
        <a:lstStyle/>
        <a:p>
          <a:pPr>
            <a:defRPr sz="1400"/>
          </a:pPr>
          <a:endParaRPr lang="fr-FR"/>
        </a:p>
      </c:txPr>
    </c:legend>
    <c:plotVisOnly val="1"/>
    <c:dispBlanksAs val="gap"/>
  </c:chart>
  <c:spPr>
    <a:ln w="9525">
      <a:noFill/>
    </a:ln>
  </c:spPr>
  <c:txPr>
    <a:bodyPr/>
    <a:lstStyle/>
    <a:p>
      <a:pPr>
        <a:defRPr sz="1000"/>
      </a:pPr>
      <a:endParaRPr lang="fr-FR"/>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chart>
    <c:title>
      <c:tx>
        <c:rich>
          <a:bodyPr/>
          <a:lstStyle/>
          <a:p>
            <a:pPr>
              <a:defRPr sz="1600" b="0"/>
            </a:pPr>
            <a:r>
              <a:rPr lang="en-US" sz="1600" b="0" dirty="0"/>
              <a:t>Maize price evolution in main markets, Tahoua region,</a:t>
            </a:r>
            <a:r>
              <a:rPr lang="en-US" sz="1600" b="0" baseline="0" dirty="0"/>
              <a:t> Niger 2011 (</a:t>
            </a:r>
            <a:r>
              <a:rPr lang="en-US" sz="1600" b="0" baseline="0" dirty="0" smtClean="0"/>
              <a:t>CFA/Kg)</a:t>
            </a:r>
            <a:endParaRPr lang="en-US" sz="1600" b="0" dirty="0"/>
          </a:p>
        </c:rich>
      </c:tx>
      <c:layout/>
      <c:overlay val="1"/>
    </c:title>
    <c:plotArea>
      <c:layout>
        <c:manualLayout>
          <c:layoutTarget val="inner"/>
          <c:xMode val="edge"/>
          <c:yMode val="edge"/>
          <c:x val="4.9916687330752073E-2"/>
          <c:y val="0.13642182882967188"/>
          <c:w val="0.85248442809913605"/>
          <c:h val="0.77802014259360974"/>
        </c:manualLayout>
      </c:layout>
      <c:lineChart>
        <c:grouping val="standard"/>
        <c:ser>
          <c:idx val="0"/>
          <c:order val="0"/>
          <c:tx>
            <c:strRef>
              <c:f>Feuil3!$B$2</c:f>
              <c:strCache>
                <c:ptCount val="1"/>
                <c:pt idx="0">
                  <c:v>Birni N'Konni</c:v>
                </c:pt>
              </c:strCache>
            </c:strRef>
          </c:tx>
          <c:spPr>
            <a:ln w="50800">
              <a:solidFill>
                <a:srgbClr val="FFCFA1"/>
              </a:solidFill>
              <a:prstDash val="solid"/>
            </a:ln>
          </c:spPr>
          <c:marker>
            <c:symbol val="none"/>
          </c:marker>
          <c:dLbls>
            <c:dLbl>
              <c:idx val="6"/>
              <c:layout/>
              <c:showSerName val="1"/>
              <c:extLst>
                <c:ext xmlns:c15="http://schemas.microsoft.com/office/drawing/2012/chart" uri="{CE6537A1-D6FC-4f65-9D91-7224C49458BB}"/>
              </c:extLst>
            </c:dLbl>
            <c:delete val="1"/>
            <c:spPr>
              <a:noFill/>
              <a:ln>
                <a:noFill/>
              </a:ln>
              <a:effectLst/>
            </c:spPr>
            <c:txPr>
              <a:bodyPr/>
              <a:lstStyle/>
              <a:p>
                <a:pPr>
                  <a:defRPr sz="1400"/>
                </a:pPr>
                <a:endParaRPr lang="fr-FR"/>
              </a:p>
            </c:txPr>
            <c:extLst>
              <c:ext xmlns:c15="http://schemas.microsoft.com/office/drawing/2012/chart" uri="{CE6537A1-D6FC-4f65-9D91-7224C49458BB}">
                <c15:showLeaderLines val="0"/>
              </c:ext>
            </c:extLst>
          </c:dLbls>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Feuil3!$C$2:$I$2</c:f>
              <c:numCache>
                <c:formatCode>_(* #,##0_);_(* \(#,##0\);_(* "-"??_);_(@_)</c:formatCode>
                <c:ptCount val="7"/>
                <c:pt idx="0">
                  <c:v>51250</c:v>
                </c:pt>
                <c:pt idx="1">
                  <c:v>50500</c:v>
                </c:pt>
                <c:pt idx="2">
                  <c:v>59400</c:v>
                </c:pt>
                <c:pt idx="3">
                  <c:v>68200</c:v>
                </c:pt>
                <c:pt idx="4">
                  <c:v>60000</c:v>
                </c:pt>
                <c:pt idx="5">
                  <c:v>61000</c:v>
                </c:pt>
                <c:pt idx="6">
                  <c:v>64000</c:v>
                </c:pt>
              </c:numCache>
            </c:numRef>
          </c:val>
        </c:ser>
        <c:ser>
          <c:idx val="2"/>
          <c:order val="1"/>
          <c:tx>
            <c:strRef>
              <c:f>Feuil3!$B$4</c:f>
              <c:strCache>
                <c:ptCount val="1"/>
                <c:pt idx="0">
                  <c:v>Illéla</c:v>
                </c:pt>
              </c:strCache>
            </c:strRef>
          </c:tx>
          <c:spPr>
            <a:ln w="50800">
              <a:solidFill>
                <a:srgbClr val="C6D8F5"/>
              </a:solidFill>
              <a:prstDash val="solid"/>
            </a:ln>
          </c:spPr>
          <c:marker>
            <c:symbol val="none"/>
          </c:marker>
          <c:dLbls>
            <c:dLbl>
              <c:idx val="6"/>
              <c:layout/>
              <c:showSerName val="1"/>
              <c:extLst>
                <c:ext xmlns:c15="http://schemas.microsoft.com/office/drawing/2012/chart" uri="{CE6537A1-D6FC-4f65-9D91-7224C49458BB}"/>
              </c:extLst>
            </c:dLbl>
            <c:delete val="1"/>
            <c:spPr>
              <a:noFill/>
              <a:ln>
                <a:noFill/>
              </a:ln>
              <a:effectLst/>
            </c:spPr>
            <c:txPr>
              <a:bodyPr/>
              <a:lstStyle/>
              <a:p>
                <a:pPr>
                  <a:defRPr sz="1400"/>
                </a:pPr>
                <a:endParaRPr lang="fr-FR"/>
              </a:p>
            </c:txPr>
            <c:extLst>
              <c:ext xmlns:c15="http://schemas.microsoft.com/office/drawing/2012/chart" uri="{CE6537A1-D6FC-4f65-9D91-7224C49458BB}">
                <c15:showLeaderLines val="0"/>
              </c:ext>
            </c:extLst>
          </c:dLbls>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Feuil3!$C$4:$I$4</c:f>
              <c:numCache>
                <c:formatCode>_(* #,##0_);_(* \(#,##0\);_(* "-"??_);_(@_)</c:formatCode>
                <c:ptCount val="7"/>
                <c:pt idx="0">
                  <c:v>49000</c:v>
                </c:pt>
                <c:pt idx="1">
                  <c:v>65000</c:v>
                </c:pt>
                <c:pt idx="2">
                  <c:v>57700</c:v>
                </c:pt>
                <c:pt idx="3">
                  <c:v>57500</c:v>
                </c:pt>
                <c:pt idx="4">
                  <c:v>54500</c:v>
                </c:pt>
                <c:pt idx="5">
                  <c:v>71500</c:v>
                </c:pt>
                <c:pt idx="6">
                  <c:v>82330</c:v>
                </c:pt>
              </c:numCache>
            </c:numRef>
          </c:val>
        </c:ser>
        <c:ser>
          <c:idx val="3"/>
          <c:order val="2"/>
          <c:tx>
            <c:strRef>
              <c:f>Feuil3!$B$5</c:f>
              <c:strCache>
                <c:ptCount val="1"/>
                <c:pt idx="0">
                  <c:v>Keïta</c:v>
                </c:pt>
              </c:strCache>
            </c:strRef>
          </c:tx>
          <c:spPr>
            <a:ln w="50800">
              <a:solidFill>
                <a:srgbClr val="D7D7D2"/>
              </a:solidFill>
              <a:prstDash val="solid"/>
            </a:ln>
          </c:spPr>
          <c:marker>
            <c:symbol val="none"/>
          </c:marker>
          <c:dLbls>
            <c:dLbl>
              <c:idx val="6"/>
              <c:layout/>
              <c:dLblPos val="r"/>
              <c:showSerName val="1"/>
              <c:extLst>
                <c:ext xmlns:c15="http://schemas.microsoft.com/office/drawing/2012/chart" uri="{CE6537A1-D6FC-4f65-9D91-7224C49458BB}"/>
              </c:extLst>
            </c:dLbl>
            <c:delete val="1"/>
            <c:spPr>
              <a:noFill/>
              <a:ln>
                <a:noFill/>
              </a:ln>
              <a:effectLst/>
            </c:spPr>
            <c:txPr>
              <a:bodyPr/>
              <a:lstStyle/>
              <a:p>
                <a:pPr>
                  <a:defRPr sz="1400"/>
                </a:pPr>
                <a:endParaRPr lang="fr-FR"/>
              </a:p>
            </c:txPr>
            <c:extLst>
              <c:ext xmlns:c15="http://schemas.microsoft.com/office/drawing/2012/chart" uri="{CE6537A1-D6FC-4f65-9D91-7224C49458BB}">
                <c15:showLeaderLines val="0"/>
              </c:ext>
            </c:extLst>
          </c:dLbls>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Feuil3!$C$5:$I$5</c:f>
              <c:numCache>
                <c:formatCode>_(* #,##0_);_(* \(#,##0\);_(* "-"??_);_(@_)</c:formatCode>
                <c:ptCount val="7"/>
                <c:pt idx="0">
                  <c:v>40000</c:v>
                </c:pt>
                <c:pt idx="1">
                  <c:v>57000</c:v>
                </c:pt>
                <c:pt idx="2">
                  <c:v>70000</c:v>
                </c:pt>
                <c:pt idx="3">
                  <c:v>50000</c:v>
                </c:pt>
                <c:pt idx="4">
                  <c:v>52000</c:v>
                </c:pt>
                <c:pt idx="5">
                  <c:v>38250</c:v>
                </c:pt>
                <c:pt idx="6">
                  <c:v>42500</c:v>
                </c:pt>
              </c:numCache>
            </c:numRef>
          </c:val>
        </c:ser>
        <c:ser>
          <c:idx val="4"/>
          <c:order val="3"/>
          <c:tx>
            <c:strRef>
              <c:f>Feuil3!$B$6</c:f>
              <c:strCache>
                <c:ptCount val="1"/>
                <c:pt idx="0">
                  <c:v>Madaoua</c:v>
                </c:pt>
              </c:strCache>
            </c:strRef>
          </c:tx>
          <c:spPr>
            <a:ln w="50800">
              <a:solidFill>
                <a:srgbClr val="C4E595"/>
              </a:solidFill>
              <a:prstDash val="solid"/>
            </a:ln>
          </c:spPr>
          <c:marker>
            <c:symbol val="none"/>
          </c:marker>
          <c:dLbls>
            <c:dLbl>
              <c:idx val="6"/>
              <c:layout/>
              <c:showSerName val="1"/>
              <c:extLst>
                <c:ext xmlns:c15="http://schemas.microsoft.com/office/drawing/2012/chart" uri="{CE6537A1-D6FC-4f65-9D91-7224C49458BB}"/>
              </c:extLst>
            </c:dLbl>
            <c:delete val="1"/>
            <c:spPr>
              <a:noFill/>
              <a:ln>
                <a:noFill/>
              </a:ln>
              <a:effectLst/>
            </c:spPr>
            <c:txPr>
              <a:bodyPr/>
              <a:lstStyle/>
              <a:p>
                <a:pPr>
                  <a:defRPr sz="1400"/>
                </a:pPr>
                <a:endParaRPr lang="fr-FR"/>
              </a:p>
            </c:txPr>
            <c:extLst>
              <c:ext xmlns:c15="http://schemas.microsoft.com/office/drawing/2012/chart" uri="{CE6537A1-D6FC-4f65-9D91-7224C49458BB}">
                <c15:showLeaderLines val="0"/>
              </c:ext>
            </c:extLst>
          </c:dLbls>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Feuil3!$C$6:$I$6</c:f>
              <c:numCache>
                <c:formatCode>_(* #,##0_);_(* \(#,##0\);_(* "-"??_);_(@_)</c:formatCode>
                <c:ptCount val="7"/>
                <c:pt idx="0">
                  <c:v>43000</c:v>
                </c:pt>
                <c:pt idx="1">
                  <c:v>45000</c:v>
                </c:pt>
                <c:pt idx="2">
                  <c:v>53700</c:v>
                </c:pt>
                <c:pt idx="3">
                  <c:v>45500</c:v>
                </c:pt>
                <c:pt idx="4">
                  <c:v>52750</c:v>
                </c:pt>
                <c:pt idx="5">
                  <c:v>50000</c:v>
                </c:pt>
                <c:pt idx="6">
                  <c:v>50000</c:v>
                </c:pt>
              </c:numCache>
            </c:numRef>
          </c:val>
        </c:ser>
        <c:ser>
          <c:idx val="1"/>
          <c:order val="4"/>
          <c:tx>
            <c:strRef>
              <c:f>Feuil3!$B$3</c:f>
              <c:strCache>
                <c:ptCount val="1"/>
                <c:pt idx="0">
                  <c:v>Bouza</c:v>
                </c:pt>
              </c:strCache>
            </c:strRef>
          </c:tx>
          <c:spPr>
            <a:ln w="57150">
              <a:solidFill>
                <a:srgbClr val="B01818"/>
              </a:solidFill>
              <a:prstDash val="solid"/>
            </a:ln>
          </c:spPr>
          <c:marker>
            <c:symbol val="none"/>
          </c:marker>
          <c:dLbls>
            <c:dLbl>
              <c:idx val="6"/>
              <c:layout/>
              <c:dLblPos val="r"/>
              <c:showSerName val="1"/>
              <c:extLst>
                <c:ext xmlns:c15="http://schemas.microsoft.com/office/drawing/2012/chart" uri="{CE6537A1-D6FC-4f65-9D91-7224C49458BB}"/>
              </c:extLst>
            </c:dLbl>
            <c:delete val="1"/>
            <c:spPr>
              <a:noFill/>
              <a:ln>
                <a:noFill/>
              </a:ln>
              <a:effectLst/>
            </c:spPr>
            <c:txPr>
              <a:bodyPr/>
              <a:lstStyle/>
              <a:p>
                <a:pPr>
                  <a:defRPr sz="1400"/>
                </a:pPr>
                <a:endParaRPr lang="fr-FR"/>
              </a:p>
            </c:txPr>
            <c:extLst>
              <c:ext xmlns:c15="http://schemas.microsoft.com/office/drawing/2012/chart" uri="{CE6537A1-D6FC-4f65-9D91-7224C49458BB}">
                <c15:showLeaderLines val="0"/>
              </c:ext>
            </c:extLst>
          </c:dLbls>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Feuil3!$C$3:$I$3</c:f>
              <c:numCache>
                <c:formatCode>_(* #,##0_);_(* \(#,##0\);_(* "-"??_);_(@_)</c:formatCode>
                <c:ptCount val="7"/>
                <c:pt idx="0">
                  <c:v>40000</c:v>
                </c:pt>
                <c:pt idx="1">
                  <c:v>40000</c:v>
                </c:pt>
                <c:pt idx="2">
                  <c:v>46000</c:v>
                </c:pt>
                <c:pt idx="3">
                  <c:v>70000</c:v>
                </c:pt>
                <c:pt idx="4">
                  <c:v>77500</c:v>
                </c:pt>
                <c:pt idx="5">
                  <c:v>52000</c:v>
                </c:pt>
                <c:pt idx="6">
                  <c:v>38000</c:v>
                </c:pt>
              </c:numCache>
            </c:numRef>
          </c:val>
        </c:ser>
        <c:marker val="1"/>
        <c:axId val="176446080"/>
        <c:axId val="176456064"/>
      </c:lineChart>
      <c:dateAx>
        <c:axId val="176446080"/>
        <c:scaling>
          <c:orientation val="minMax"/>
        </c:scaling>
        <c:axPos val="b"/>
        <c:numFmt formatCode="mmm\." sourceLinked="0"/>
        <c:majorTickMark val="none"/>
        <c:tickLblPos val="low"/>
        <c:spPr>
          <a:ln>
            <a:solidFill>
              <a:srgbClr val="BBBBBB"/>
            </a:solidFill>
            <a:prstDash val="solid"/>
          </a:ln>
        </c:spPr>
        <c:txPr>
          <a:bodyPr/>
          <a:lstStyle/>
          <a:p>
            <a:pPr>
              <a:defRPr sz="1400"/>
            </a:pPr>
            <a:endParaRPr lang="fr-FR"/>
          </a:p>
        </c:txPr>
        <c:crossAx val="176456064"/>
        <c:crosses val="autoZero"/>
        <c:auto val="1"/>
        <c:lblOffset val="100"/>
        <c:baseTimeUnit val="months"/>
      </c:dateAx>
      <c:valAx>
        <c:axId val="176456064"/>
        <c:scaling>
          <c:orientation val="minMax"/>
          <c:min val="20000"/>
        </c:scaling>
        <c:axPos val="l"/>
        <c:numFmt formatCode="#,##0,&quot;&quot;\k&quot;&quot;" sourceLinked="0"/>
        <c:tickLblPos val="low"/>
        <c:spPr>
          <a:ln>
            <a:solidFill>
              <a:srgbClr val="BBBBBB"/>
            </a:solidFill>
            <a:prstDash val="solid"/>
          </a:ln>
        </c:spPr>
        <c:txPr>
          <a:bodyPr/>
          <a:lstStyle/>
          <a:p>
            <a:pPr>
              <a:defRPr sz="1400"/>
            </a:pPr>
            <a:endParaRPr lang="fr-FR"/>
          </a:p>
        </c:txPr>
        <c:crossAx val="176446080"/>
        <c:crosses val="autoZero"/>
        <c:crossBetween val="between"/>
      </c:valAx>
      <c:spPr>
        <a:ln w="3175">
          <a:solidFill>
            <a:srgbClr val="FFFFFF"/>
          </a:solidFill>
          <a:prstDash val="solid"/>
        </a:ln>
      </c:spPr>
    </c:plotArea>
    <c:plotVisOnly val="1"/>
    <c:dispBlanksAs val="gap"/>
  </c:chart>
  <c:spPr>
    <a:ln w="9525">
      <a:noFill/>
    </a:ln>
  </c:spPr>
  <c:txPr>
    <a:bodyPr/>
    <a:lstStyle/>
    <a:p>
      <a:pPr>
        <a:defRPr sz="1000"/>
      </a:pPr>
      <a:endParaRPr lang="fr-FR"/>
    </a:p>
  </c:tx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chart>
    <c:title>
      <c:tx>
        <c:rich>
          <a:bodyPr/>
          <a:lstStyle/>
          <a:p>
            <a:pPr algn="l">
              <a:defRPr sz="1600" b="0"/>
            </a:pPr>
            <a:r>
              <a:rPr lang="en-US" sz="1800" b="0" dirty="0">
                <a:solidFill>
                  <a:schemeClr val="tx2"/>
                </a:solidFill>
              </a:rPr>
              <a:t>Maize price evolution in main markets, Tahoua region,</a:t>
            </a:r>
            <a:r>
              <a:rPr lang="en-US" sz="1800" b="0" baseline="0" dirty="0">
                <a:solidFill>
                  <a:schemeClr val="tx2"/>
                </a:solidFill>
              </a:rPr>
              <a:t> Niger 2011 (</a:t>
            </a:r>
            <a:r>
              <a:rPr lang="en-US" sz="1800" b="0" baseline="0" dirty="0" smtClean="0">
                <a:solidFill>
                  <a:schemeClr val="tx2"/>
                </a:solidFill>
              </a:rPr>
              <a:t>CFA/Kg)</a:t>
            </a:r>
          </a:p>
          <a:p>
            <a:pPr algn="l">
              <a:defRPr sz="1600" b="0"/>
            </a:pPr>
            <a:endParaRPr lang="en-US" sz="1400" b="0" i="1" baseline="0" dirty="0" smtClean="0">
              <a:solidFill>
                <a:schemeClr val="tx2"/>
              </a:solidFill>
            </a:endParaRPr>
          </a:p>
          <a:p>
            <a:pPr algn="l">
              <a:defRPr sz="1600" b="0"/>
            </a:pPr>
            <a:r>
              <a:rPr lang="en-US" sz="1400" b="0" i="1" baseline="0" dirty="0" smtClean="0">
                <a:solidFill>
                  <a:schemeClr val="tx2"/>
                </a:solidFill>
              </a:rPr>
              <a:t>Drought in Northern provinces severely impacted 2011 harvest. Availability of maize in </a:t>
            </a:r>
            <a:r>
              <a:rPr lang="en-US" sz="1400" b="0" i="1" baseline="0" dirty="0" err="1" smtClean="0">
                <a:solidFill>
                  <a:schemeClr val="tx2"/>
                </a:solidFill>
              </a:rPr>
              <a:t>Bouza</a:t>
            </a:r>
            <a:r>
              <a:rPr lang="en-US" sz="1400" b="0" i="1" baseline="0" dirty="0" smtClean="0">
                <a:solidFill>
                  <a:schemeClr val="tx2"/>
                </a:solidFill>
              </a:rPr>
              <a:t> main markets consequently dropped down, with nearly 100% price increase in May 2011.</a:t>
            </a:r>
            <a:endParaRPr lang="en-US" sz="1200" b="0" i="1" dirty="0">
              <a:solidFill>
                <a:schemeClr val="tx2"/>
              </a:solidFill>
            </a:endParaRPr>
          </a:p>
        </c:rich>
      </c:tx>
      <c:layout>
        <c:manualLayout>
          <c:xMode val="edge"/>
          <c:yMode val="edge"/>
          <c:x val="8.8367913583372575E-3"/>
          <c:y val="1.8193556520360501E-2"/>
        </c:manualLayout>
      </c:layout>
      <c:overlay val="1"/>
    </c:title>
    <c:plotArea>
      <c:layout>
        <c:manualLayout>
          <c:layoutTarget val="inner"/>
          <c:xMode val="edge"/>
          <c:yMode val="edge"/>
          <c:x val="4.9916687330752073E-2"/>
          <c:y val="0.25707763768132003"/>
          <c:w val="0.85248442809913605"/>
          <c:h val="0.67035752570267559"/>
        </c:manualLayout>
      </c:layout>
      <c:lineChart>
        <c:grouping val="standard"/>
        <c:ser>
          <c:idx val="0"/>
          <c:order val="0"/>
          <c:tx>
            <c:strRef>
              <c:f>Feuil3!$B$2</c:f>
              <c:strCache>
                <c:ptCount val="1"/>
                <c:pt idx="0">
                  <c:v>Birni N'Konni</c:v>
                </c:pt>
              </c:strCache>
            </c:strRef>
          </c:tx>
          <c:spPr>
            <a:ln w="50800">
              <a:solidFill>
                <a:srgbClr val="FFCFA1"/>
              </a:solidFill>
              <a:prstDash val="solid"/>
            </a:ln>
          </c:spPr>
          <c:marker>
            <c:symbol val="none"/>
          </c:marker>
          <c:dLbls>
            <c:dLbl>
              <c:idx val="6"/>
              <c:layout/>
              <c:showSerName val="1"/>
              <c:extLst>
                <c:ext xmlns:c15="http://schemas.microsoft.com/office/drawing/2012/chart" uri="{CE6537A1-D6FC-4f65-9D91-7224C49458BB}"/>
              </c:extLst>
            </c:dLbl>
            <c:delete val="1"/>
            <c:spPr>
              <a:noFill/>
              <a:ln>
                <a:noFill/>
              </a:ln>
              <a:effectLst/>
            </c:spPr>
            <c:txPr>
              <a:bodyPr/>
              <a:lstStyle/>
              <a:p>
                <a:pPr>
                  <a:defRPr sz="1400">
                    <a:solidFill>
                      <a:schemeClr val="bg1">
                        <a:lumMod val="75000"/>
                      </a:schemeClr>
                    </a:solidFill>
                  </a:defRPr>
                </a:pPr>
                <a:endParaRPr lang="fr-FR"/>
              </a:p>
            </c:txPr>
            <c:extLst>
              <c:ext xmlns:c15="http://schemas.microsoft.com/office/drawing/2012/chart" uri="{CE6537A1-D6FC-4f65-9D91-7224C49458BB}">
                <c15:showLeaderLines val="0"/>
              </c:ext>
            </c:extLst>
          </c:dLbls>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Feuil3!$C$2:$I$2</c:f>
              <c:numCache>
                <c:formatCode>_(* #,##0_);_(* \(#,##0\);_(* "-"??_);_(@_)</c:formatCode>
                <c:ptCount val="7"/>
                <c:pt idx="0">
                  <c:v>51250</c:v>
                </c:pt>
                <c:pt idx="1">
                  <c:v>50500</c:v>
                </c:pt>
                <c:pt idx="2">
                  <c:v>59400</c:v>
                </c:pt>
                <c:pt idx="3">
                  <c:v>68200</c:v>
                </c:pt>
                <c:pt idx="4">
                  <c:v>60000</c:v>
                </c:pt>
                <c:pt idx="5">
                  <c:v>61000</c:v>
                </c:pt>
                <c:pt idx="6">
                  <c:v>64000</c:v>
                </c:pt>
              </c:numCache>
            </c:numRef>
          </c:val>
        </c:ser>
        <c:ser>
          <c:idx val="2"/>
          <c:order val="1"/>
          <c:tx>
            <c:strRef>
              <c:f>Feuil3!$B$4</c:f>
              <c:strCache>
                <c:ptCount val="1"/>
                <c:pt idx="0">
                  <c:v>Illéla</c:v>
                </c:pt>
              </c:strCache>
            </c:strRef>
          </c:tx>
          <c:spPr>
            <a:ln w="50800">
              <a:solidFill>
                <a:srgbClr val="C6D8F5"/>
              </a:solidFill>
              <a:prstDash val="solid"/>
            </a:ln>
          </c:spPr>
          <c:marker>
            <c:symbol val="none"/>
          </c:marker>
          <c:dLbls>
            <c:dLbl>
              <c:idx val="6"/>
              <c:layout/>
              <c:showSerName val="1"/>
              <c:extLst>
                <c:ext xmlns:c15="http://schemas.microsoft.com/office/drawing/2012/chart" uri="{CE6537A1-D6FC-4f65-9D91-7224C49458BB}"/>
              </c:extLst>
            </c:dLbl>
            <c:delete val="1"/>
            <c:spPr>
              <a:noFill/>
              <a:ln>
                <a:noFill/>
              </a:ln>
              <a:effectLst/>
            </c:spPr>
            <c:txPr>
              <a:bodyPr/>
              <a:lstStyle/>
              <a:p>
                <a:pPr>
                  <a:defRPr sz="1400">
                    <a:solidFill>
                      <a:schemeClr val="bg1">
                        <a:lumMod val="75000"/>
                      </a:schemeClr>
                    </a:solidFill>
                  </a:defRPr>
                </a:pPr>
                <a:endParaRPr lang="fr-FR"/>
              </a:p>
            </c:txPr>
            <c:extLst>
              <c:ext xmlns:c15="http://schemas.microsoft.com/office/drawing/2012/chart" uri="{CE6537A1-D6FC-4f65-9D91-7224C49458BB}">
                <c15:showLeaderLines val="0"/>
              </c:ext>
            </c:extLst>
          </c:dLbls>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Feuil3!$C$4:$I$4</c:f>
              <c:numCache>
                <c:formatCode>_(* #,##0_);_(* \(#,##0\);_(* "-"??_);_(@_)</c:formatCode>
                <c:ptCount val="7"/>
                <c:pt idx="0">
                  <c:v>49000</c:v>
                </c:pt>
                <c:pt idx="1">
                  <c:v>65000</c:v>
                </c:pt>
                <c:pt idx="2">
                  <c:v>57700</c:v>
                </c:pt>
                <c:pt idx="3">
                  <c:v>57500</c:v>
                </c:pt>
                <c:pt idx="4">
                  <c:v>54500</c:v>
                </c:pt>
                <c:pt idx="5">
                  <c:v>71500</c:v>
                </c:pt>
                <c:pt idx="6">
                  <c:v>82330</c:v>
                </c:pt>
              </c:numCache>
            </c:numRef>
          </c:val>
        </c:ser>
        <c:ser>
          <c:idx val="3"/>
          <c:order val="2"/>
          <c:tx>
            <c:strRef>
              <c:f>Feuil3!$B$5</c:f>
              <c:strCache>
                <c:ptCount val="1"/>
                <c:pt idx="0">
                  <c:v>Keïta</c:v>
                </c:pt>
              </c:strCache>
            </c:strRef>
          </c:tx>
          <c:spPr>
            <a:ln w="50800">
              <a:solidFill>
                <a:srgbClr val="D7D7D2"/>
              </a:solidFill>
              <a:prstDash val="solid"/>
            </a:ln>
          </c:spPr>
          <c:marker>
            <c:symbol val="none"/>
          </c:marker>
          <c:dLbls>
            <c:dLbl>
              <c:idx val="6"/>
              <c:layout/>
              <c:dLblPos val="r"/>
              <c:showSerName val="1"/>
              <c:extLst>
                <c:ext xmlns:c15="http://schemas.microsoft.com/office/drawing/2012/chart" uri="{CE6537A1-D6FC-4f65-9D91-7224C49458BB}"/>
              </c:extLst>
            </c:dLbl>
            <c:delete val="1"/>
            <c:spPr>
              <a:noFill/>
              <a:ln>
                <a:noFill/>
              </a:ln>
              <a:effectLst/>
            </c:spPr>
            <c:txPr>
              <a:bodyPr/>
              <a:lstStyle/>
              <a:p>
                <a:pPr>
                  <a:defRPr sz="1400">
                    <a:solidFill>
                      <a:schemeClr val="bg1">
                        <a:lumMod val="75000"/>
                      </a:schemeClr>
                    </a:solidFill>
                  </a:defRPr>
                </a:pPr>
                <a:endParaRPr lang="fr-FR"/>
              </a:p>
            </c:txPr>
            <c:extLst>
              <c:ext xmlns:c15="http://schemas.microsoft.com/office/drawing/2012/chart" uri="{CE6537A1-D6FC-4f65-9D91-7224C49458BB}">
                <c15:showLeaderLines val="0"/>
              </c:ext>
            </c:extLst>
          </c:dLbls>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Feuil3!$C$5:$I$5</c:f>
              <c:numCache>
                <c:formatCode>_(* #,##0_);_(* \(#,##0\);_(* "-"??_);_(@_)</c:formatCode>
                <c:ptCount val="7"/>
                <c:pt idx="0">
                  <c:v>40000</c:v>
                </c:pt>
                <c:pt idx="1">
                  <c:v>57000</c:v>
                </c:pt>
                <c:pt idx="2">
                  <c:v>70000</c:v>
                </c:pt>
                <c:pt idx="3">
                  <c:v>50000</c:v>
                </c:pt>
                <c:pt idx="4">
                  <c:v>52000</c:v>
                </c:pt>
                <c:pt idx="5">
                  <c:v>38250</c:v>
                </c:pt>
                <c:pt idx="6">
                  <c:v>42500</c:v>
                </c:pt>
              </c:numCache>
            </c:numRef>
          </c:val>
        </c:ser>
        <c:ser>
          <c:idx val="4"/>
          <c:order val="3"/>
          <c:tx>
            <c:strRef>
              <c:f>Feuil3!$B$6</c:f>
              <c:strCache>
                <c:ptCount val="1"/>
                <c:pt idx="0">
                  <c:v>Madaoua</c:v>
                </c:pt>
              </c:strCache>
            </c:strRef>
          </c:tx>
          <c:spPr>
            <a:ln w="50800">
              <a:solidFill>
                <a:srgbClr val="C4E595"/>
              </a:solidFill>
              <a:prstDash val="solid"/>
            </a:ln>
          </c:spPr>
          <c:marker>
            <c:symbol val="none"/>
          </c:marker>
          <c:dLbls>
            <c:dLbl>
              <c:idx val="6"/>
              <c:layout/>
              <c:showSerName val="1"/>
              <c:extLst>
                <c:ext xmlns:c15="http://schemas.microsoft.com/office/drawing/2012/chart" uri="{CE6537A1-D6FC-4f65-9D91-7224C49458BB}"/>
              </c:extLst>
            </c:dLbl>
            <c:delete val="1"/>
            <c:spPr>
              <a:noFill/>
              <a:ln>
                <a:noFill/>
              </a:ln>
              <a:effectLst/>
            </c:spPr>
            <c:txPr>
              <a:bodyPr/>
              <a:lstStyle/>
              <a:p>
                <a:pPr>
                  <a:defRPr sz="1400">
                    <a:solidFill>
                      <a:schemeClr val="bg1">
                        <a:lumMod val="75000"/>
                      </a:schemeClr>
                    </a:solidFill>
                  </a:defRPr>
                </a:pPr>
                <a:endParaRPr lang="fr-FR"/>
              </a:p>
            </c:txPr>
            <c:extLst>
              <c:ext xmlns:c15="http://schemas.microsoft.com/office/drawing/2012/chart" uri="{CE6537A1-D6FC-4f65-9D91-7224C49458BB}">
                <c15:showLeaderLines val="0"/>
              </c:ext>
            </c:extLst>
          </c:dLbls>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Feuil3!$C$6:$I$6</c:f>
              <c:numCache>
                <c:formatCode>_(* #,##0_);_(* \(#,##0\);_(* "-"??_);_(@_)</c:formatCode>
                <c:ptCount val="7"/>
                <c:pt idx="0">
                  <c:v>43000</c:v>
                </c:pt>
                <c:pt idx="1">
                  <c:v>45000</c:v>
                </c:pt>
                <c:pt idx="2">
                  <c:v>53700</c:v>
                </c:pt>
                <c:pt idx="3">
                  <c:v>45500</c:v>
                </c:pt>
                <c:pt idx="4">
                  <c:v>52750</c:v>
                </c:pt>
                <c:pt idx="5">
                  <c:v>50000</c:v>
                </c:pt>
                <c:pt idx="6">
                  <c:v>50000</c:v>
                </c:pt>
              </c:numCache>
            </c:numRef>
          </c:val>
        </c:ser>
        <c:ser>
          <c:idx val="1"/>
          <c:order val="4"/>
          <c:tx>
            <c:strRef>
              <c:f>Feuil3!$B$3</c:f>
              <c:strCache>
                <c:ptCount val="1"/>
                <c:pt idx="0">
                  <c:v>Bouza</c:v>
                </c:pt>
              </c:strCache>
            </c:strRef>
          </c:tx>
          <c:spPr>
            <a:ln w="57150">
              <a:solidFill>
                <a:srgbClr val="B01818"/>
              </a:solidFill>
              <a:prstDash val="solid"/>
            </a:ln>
          </c:spPr>
          <c:marker>
            <c:symbol val="none"/>
          </c:marker>
          <c:dLbls>
            <c:dLbl>
              <c:idx val="0"/>
              <c:layout>
                <c:manualLayout>
                  <c:x val="-3.6141248422306649E-2"/>
                  <c:y val="4.5483891300901524E-2"/>
                </c:manualLayout>
              </c:layout>
              <c:showVal val="1"/>
              <c:extLst>
                <c:ext xmlns:c15="http://schemas.microsoft.com/office/drawing/2012/chart" uri="{CE6537A1-D6FC-4f65-9D91-7224C49458BB}"/>
              </c:extLst>
            </c:dLbl>
            <c:dLbl>
              <c:idx val="4"/>
              <c:layout>
                <c:manualLayout>
                  <c:x val="0"/>
                  <c:y val="-2.4258075360480798E-2"/>
                </c:manualLayout>
              </c:layout>
              <c:showVal val="1"/>
              <c:extLst>
                <c:ext xmlns:c15="http://schemas.microsoft.com/office/drawing/2012/chart" uri="{CE6537A1-D6FC-4f65-9D91-7224C49458BB}"/>
              </c:extLst>
            </c:dLbl>
            <c:dLbl>
              <c:idx val="6"/>
              <c:layout/>
              <c:spPr/>
              <c:txPr>
                <a:bodyPr/>
                <a:lstStyle/>
                <a:p>
                  <a:pPr>
                    <a:defRPr sz="1600" b="0">
                      <a:solidFill>
                        <a:schemeClr val="tx1">
                          <a:lumMod val="95000"/>
                          <a:lumOff val="5000"/>
                        </a:schemeClr>
                      </a:solidFill>
                    </a:defRPr>
                  </a:pPr>
                  <a:endParaRPr lang="fr-FR"/>
                </a:p>
              </c:txPr>
              <c:dLblPos val="r"/>
              <c:showSerName val="1"/>
              <c:extLst>
                <c:ext xmlns:c15="http://schemas.microsoft.com/office/drawing/2012/chart" uri="{CE6537A1-D6FC-4f65-9D91-7224C49458BB}"/>
              </c:extLst>
            </c:dLbl>
            <c:delete val="1"/>
            <c:spPr>
              <a:noFill/>
              <a:ln>
                <a:noFill/>
              </a:ln>
              <a:effectLst/>
            </c:spPr>
            <c:txPr>
              <a:bodyPr/>
              <a:lstStyle/>
              <a:p>
                <a:pPr>
                  <a:defRPr sz="1400" b="0"/>
                </a:pPr>
                <a:endParaRPr lang="fr-FR"/>
              </a:p>
            </c:txPr>
            <c:extLst>
              <c:ext xmlns:c15="http://schemas.microsoft.com/office/drawing/2012/chart" uri="{CE6537A1-D6FC-4f65-9D91-7224C49458BB}">
                <c15:showLeaderLines val="0"/>
              </c:ext>
            </c:extLst>
          </c:dLbls>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Feuil3!$C$3:$I$3</c:f>
              <c:numCache>
                <c:formatCode>_(* #,##0_);_(* \(#,##0\);_(* "-"??_);_(@_)</c:formatCode>
                <c:ptCount val="7"/>
                <c:pt idx="0">
                  <c:v>40000</c:v>
                </c:pt>
                <c:pt idx="1">
                  <c:v>40000</c:v>
                </c:pt>
                <c:pt idx="2">
                  <c:v>46000</c:v>
                </c:pt>
                <c:pt idx="3">
                  <c:v>70000</c:v>
                </c:pt>
                <c:pt idx="4">
                  <c:v>77500</c:v>
                </c:pt>
                <c:pt idx="5">
                  <c:v>52000</c:v>
                </c:pt>
                <c:pt idx="6">
                  <c:v>38000</c:v>
                </c:pt>
              </c:numCache>
            </c:numRef>
          </c:val>
        </c:ser>
        <c:marker val="1"/>
        <c:axId val="176776704"/>
        <c:axId val="176778240"/>
      </c:lineChart>
      <c:dateAx>
        <c:axId val="176776704"/>
        <c:scaling>
          <c:orientation val="minMax"/>
        </c:scaling>
        <c:axPos val="b"/>
        <c:numFmt formatCode="mmm\." sourceLinked="0"/>
        <c:majorTickMark val="none"/>
        <c:tickLblPos val="low"/>
        <c:spPr>
          <a:ln>
            <a:solidFill>
              <a:srgbClr val="BBBBBB"/>
            </a:solidFill>
            <a:prstDash val="solid"/>
          </a:ln>
        </c:spPr>
        <c:txPr>
          <a:bodyPr/>
          <a:lstStyle/>
          <a:p>
            <a:pPr>
              <a:defRPr sz="1400"/>
            </a:pPr>
            <a:endParaRPr lang="fr-FR"/>
          </a:p>
        </c:txPr>
        <c:crossAx val="176778240"/>
        <c:crosses val="autoZero"/>
        <c:auto val="1"/>
        <c:lblOffset val="100"/>
        <c:baseTimeUnit val="months"/>
      </c:dateAx>
      <c:valAx>
        <c:axId val="176778240"/>
        <c:scaling>
          <c:orientation val="minMax"/>
          <c:min val="20000"/>
        </c:scaling>
        <c:axPos val="l"/>
        <c:numFmt formatCode="#,##0,&quot;&quot;\k&quot;&quot;" sourceLinked="0"/>
        <c:tickLblPos val="low"/>
        <c:spPr>
          <a:ln>
            <a:solidFill>
              <a:srgbClr val="BBBBBB"/>
            </a:solidFill>
            <a:prstDash val="solid"/>
          </a:ln>
        </c:spPr>
        <c:txPr>
          <a:bodyPr/>
          <a:lstStyle/>
          <a:p>
            <a:pPr>
              <a:defRPr sz="1400"/>
            </a:pPr>
            <a:endParaRPr lang="fr-FR"/>
          </a:p>
        </c:txPr>
        <c:crossAx val="176776704"/>
        <c:crosses val="autoZero"/>
        <c:crossBetween val="between"/>
      </c:valAx>
      <c:spPr>
        <a:ln w="3175">
          <a:solidFill>
            <a:srgbClr val="FFFFFF"/>
          </a:solidFill>
          <a:prstDash val="solid"/>
        </a:ln>
      </c:spPr>
    </c:plotArea>
    <c:plotVisOnly val="1"/>
    <c:dispBlanksAs val="gap"/>
  </c:chart>
  <c:spPr>
    <a:ln w="9525">
      <a:noFill/>
    </a:ln>
  </c:spPr>
  <c:txPr>
    <a:bodyPr/>
    <a:lstStyle/>
    <a:p>
      <a:pPr>
        <a:defRPr sz="1000"/>
      </a:pPr>
      <a:endParaRPr lang="fr-FR"/>
    </a:p>
  </c:txPr>
  <c:externalData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chart>
    <c:title>
      <c:tx>
        <c:rich>
          <a:bodyPr/>
          <a:lstStyle/>
          <a:p>
            <a:pPr>
              <a:defRPr sz="1600" b="0"/>
            </a:pPr>
            <a:r>
              <a:rPr lang="en-US" sz="1600" b="0" dirty="0"/>
              <a:t>Maize price evolution in main markets, Tahoua region,</a:t>
            </a:r>
            <a:r>
              <a:rPr lang="en-US" sz="1600" b="0" baseline="0" dirty="0"/>
              <a:t> Niger 2011 (</a:t>
            </a:r>
            <a:r>
              <a:rPr lang="en-US" sz="1600" b="0" baseline="0" dirty="0" smtClean="0"/>
              <a:t>CFA/Kg)</a:t>
            </a:r>
            <a:endParaRPr lang="en-US" sz="1600" b="0" dirty="0"/>
          </a:p>
        </c:rich>
      </c:tx>
      <c:layout/>
      <c:overlay val="1"/>
    </c:title>
    <c:plotArea>
      <c:layout>
        <c:manualLayout>
          <c:layoutTarget val="inner"/>
          <c:xMode val="edge"/>
          <c:yMode val="edge"/>
          <c:x val="4.9916687330752073E-2"/>
          <c:y val="0.13642182882967188"/>
          <c:w val="0.949339531491037"/>
          <c:h val="0.77802014259360974"/>
        </c:manualLayout>
      </c:layout>
      <c:lineChart>
        <c:grouping val="standard"/>
        <c:ser>
          <c:idx val="0"/>
          <c:order val="0"/>
          <c:tx>
            <c:strRef>
              <c:f>Feuil3!$B$2</c:f>
              <c:strCache>
                <c:ptCount val="1"/>
                <c:pt idx="0">
                  <c:v>Birni N'Konni</c:v>
                </c:pt>
              </c:strCache>
            </c:strRef>
          </c:tx>
          <c:spPr>
            <a:ln w="50800">
              <a:solidFill>
                <a:srgbClr val="FFCFA1"/>
              </a:solidFill>
              <a:prstDash val="solid"/>
            </a:ln>
          </c:spPr>
          <c:marker>
            <c:symbol val="none"/>
          </c:marker>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Feuil3!$C$2:$I$2</c:f>
              <c:numCache>
                <c:formatCode>_(* #,##0_);_(* \(#,##0\);_(* "-"??_);_(@_)</c:formatCode>
                <c:ptCount val="7"/>
                <c:pt idx="0">
                  <c:v>51250</c:v>
                </c:pt>
                <c:pt idx="1">
                  <c:v>50500</c:v>
                </c:pt>
                <c:pt idx="2">
                  <c:v>59400</c:v>
                </c:pt>
                <c:pt idx="3">
                  <c:v>68200</c:v>
                </c:pt>
                <c:pt idx="4">
                  <c:v>60000</c:v>
                </c:pt>
                <c:pt idx="5">
                  <c:v>61000</c:v>
                </c:pt>
                <c:pt idx="6">
                  <c:v>64000</c:v>
                </c:pt>
              </c:numCache>
            </c:numRef>
          </c:val>
        </c:ser>
        <c:ser>
          <c:idx val="2"/>
          <c:order val="1"/>
          <c:tx>
            <c:strRef>
              <c:f>Feuil3!$B$4</c:f>
              <c:strCache>
                <c:ptCount val="1"/>
                <c:pt idx="0">
                  <c:v>Illéla</c:v>
                </c:pt>
              </c:strCache>
            </c:strRef>
          </c:tx>
          <c:spPr>
            <a:ln w="50800">
              <a:solidFill>
                <a:srgbClr val="C6D8F5"/>
              </a:solidFill>
              <a:prstDash val="solid"/>
            </a:ln>
          </c:spPr>
          <c:marker>
            <c:symbol val="none"/>
          </c:marker>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Feuil3!$C$4:$I$4</c:f>
              <c:numCache>
                <c:formatCode>_(* #,##0_);_(* \(#,##0\);_(* "-"??_);_(@_)</c:formatCode>
                <c:ptCount val="7"/>
                <c:pt idx="0">
                  <c:v>49000</c:v>
                </c:pt>
                <c:pt idx="1">
                  <c:v>65000</c:v>
                </c:pt>
                <c:pt idx="2">
                  <c:v>57700</c:v>
                </c:pt>
                <c:pt idx="3">
                  <c:v>57500</c:v>
                </c:pt>
                <c:pt idx="4">
                  <c:v>54500</c:v>
                </c:pt>
                <c:pt idx="5">
                  <c:v>71500</c:v>
                </c:pt>
                <c:pt idx="6">
                  <c:v>82330</c:v>
                </c:pt>
              </c:numCache>
            </c:numRef>
          </c:val>
        </c:ser>
        <c:ser>
          <c:idx val="3"/>
          <c:order val="2"/>
          <c:tx>
            <c:strRef>
              <c:f>Feuil3!$B$5</c:f>
              <c:strCache>
                <c:ptCount val="1"/>
                <c:pt idx="0">
                  <c:v>Keïta</c:v>
                </c:pt>
              </c:strCache>
            </c:strRef>
          </c:tx>
          <c:spPr>
            <a:ln w="50800">
              <a:solidFill>
                <a:srgbClr val="D7D7D2"/>
              </a:solidFill>
              <a:prstDash val="solid"/>
            </a:ln>
          </c:spPr>
          <c:marker>
            <c:symbol val="none"/>
          </c:marker>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Feuil3!$C$5:$I$5</c:f>
              <c:numCache>
                <c:formatCode>_(* #,##0_);_(* \(#,##0\);_(* "-"??_);_(@_)</c:formatCode>
                <c:ptCount val="7"/>
                <c:pt idx="0">
                  <c:v>40000</c:v>
                </c:pt>
                <c:pt idx="1">
                  <c:v>57000</c:v>
                </c:pt>
                <c:pt idx="2">
                  <c:v>70000</c:v>
                </c:pt>
                <c:pt idx="3">
                  <c:v>50000</c:v>
                </c:pt>
                <c:pt idx="4">
                  <c:v>52000</c:v>
                </c:pt>
                <c:pt idx="5">
                  <c:v>38250</c:v>
                </c:pt>
                <c:pt idx="6">
                  <c:v>42500</c:v>
                </c:pt>
              </c:numCache>
            </c:numRef>
          </c:val>
        </c:ser>
        <c:ser>
          <c:idx val="4"/>
          <c:order val="3"/>
          <c:tx>
            <c:strRef>
              <c:f>Feuil3!$B$6</c:f>
              <c:strCache>
                <c:ptCount val="1"/>
                <c:pt idx="0">
                  <c:v>Madaoua</c:v>
                </c:pt>
              </c:strCache>
            </c:strRef>
          </c:tx>
          <c:spPr>
            <a:ln w="50800">
              <a:solidFill>
                <a:srgbClr val="C4E595"/>
              </a:solidFill>
              <a:prstDash val="solid"/>
            </a:ln>
          </c:spPr>
          <c:marker>
            <c:symbol val="none"/>
          </c:marker>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Feuil3!$C$6:$I$6</c:f>
              <c:numCache>
                <c:formatCode>_(* #,##0_);_(* \(#,##0\);_(* "-"??_);_(@_)</c:formatCode>
                <c:ptCount val="7"/>
                <c:pt idx="0">
                  <c:v>43000</c:v>
                </c:pt>
                <c:pt idx="1">
                  <c:v>45000</c:v>
                </c:pt>
                <c:pt idx="2">
                  <c:v>53700</c:v>
                </c:pt>
                <c:pt idx="3">
                  <c:v>45500</c:v>
                </c:pt>
                <c:pt idx="4">
                  <c:v>52750</c:v>
                </c:pt>
                <c:pt idx="5">
                  <c:v>50000</c:v>
                </c:pt>
                <c:pt idx="6">
                  <c:v>50000</c:v>
                </c:pt>
              </c:numCache>
            </c:numRef>
          </c:val>
        </c:ser>
        <c:ser>
          <c:idx val="1"/>
          <c:order val="4"/>
          <c:tx>
            <c:strRef>
              <c:f>Feuil3!$B$3</c:f>
              <c:strCache>
                <c:ptCount val="1"/>
                <c:pt idx="0">
                  <c:v>Bouza</c:v>
                </c:pt>
              </c:strCache>
            </c:strRef>
          </c:tx>
          <c:spPr>
            <a:ln w="57150">
              <a:solidFill>
                <a:srgbClr val="B01818"/>
              </a:solidFill>
              <a:prstDash val="solid"/>
            </a:ln>
          </c:spPr>
          <c:marker>
            <c:symbol val="none"/>
          </c:marker>
          <c:cat>
            <c:numRef>
              <c:f>Feuil3!$C$1:$I$1</c:f>
              <c:numCache>
                <c:formatCode>[$-409]mmm\-yy;@</c:formatCode>
                <c:ptCount val="7"/>
                <c:pt idx="0">
                  <c:v>34335</c:v>
                </c:pt>
                <c:pt idx="1">
                  <c:v>34366</c:v>
                </c:pt>
                <c:pt idx="2">
                  <c:v>34394</c:v>
                </c:pt>
                <c:pt idx="3">
                  <c:v>34425</c:v>
                </c:pt>
                <c:pt idx="4">
                  <c:v>34455</c:v>
                </c:pt>
                <c:pt idx="5">
                  <c:v>34486</c:v>
                </c:pt>
                <c:pt idx="6">
                  <c:v>34516</c:v>
                </c:pt>
              </c:numCache>
            </c:numRef>
          </c:cat>
          <c:val>
            <c:numRef>
              <c:f>Feuil3!$C$3:$I$3</c:f>
              <c:numCache>
                <c:formatCode>_(* #,##0_);_(* \(#,##0\);_(* "-"??_);_(@_)</c:formatCode>
                <c:ptCount val="7"/>
                <c:pt idx="0">
                  <c:v>40000</c:v>
                </c:pt>
                <c:pt idx="1">
                  <c:v>40000</c:v>
                </c:pt>
                <c:pt idx="2">
                  <c:v>46000</c:v>
                </c:pt>
                <c:pt idx="3">
                  <c:v>70000</c:v>
                </c:pt>
                <c:pt idx="4">
                  <c:v>77500</c:v>
                </c:pt>
                <c:pt idx="5">
                  <c:v>52000</c:v>
                </c:pt>
                <c:pt idx="6">
                  <c:v>38000</c:v>
                </c:pt>
              </c:numCache>
            </c:numRef>
          </c:val>
        </c:ser>
        <c:marker val="1"/>
        <c:axId val="176302336"/>
        <c:axId val="176316416"/>
      </c:lineChart>
      <c:dateAx>
        <c:axId val="176302336"/>
        <c:scaling>
          <c:orientation val="minMax"/>
        </c:scaling>
        <c:axPos val="b"/>
        <c:numFmt formatCode="mmm\." sourceLinked="0"/>
        <c:majorTickMark val="none"/>
        <c:tickLblPos val="low"/>
        <c:spPr>
          <a:ln>
            <a:solidFill>
              <a:srgbClr val="BBBBBB"/>
            </a:solidFill>
            <a:prstDash val="solid"/>
          </a:ln>
        </c:spPr>
        <c:txPr>
          <a:bodyPr/>
          <a:lstStyle/>
          <a:p>
            <a:pPr>
              <a:defRPr sz="1400"/>
            </a:pPr>
            <a:endParaRPr lang="fr-FR"/>
          </a:p>
        </c:txPr>
        <c:crossAx val="176316416"/>
        <c:crosses val="autoZero"/>
        <c:auto val="1"/>
        <c:lblOffset val="100"/>
        <c:baseTimeUnit val="months"/>
      </c:dateAx>
      <c:valAx>
        <c:axId val="176316416"/>
        <c:scaling>
          <c:orientation val="minMax"/>
          <c:min val="20000"/>
        </c:scaling>
        <c:axPos val="l"/>
        <c:numFmt formatCode="#,##0,&quot;&quot;\k&quot;&quot;" sourceLinked="0"/>
        <c:tickLblPos val="low"/>
        <c:spPr>
          <a:ln>
            <a:solidFill>
              <a:srgbClr val="BBBBBB"/>
            </a:solidFill>
            <a:prstDash val="solid"/>
          </a:ln>
        </c:spPr>
        <c:txPr>
          <a:bodyPr/>
          <a:lstStyle/>
          <a:p>
            <a:pPr>
              <a:defRPr sz="1400"/>
            </a:pPr>
            <a:endParaRPr lang="fr-FR"/>
          </a:p>
        </c:txPr>
        <c:crossAx val="176302336"/>
        <c:crosses val="autoZero"/>
        <c:crossBetween val="between"/>
      </c:valAx>
      <c:spPr>
        <a:ln w="3175">
          <a:solidFill>
            <a:srgbClr val="FFFFFF"/>
          </a:solidFill>
          <a:prstDash val="solid"/>
        </a:ln>
      </c:spPr>
    </c:plotArea>
    <c:legend>
      <c:legendPos val="b"/>
      <c:layout>
        <c:manualLayout>
          <c:xMode val="edge"/>
          <c:yMode val="edge"/>
          <c:x val="0.26879844706911599"/>
          <c:y val="0.70678778238069495"/>
          <c:w val="0.46025984251968499"/>
          <c:h val="0.117539668160141"/>
        </c:manualLayout>
      </c:layout>
    </c:legend>
    <c:plotVisOnly val="1"/>
    <c:dispBlanksAs val="gap"/>
  </c:chart>
  <c:spPr>
    <a:ln w="9525">
      <a:noFill/>
    </a:ln>
  </c:spPr>
  <c:txPr>
    <a:bodyPr/>
    <a:lstStyle/>
    <a:p>
      <a:pPr>
        <a:defRPr sz="1000"/>
      </a:pPr>
      <a:endParaRPr lang="fr-FR"/>
    </a:p>
  </c:txPr>
  <c:externalData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fr-FR"/>
  <c:style val="18"/>
  <c:chart>
    <c:autoTitleDeleted val="1"/>
    <c:plotArea>
      <c:layout/>
      <c:pieChart>
        <c:varyColors val="1"/>
        <c:ser>
          <c:idx val="0"/>
          <c:order val="0"/>
          <c:tx>
            <c:strRef>
              <c:f>Sheet1!$B$1</c:f>
              <c:strCache>
                <c:ptCount val="1"/>
                <c:pt idx="0">
                  <c:v>Sales</c:v>
                </c:pt>
              </c:strCache>
            </c:strRef>
          </c:tx>
          <c:spPr>
            <a:solidFill>
              <a:srgbClr val="026CB6"/>
            </a:solidFill>
            <a:ln w="25400">
              <a:solidFill>
                <a:schemeClr val="bg1"/>
              </a:solidFill>
            </a:ln>
            <a:effectLst/>
          </c:spPr>
          <c:dLbls>
            <c:dLbl>
              <c:idx val="0"/>
              <c:layout>
                <c:manualLayout>
                  <c:x val="-0.21358989501312312"/>
                  <c:y val="6.2366141732283532E-2"/>
                </c:manualLayout>
              </c:layout>
              <c:tx>
                <c:rich>
                  <a:bodyPr/>
                  <a:lstStyle/>
                  <a:p>
                    <a:r>
                      <a:rPr lang="en-US" dirty="0" smtClean="0"/>
                      <a:t>LARGEST</a:t>
                    </a:r>
                    <a:endParaRPr lang="en-US" dirty="0"/>
                  </a:p>
                </c:rich>
              </c:tx>
              <c:showVal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0.14928379265091901"/>
                  <c:y val="0.19325147637795301"/>
                </c:manualLayout>
              </c:layout>
              <c:tx>
                <c:rich>
                  <a:bodyPr/>
                  <a:lstStyle/>
                  <a:p>
                    <a:r>
                      <a:rPr lang="en-US" dirty="0" smtClean="0"/>
                      <a:t>SECOND</a:t>
                    </a:r>
                  </a:p>
                  <a:p>
                    <a:r>
                      <a:rPr lang="en-US" dirty="0" smtClean="0"/>
                      <a:t>LARGEST</a:t>
                    </a:r>
                    <a:endParaRPr lang="en-US" dirty="0"/>
                  </a:p>
                </c:rich>
              </c:tx>
              <c:showVal val="1"/>
              <c:extLst>
                <c:ext xmlns:c15="http://schemas.microsoft.com/office/drawing/2012/chart" uri="{CE6537A1-D6FC-4f65-9D91-7224C49458BB}"/>
              </c:extLst>
            </c:dLbl>
            <c:spPr>
              <a:noFill/>
              <a:ln>
                <a:noFill/>
              </a:ln>
              <a:effectLst/>
            </c:spPr>
            <c:txPr>
              <a:bodyPr/>
              <a:lstStyle/>
              <a:p>
                <a:pPr>
                  <a:defRPr sz="1500">
                    <a:solidFill>
                      <a:schemeClr val="bg1"/>
                    </a:solidFill>
                  </a:defRPr>
                </a:pPr>
                <a:endParaRPr lang="fr-FR"/>
              </a:p>
            </c:txPr>
            <c:showVal val="1"/>
            <c:showLeaderLines val="1"/>
            <c:extLst>
              <c:ext xmlns:c15="http://schemas.microsoft.com/office/drawing/2012/chart" uri="{CE6537A1-D6FC-4f65-9D91-7224C49458BB}"/>
            </c:extLst>
          </c:dLbls>
          <c:cat>
            <c:strRef>
              <c:f>Sheet1!$A$2:$A$6</c:f>
              <c:strCache>
                <c:ptCount val="5"/>
                <c:pt idx="0">
                  <c:v>West, Central and South Africa</c:v>
                </c:pt>
                <c:pt idx="1">
                  <c:v>Asia and the Pacific</c:v>
                </c:pt>
                <c:pt idx="2">
                  <c:v>Latin America and the Caribbean</c:v>
                </c:pt>
                <c:pt idx="3">
                  <c:v>Middle East, North Africa and Central Asia</c:v>
                </c:pt>
                <c:pt idx="4">
                  <c:v>Headquarters (NY and Geneva)</c:v>
                </c:pt>
              </c:strCache>
            </c:strRef>
          </c:cat>
          <c:val>
            <c:numRef>
              <c:f>Sheet1!$B$2:$B$6</c:f>
              <c:numCache>
                <c:formatCode>General</c:formatCode>
                <c:ptCount val="5"/>
                <c:pt idx="0">
                  <c:v>807</c:v>
                </c:pt>
                <c:pt idx="1">
                  <c:v>130</c:v>
                </c:pt>
                <c:pt idx="2">
                  <c:v>146</c:v>
                </c:pt>
                <c:pt idx="3">
                  <c:v>350</c:v>
                </c:pt>
                <c:pt idx="4">
                  <c:v>443</c:v>
                </c:pt>
              </c:numCache>
            </c:numRef>
          </c:val>
        </c:ser>
        <c:firstSliceAng val="0"/>
      </c:pieChart>
    </c:plotArea>
    <c:plotVisOnly val="1"/>
    <c:dispBlanksAs val="zero"/>
  </c:chart>
  <c:txPr>
    <a:bodyPr/>
    <a:lstStyle/>
    <a:p>
      <a:pPr>
        <a:defRPr sz="1800"/>
      </a:pPr>
      <a:endParaRPr lang="fr-FR"/>
    </a:p>
  </c:txPr>
  <c:externalData r:id="rId1"/>
  <c:userShapes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0.175</cdr:x>
      <cdr:y>0</cdr:y>
    </cdr:from>
    <cdr:to>
      <cdr:x>0.8375</cdr:x>
      <cdr:y>0.99375</cdr:y>
    </cdr:to>
    <cdr:sp macro="" textlink="">
      <cdr:nvSpPr>
        <cdr:cNvPr id="3" name="Arc 2"/>
        <cdr:cNvSpPr/>
      </cdr:nvSpPr>
      <cdr:spPr bwMode="auto">
        <a:xfrm xmlns:a="http://schemas.openxmlformats.org/drawingml/2006/main" rot="10800000">
          <a:off x="1066800" y="-76200"/>
          <a:ext cx="4038600" cy="4038600"/>
        </a:xfrm>
        <a:prstGeom xmlns:a="http://schemas.openxmlformats.org/drawingml/2006/main" prst="arc">
          <a:avLst/>
        </a:prstGeom>
        <a:noFill xmlns:a="http://schemas.openxmlformats.org/drawingml/2006/main"/>
        <a:ln xmlns:a="http://schemas.openxmlformats.org/drawingml/2006/main" w="127000" cap="flat" cmpd="sng" algn="ctr">
          <a:solidFill>
            <a:schemeClr val="accent3">
              <a:lumMod val="65000"/>
            </a:schemeClr>
          </a:solidFill>
          <a:prstDash val="solid"/>
          <a:round/>
          <a:headEnd type="triangl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1E179B-B851-40C8-8671-E22D1EB1D79E}" type="datetimeFigureOut">
              <a:rPr lang="fr-FR" smtClean="0"/>
              <a:t>16/08/2017</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C19BD9-E2B2-41F8-9288-2262A7EF7A2A}" type="slidenum">
              <a:rPr lang="fr-FR" smtClean="0"/>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 of the presentation: basic</a:t>
            </a:r>
            <a:r>
              <a:rPr lang="en-US" baseline="0" dirty="0" smtClean="0"/>
              <a:t> guidance on DOs and DONTs</a:t>
            </a:r>
            <a:endParaRPr lang="en-US" dirty="0"/>
          </a:p>
        </p:txBody>
      </p:sp>
      <p:sp>
        <p:nvSpPr>
          <p:cNvPr id="4" name="Slide Number Placeholder 3"/>
          <p:cNvSpPr>
            <a:spLocks noGrp="1"/>
          </p:cNvSpPr>
          <p:nvPr>
            <p:ph type="sldNum" sz="quarter" idx="10"/>
          </p:nvPr>
        </p:nvSpPr>
        <p:spPr/>
        <p:txBody>
          <a:bodyPr/>
          <a:lstStyle/>
          <a:p>
            <a:pPr>
              <a:defRPr/>
            </a:pPr>
            <a:fld id="{36328A6C-50AD-4D10-99B7-2986E625FD50}" type="slidenum">
              <a:rPr lang="en-US" smtClean="0"/>
              <a:pPr>
                <a:defRPr/>
              </a:pPr>
              <a:t>1</a:t>
            </a:fld>
            <a:endParaRPr lang="en-US"/>
          </a:p>
        </p:txBody>
      </p:sp>
    </p:spTree>
    <p:extLst>
      <p:ext uri="{BB962C8B-B14F-4D97-AF65-F5344CB8AC3E}">
        <p14:creationId xmlns="" xmlns:p14="http://schemas.microsoft.com/office/powerpoint/2010/main" val="1174045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r>
              <a:rPr lang="en-US" b="0" dirty="0" smtClean="0"/>
              <a:t>http://www.dashboardinsight.com/articles/digital-dashboards/fundamentals/a-guide-to-creating-dashboards-people-love-to-use-part-3.aspx?page=6</a:t>
            </a:r>
          </a:p>
          <a:p>
            <a:endParaRPr lang="en-US" b="0" dirty="0" smtClean="0"/>
          </a:p>
          <a:p>
            <a:r>
              <a:rPr lang="en-US" b="1" dirty="0" smtClean="0"/>
              <a:t>Maximize contrast.</a:t>
            </a:r>
            <a:r>
              <a:rPr lang="en-US" dirty="0" smtClean="0"/>
              <a:t> Maximize the contrast between your data and the background. The standard Excel default chart, for example, makes it more difficult than necessary to distinguish the line from the background. A white background emphasize</a:t>
            </a:r>
            <a:r>
              <a:rPr lang="en-US" baseline="0" dirty="0" smtClean="0"/>
              <a:t> the data</a:t>
            </a:r>
            <a:r>
              <a:rPr lang="en-US" dirty="0" smtClean="0"/>
              <a:t>.</a:t>
            </a:r>
            <a:endParaRPr lang="fr-CH" dirty="0"/>
          </a:p>
        </p:txBody>
      </p:sp>
      <p:sp>
        <p:nvSpPr>
          <p:cNvPr id="4" name="Slide Number Placeholder 3"/>
          <p:cNvSpPr>
            <a:spLocks noGrp="1"/>
          </p:cNvSpPr>
          <p:nvPr>
            <p:ph type="sldNum" sz="quarter" idx="10"/>
          </p:nvPr>
        </p:nvSpPr>
        <p:spPr/>
        <p:txBody>
          <a:bodyPr/>
          <a:lstStyle/>
          <a:p>
            <a:fld id="{371C4A2A-B32A-43EA-90C9-F490B9FC7925}" type="slidenum">
              <a:rPr lang="fr-FR" smtClean="0"/>
              <a:pPr/>
              <a:t>11</a:t>
            </a:fld>
            <a:endParaRPr lang="fr-FR"/>
          </a:p>
        </p:txBody>
      </p:sp>
    </p:spTree>
    <p:extLst>
      <p:ext uri="{BB962C8B-B14F-4D97-AF65-F5344CB8AC3E}">
        <p14:creationId xmlns="" xmlns:p14="http://schemas.microsoft.com/office/powerpoint/2010/main" val="3297957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4031355C-2EFD-4128-B6FB-792FDAC2A588}" type="slidenum">
              <a:rPr lang="en-US" sz="1200"/>
              <a:pPr eaLnBrk="1" hangingPunct="1"/>
              <a:t>12</a:t>
            </a:fld>
            <a:endParaRPr lang="en-US" sz="1200" dirty="0"/>
          </a:p>
        </p:txBody>
      </p:sp>
    </p:spTree>
    <p:extLst>
      <p:ext uri="{BB962C8B-B14F-4D97-AF65-F5344CB8AC3E}">
        <p14:creationId xmlns="" xmlns:p14="http://schemas.microsoft.com/office/powerpoint/2010/main" val="3910097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smtClean="0"/>
              <a:t>Avoid using the default table using black grid lines. Black is the strongest </a:t>
            </a:r>
            <a:r>
              <a:rPr lang="en-US" dirty="0" err="1" smtClean="0"/>
              <a:t>colour</a:t>
            </a:r>
            <a:r>
              <a:rPr lang="en-US" dirty="0" smtClean="0"/>
              <a:t> and the busy grid lines distract the reader from the data. In a small table, alternating background or grid lines for every entry is unnecessary. The eyes can easily follow the numbers across the table.</a:t>
            </a: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913F946B-726A-412B-B455-76A4020D926C}" type="slidenum">
              <a:rPr lang="en-US" sz="1200"/>
              <a:pPr eaLnBrk="1" hangingPunct="1"/>
              <a:t>13</a:t>
            </a:fld>
            <a:endParaRPr lang="en-US" sz="1200" dirty="0"/>
          </a:p>
        </p:txBody>
      </p:sp>
    </p:spTree>
    <p:extLst>
      <p:ext uri="{BB962C8B-B14F-4D97-AF65-F5344CB8AC3E}">
        <p14:creationId xmlns="" xmlns:p14="http://schemas.microsoft.com/office/powerpoint/2010/main" val="23008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371C4A2A-B32A-43EA-90C9-F490B9FC7925}" type="slidenum">
              <a:rPr lang="fr-FR" smtClean="0"/>
              <a:pPr/>
              <a:t>14</a:t>
            </a:fld>
            <a:endParaRPr lang="fr-FR"/>
          </a:p>
        </p:txBody>
      </p:sp>
    </p:spTree>
    <p:extLst>
      <p:ext uri="{BB962C8B-B14F-4D97-AF65-F5344CB8AC3E}">
        <p14:creationId xmlns="" xmlns:p14="http://schemas.microsoft.com/office/powerpoint/2010/main" val="2389312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2F535D40-5963-4CA9-8D99-821580E14B13}" type="slidenum">
              <a:rPr lang="en-US" sz="1200"/>
              <a:pPr eaLnBrk="1" hangingPunct="1"/>
              <a:t>15</a:t>
            </a:fld>
            <a:endParaRPr lang="en-US" sz="1200" dirty="0"/>
          </a:p>
        </p:txBody>
      </p:sp>
    </p:spTree>
    <p:extLst>
      <p:ext uri="{BB962C8B-B14F-4D97-AF65-F5344CB8AC3E}">
        <p14:creationId xmlns="" xmlns:p14="http://schemas.microsoft.com/office/powerpoint/2010/main" val="3631652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marL="171423" indent="-171423">
              <a:buFontTx/>
              <a:buChar char="-"/>
            </a:pPr>
            <a:r>
              <a:rPr lang="en-US" dirty="0" smtClean="0"/>
              <a:t>Chart titles should be clear and accurate, includes time increment and units</a:t>
            </a:r>
          </a:p>
          <a:p>
            <a:pPr marL="171423" indent="-171423">
              <a:buFontTx/>
              <a:buChar char="-"/>
            </a:pPr>
            <a:r>
              <a:rPr lang="en-US" dirty="0" smtClean="0"/>
              <a:t>Start at the zero baseline! No exception. Do not clip the axis in order to highlight disparities at the top of the axis. Instead, try recalculating your data as percentages, or try another type of chart.</a:t>
            </a:r>
          </a:p>
          <a:p>
            <a:pPr marL="171423" indent="-171423">
              <a:buFontTx/>
              <a:buChar char="-"/>
            </a:pPr>
            <a:r>
              <a:rPr lang="en-US" dirty="0" smtClean="0"/>
              <a:t>Ensure numerical axis labels are aligned with the decimal point.</a:t>
            </a:r>
          </a:p>
          <a:p>
            <a:pPr marL="171423" indent="-171423">
              <a:buFontTx/>
              <a:buChar char="-"/>
            </a:pPr>
            <a:r>
              <a:rPr lang="en-US" dirty="0" smtClean="0"/>
              <a:t>Clearly denote currency or units.</a:t>
            </a:r>
          </a:p>
          <a:p>
            <a:pPr marL="171423" indent="-171423">
              <a:buFontTx/>
              <a:buChar char="-"/>
            </a:pPr>
            <a:r>
              <a:rPr lang="en-US" dirty="0" smtClean="0"/>
              <a:t>When axis lines are present, it is not necessary to label each data value. However, it can be useful to highlight the final value or other important data points.</a:t>
            </a:r>
          </a:p>
          <a:p>
            <a:pPr marL="171423" indent="-171423">
              <a:buFontTx/>
              <a:buChar char="-"/>
            </a:pPr>
            <a:r>
              <a:rPr lang="en-US" dirty="0" smtClean="0"/>
              <a:t>Include data source</a:t>
            </a:r>
          </a:p>
          <a:p>
            <a:pPr marL="171423" indent="-171423">
              <a:buFontTx/>
              <a:buChar char="-"/>
            </a:pPr>
            <a:r>
              <a:rPr lang="en-US" dirty="0" smtClean="0"/>
              <a:t>Don’t use a 3D effect!</a:t>
            </a:r>
          </a:p>
          <a:p>
            <a:pPr marL="171423" indent="-171423">
              <a:buFontTx/>
              <a:buChar char="-"/>
            </a:pPr>
            <a:endParaRPr lang="en-US" dirty="0"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9D855005-6518-4EF5-AE86-C9CFCF4C05CF}" type="slidenum">
              <a:rPr lang="en-US" sz="1200"/>
              <a:pPr eaLnBrk="1" hangingPunct="1"/>
              <a:t>17</a:t>
            </a:fld>
            <a:endParaRPr lang="en-US" sz="1200" dirty="0"/>
          </a:p>
        </p:txBody>
      </p:sp>
    </p:spTree>
    <p:extLst>
      <p:ext uri="{BB962C8B-B14F-4D97-AF65-F5344CB8AC3E}">
        <p14:creationId xmlns="" xmlns:p14="http://schemas.microsoft.com/office/powerpoint/2010/main" val="1332597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marL="171423" indent="-171423">
              <a:buFontTx/>
              <a:buChar char="-"/>
            </a:pPr>
            <a:r>
              <a:rPr lang="en-US" dirty="0" smtClean="0"/>
              <a:t>Convert your data to rounded, easily digestible values for chart labelling.</a:t>
            </a:r>
          </a:p>
          <a:p>
            <a:pPr marL="171423" indent="-171423">
              <a:buFontTx/>
              <a:buChar char="-"/>
            </a:pPr>
            <a:r>
              <a:rPr lang="en-US" dirty="0" smtClean="0"/>
              <a:t>Omit axes and baselines when data values are labeled.</a:t>
            </a:r>
            <a:r>
              <a:rPr lang="en-US" baseline="0" dirty="0" smtClean="0"/>
              <a:t> S</a:t>
            </a:r>
            <a:r>
              <a:rPr lang="en-US" dirty="0" smtClean="0"/>
              <a:t>impler</a:t>
            </a:r>
            <a:r>
              <a:rPr lang="en-US" baseline="0" dirty="0" smtClean="0"/>
              <a:t> is</a:t>
            </a:r>
            <a:r>
              <a:rPr lang="en-US" dirty="0" smtClean="0"/>
              <a:t> better!</a:t>
            </a:r>
          </a:p>
          <a:p>
            <a:pPr marL="171423" indent="-171423">
              <a:buFontTx/>
              <a:buChar char="-"/>
            </a:pPr>
            <a:r>
              <a:rPr lang="en-US" dirty="0" smtClean="0"/>
              <a:t>When the range of your data crosses natural numerical milestones, such as from millions to billions, set the entire chart in the larger milestone. A chart should never reflect more than 1,000 million. etc.</a:t>
            </a:r>
          </a:p>
          <a:p>
            <a:pPr marL="171423" indent="-171423">
              <a:buFontTx/>
              <a:buChar char="-"/>
            </a:pPr>
            <a:r>
              <a:rPr lang="en-US" dirty="0" smtClean="0"/>
              <a:t>Ensure labels fit neatly under the bars in no more than two lines. Alternatively, use a horizontal bar chart.  </a:t>
            </a: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3343F1A5-70C9-4C32-844A-B55155E79E46}" type="slidenum">
              <a:rPr lang="en-US" sz="1200"/>
              <a:pPr eaLnBrk="1" hangingPunct="1"/>
              <a:t>18</a:t>
            </a:fld>
            <a:endParaRPr lang="en-US" sz="1200" dirty="0"/>
          </a:p>
        </p:txBody>
      </p:sp>
    </p:spTree>
    <p:extLst>
      <p:ext uri="{BB962C8B-B14F-4D97-AF65-F5344CB8AC3E}">
        <p14:creationId xmlns="" xmlns:p14="http://schemas.microsoft.com/office/powerpoint/2010/main" val="134339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7388"/>
            <a:ext cx="4572000" cy="3429000"/>
          </a:xfrm>
        </p:spPr>
      </p:sp>
      <p:sp>
        <p:nvSpPr>
          <p:cNvPr id="3" name="Espace réservé des commentaires 2"/>
          <p:cNvSpPr>
            <a:spLocks noGrp="1"/>
          </p:cNvSpPr>
          <p:nvPr>
            <p:ph type="body" idx="1"/>
          </p:nvPr>
        </p:nvSpPr>
        <p:spPr/>
        <p:txBody>
          <a:bodyPr/>
          <a:lstStyle/>
          <a:p>
            <a:r>
              <a:rPr lang="en-US" dirty="0"/>
              <a:t>Long and/or large numbers of categorical labels fit better along the vertical axis.</a:t>
            </a:r>
          </a:p>
          <a:p>
            <a:r>
              <a:rPr lang="en-US" b="1" dirty="0"/>
              <a:t>Readable labels</a:t>
            </a:r>
            <a:r>
              <a:rPr lang="en-US" dirty="0"/>
              <a:t>. Whenever possible, avoid rotated labels; they are hard for people to read and distract from focusing on the numbers</a:t>
            </a:r>
            <a:r>
              <a:rPr lang="en-US" dirty="0" smtClean="0"/>
              <a:t>.</a:t>
            </a:r>
          </a:p>
          <a:p>
            <a:endParaRPr lang="en-US" dirty="0" smtClean="0"/>
          </a:p>
          <a:p>
            <a:pPr marL="171423" indent="-171423">
              <a:buFontTx/>
              <a:buChar char="-"/>
            </a:pPr>
            <a:r>
              <a:rPr lang="en-US" dirty="0" smtClean="0"/>
              <a:t>Horizontal bar charts help compare long lists of values or categories. They allow you to write long labels without using two lines or vertical text, as would be required for a vertical bar. </a:t>
            </a:r>
          </a:p>
          <a:p>
            <a:pPr marL="171423" indent="-171423">
              <a:buFontTx/>
              <a:buChar char="-"/>
            </a:pPr>
            <a:r>
              <a:rPr lang="en-US" dirty="0" smtClean="0"/>
              <a:t>Remember to sort your data before charting so that readers can easily compare.</a:t>
            </a:r>
          </a:p>
          <a:p>
            <a:pPr marL="171423" indent="-171423">
              <a:buFontTx/>
              <a:buChar char="-"/>
            </a:pPr>
            <a:r>
              <a:rPr lang="en-US" dirty="0" smtClean="0"/>
              <a:t>Labeled values eliminate the need for grid lines, while rounding is done to make the values easy to digest.</a:t>
            </a:r>
          </a:p>
          <a:p>
            <a:endParaRPr lang="fr-FR" dirty="0"/>
          </a:p>
        </p:txBody>
      </p:sp>
      <p:sp>
        <p:nvSpPr>
          <p:cNvPr id="4" name="Espace réservé du numéro de diapositive 3"/>
          <p:cNvSpPr>
            <a:spLocks noGrp="1"/>
          </p:cNvSpPr>
          <p:nvPr>
            <p:ph type="sldNum" sz="quarter" idx="10"/>
          </p:nvPr>
        </p:nvSpPr>
        <p:spPr/>
        <p:txBody>
          <a:bodyPr/>
          <a:lstStyle/>
          <a:p>
            <a:fld id="{371C4A2A-B32A-43EA-90C9-F490B9FC7925}" type="slidenum">
              <a:rPr lang="fr-FR" smtClean="0"/>
              <a:pPr/>
              <a:t>19</a:t>
            </a:fld>
            <a:endParaRPr lang="fr-FR"/>
          </a:p>
        </p:txBody>
      </p:sp>
    </p:spTree>
    <p:extLst>
      <p:ext uri="{BB962C8B-B14F-4D97-AF65-F5344CB8AC3E}">
        <p14:creationId xmlns="" xmlns:p14="http://schemas.microsoft.com/office/powerpoint/2010/main" val="4120113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r>
              <a:rPr lang="en-GB" dirty="0"/>
              <a:t>The background should be open, spacious, and simple.</a:t>
            </a:r>
          </a:p>
          <a:p>
            <a:r>
              <a:rPr lang="en-GB" dirty="0"/>
              <a:t>Avoid the trend to make the background ornamented, crowded, and distracting. Keep the background as simple and intentionally clean as possible. Your background is there to host your objects, not to be an object. Backgrounds should never compete with content. </a:t>
            </a:r>
          </a:p>
          <a:p>
            <a:endParaRPr lang="fr-CH" dirty="0"/>
          </a:p>
          <a:p>
            <a:pPr defTabSz="914350" eaLnBrk="1" fontAlgn="auto" hangingPunct="1">
              <a:spcBef>
                <a:spcPts val="0"/>
              </a:spcBef>
              <a:spcAft>
                <a:spcPts val="0"/>
              </a:spcAft>
              <a:defRPr/>
            </a:pPr>
            <a:r>
              <a:rPr lang="en-US" b="1" dirty="0" smtClean="0"/>
              <a:t>Careful use of gradients.</a:t>
            </a:r>
            <a:r>
              <a:rPr lang="en-US" dirty="0" smtClean="0"/>
              <a:t> Use flat colors or a bare minimum gradient. Ensure that the bar endpoint is visible. When the gradient fades toward the endpoint, it reduces the ability to clearly see the length of the bar.</a:t>
            </a:r>
          </a:p>
          <a:p>
            <a:pPr defTabSz="914350" eaLnBrk="1" fontAlgn="auto" hangingPunct="1">
              <a:spcBef>
                <a:spcPts val="0"/>
              </a:spcBef>
              <a:spcAft>
                <a:spcPts val="0"/>
              </a:spcAft>
              <a:defRPr/>
            </a:pPr>
            <a:endParaRPr lang="en-US" dirty="0" smtClean="0"/>
          </a:p>
          <a:p>
            <a:pPr defTabSz="914350" eaLnBrk="1" fontAlgn="auto" hangingPunct="1">
              <a:spcBef>
                <a:spcPts val="0"/>
              </a:spcBef>
              <a:spcAft>
                <a:spcPts val="0"/>
              </a:spcAft>
              <a:defRPr/>
            </a:pPr>
            <a:r>
              <a:rPr lang="en-US" dirty="0" smtClean="0"/>
              <a:t>Also mention to</a:t>
            </a:r>
            <a:r>
              <a:rPr lang="en-US" baseline="0" dirty="0" smtClean="0"/>
              <a:t> stay away from dashed lines, etc. in line charts.</a:t>
            </a:r>
            <a:endParaRPr lang="fr-CH" dirty="0" smtClean="0"/>
          </a:p>
        </p:txBody>
      </p:sp>
      <p:sp>
        <p:nvSpPr>
          <p:cNvPr id="4" name="Slide Number Placeholder 3"/>
          <p:cNvSpPr>
            <a:spLocks noGrp="1"/>
          </p:cNvSpPr>
          <p:nvPr>
            <p:ph type="sldNum" sz="quarter" idx="10"/>
          </p:nvPr>
        </p:nvSpPr>
        <p:spPr/>
        <p:txBody>
          <a:bodyPr/>
          <a:lstStyle/>
          <a:p>
            <a:fld id="{371C4A2A-B32A-43EA-90C9-F490B9FC7925}" type="slidenum">
              <a:rPr lang="fr-FR" smtClean="0"/>
              <a:pPr/>
              <a:t>20</a:t>
            </a:fld>
            <a:endParaRPr lang="fr-FR"/>
          </a:p>
        </p:txBody>
      </p:sp>
    </p:spTree>
    <p:extLst>
      <p:ext uri="{BB962C8B-B14F-4D97-AF65-F5344CB8AC3E}">
        <p14:creationId xmlns="" xmlns:p14="http://schemas.microsoft.com/office/powerpoint/2010/main" val="3381018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r>
              <a:rPr lang="en-GB" dirty="0" smtClean="0"/>
              <a:t>Sometimes we</a:t>
            </a:r>
            <a:r>
              <a:rPr lang="en-GB" baseline="0" dirty="0" smtClean="0"/>
              <a:t> try to display too many values at once, and it simply overwhelms the reader so that the meaning of the data is lost.</a:t>
            </a:r>
            <a:endParaRPr lang="en-GB" dirty="0"/>
          </a:p>
        </p:txBody>
      </p:sp>
      <p:sp>
        <p:nvSpPr>
          <p:cNvPr id="4" name="Slide Number Placeholder 3"/>
          <p:cNvSpPr>
            <a:spLocks noGrp="1"/>
          </p:cNvSpPr>
          <p:nvPr>
            <p:ph type="sldNum" sz="quarter" idx="10"/>
          </p:nvPr>
        </p:nvSpPr>
        <p:spPr/>
        <p:txBody>
          <a:bodyPr/>
          <a:lstStyle/>
          <a:p>
            <a:fld id="{371C4A2A-B32A-43EA-90C9-F490B9FC7925}" type="slidenum">
              <a:rPr lang="fr-FR" smtClean="0"/>
              <a:pPr/>
              <a:t>21</a:t>
            </a:fld>
            <a:endParaRPr lang="fr-FR"/>
          </a:p>
        </p:txBody>
      </p:sp>
    </p:spTree>
    <p:extLst>
      <p:ext uri="{BB962C8B-B14F-4D97-AF65-F5344CB8AC3E}">
        <p14:creationId xmlns="" xmlns:p14="http://schemas.microsoft.com/office/powerpoint/2010/main" val="265905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 of the presentation: basic</a:t>
            </a:r>
            <a:r>
              <a:rPr lang="en-US" baseline="0" dirty="0" smtClean="0"/>
              <a:t> guidance on DOs and DONTs</a:t>
            </a:r>
            <a:endParaRPr lang="en-US" dirty="0"/>
          </a:p>
        </p:txBody>
      </p:sp>
      <p:sp>
        <p:nvSpPr>
          <p:cNvPr id="4" name="Slide Number Placeholder 3"/>
          <p:cNvSpPr>
            <a:spLocks noGrp="1"/>
          </p:cNvSpPr>
          <p:nvPr>
            <p:ph type="sldNum" sz="quarter" idx="10"/>
          </p:nvPr>
        </p:nvSpPr>
        <p:spPr/>
        <p:txBody>
          <a:bodyPr/>
          <a:lstStyle/>
          <a:p>
            <a:pPr>
              <a:defRPr/>
            </a:pPr>
            <a:fld id="{36328A6C-50AD-4D10-99B7-2986E625FD50}" type="slidenum">
              <a:rPr lang="en-US" smtClean="0"/>
              <a:pPr>
                <a:defRPr/>
              </a:pPr>
              <a:t>2</a:t>
            </a:fld>
            <a:endParaRPr lang="en-US"/>
          </a:p>
        </p:txBody>
      </p:sp>
    </p:spTree>
    <p:extLst>
      <p:ext uri="{BB962C8B-B14F-4D97-AF65-F5344CB8AC3E}">
        <p14:creationId xmlns="" xmlns:p14="http://schemas.microsoft.com/office/powerpoint/2010/main" val="1174045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2FB8D374-7EFD-4584-B88D-4E349868240C}" type="slidenum">
              <a:rPr lang="en-US" sz="1200"/>
              <a:pPr eaLnBrk="1" hangingPunct="1"/>
              <a:t>22</a:t>
            </a:fld>
            <a:endParaRPr lang="en-US" sz="1200" dirty="0"/>
          </a:p>
        </p:txBody>
      </p:sp>
    </p:spTree>
    <p:extLst>
      <p:ext uri="{BB962C8B-B14F-4D97-AF65-F5344CB8AC3E}">
        <p14:creationId xmlns="" xmlns:p14="http://schemas.microsoft.com/office/powerpoint/2010/main" val="3324755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r>
              <a:rPr lang="en-US" sz="3100" dirty="0" smtClean="0">
                <a:ea typeface="MS PGothic" pitchFamily="34" charset="-128"/>
                <a:cs typeface="MS PGothic" pitchFamily="34" charset="-128"/>
              </a:rPr>
              <a:t>By expressing this same information visually, giving shape to the data, </a:t>
            </a:r>
            <a:r>
              <a:rPr lang="fr-CH" sz="3100" dirty="0" smtClean="0">
                <a:ea typeface="MS PGothic" pitchFamily="34" charset="-128"/>
                <a:cs typeface="MS PGothic" pitchFamily="34" charset="-128"/>
              </a:rPr>
              <a:t>the trends come alive.</a:t>
            </a:r>
          </a:p>
          <a:p>
            <a:endParaRPr lang="fr-CH" sz="3100" dirty="0" smtClean="0">
              <a:ea typeface="MS PGothic" pitchFamily="34" charset="-128"/>
              <a:cs typeface="MS PGothic" pitchFamily="34" charset="-128"/>
            </a:endParaRPr>
          </a:p>
          <a:p>
            <a:r>
              <a:rPr lang="fr-CH" sz="3100" dirty="0" smtClean="0">
                <a:ea typeface="MS PGothic" pitchFamily="34" charset="-128"/>
                <a:cs typeface="MS PGothic" pitchFamily="34" charset="-128"/>
              </a:rPr>
              <a:t>In </a:t>
            </a:r>
            <a:r>
              <a:rPr lang="fr-CH" sz="3100" dirty="0" err="1" smtClean="0">
                <a:ea typeface="MS PGothic" pitchFamily="34" charset="-128"/>
                <a:cs typeface="MS PGothic" pitchFamily="34" charset="-128"/>
              </a:rPr>
              <a:t>this</a:t>
            </a:r>
            <a:r>
              <a:rPr lang="fr-CH" sz="3100" dirty="0" smtClean="0">
                <a:ea typeface="MS PGothic" pitchFamily="34" charset="-128"/>
                <a:cs typeface="MS PGothic" pitchFamily="34" charset="-128"/>
              </a:rPr>
              <a:t> graph (</a:t>
            </a:r>
            <a:r>
              <a:rPr lang="fr-CH" sz="3100" dirty="0" err="1" smtClean="0">
                <a:ea typeface="MS PGothic" pitchFamily="34" charset="-128"/>
                <a:cs typeface="MS PGothic" pitchFamily="34" charset="-128"/>
              </a:rPr>
              <a:t>based</a:t>
            </a:r>
            <a:r>
              <a:rPr lang="fr-CH" sz="3100" dirty="0" smtClean="0">
                <a:ea typeface="MS PGothic" pitchFamily="34" charset="-128"/>
                <a:cs typeface="MS PGothic" pitchFamily="34" charset="-128"/>
              </a:rPr>
              <a:t> on the </a:t>
            </a:r>
            <a:r>
              <a:rPr lang="fr-CH" sz="3100" dirty="0" err="1" smtClean="0">
                <a:ea typeface="MS PGothic" pitchFamily="34" charset="-128"/>
                <a:cs typeface="MS PGothic" pitchFamily="34" charset="-128"/>
              </a:rPr>
              <a:t>same</a:t>
            </a:r>
            <a:r>
              <a:rPr lang="fr-CH" sz="3100" dirty="0" smtClean="0">
                <a:ea typeface="MS PGothic" pitchFamily="34" charset="-128"/>
                <a:cs typeface="MS PGothic" pitchFamily="34" charset="-128"/>
              </a:rPr>
              <a:t> data as in the slide </a:t>
            </a:r>
            <a:r>
              <a:rPr lang="fr-CH" sz="3100" dirty="0" err="1" smtClean="0">
                <a:ea typeface="MS PGothic" pitchFamily="34" charset="-128"/>
                <a:cs typeface="MS PGothic" pitchFamily="34" charset="-128"/>
              </a:rPr>
              <a:t>before</a:t>
            </a:r>
            <a:r>
              <a:rPr lang="fr-CH" sz="3100" dirty="0" smtClean="0">
                <a:ea typeface="MS PGothic" pitchFamily="34" charset="-128"/>
                <a:cs typeface="MS PGothic" pitchFamily="34" charset="-128"/>
              </a:rPr>
              <a:t>) </a:t>
            </a:r>
            <a:r>
              <a:rPr lang="fr-CH" sz="3100" dirty="0" err="1" smtClean="0">
                <a:ea typeface="MS PGothic" pitchFamily="34" charset="-128"/>
                <a:cs typeface="MS PGothic" pitchFamily="34" charset="-128"/>
              </a:rPr>
              <a:t>you</a:t>
            </a:r>
            <a:r>
              <a:rPr lang="fr-CH" sz="3100" dirty="0" smtClean="0">
                <a:ea typeface="MS PGothic" pitchFamily="34" charset="-128"/>
                <a:cs typeface="MS PGothic" pitchFamily="34" charset="-128"/>
              </a:rPr>
              <a:t> </a:t>
            </a:r>
            <a:r>
              <a:rPr lang="fr-CH" sz="3100" dirty="0" err="1" smtClean="0">
                <a:ea typeface="MS PGothic" pitchFamily="34" charset="-128"/>
                <a:cs typeface="MS PGothic" pitchFamily="34" charset="-128"/>
              </a:rPr>
              <a:t>can</a:t>
            </a:r>
            <a:r>
              <a:rPr lang="fr-CH" sz="3100" dirty="0" smtClean="0">
                <a:ea typeface="MS PGothic" pitchFamily="34" charset="-128"/>
                <a:cs typeface="MS PGothic" pitchFamily="34" charset="-128"/>
              </a:rPr>
              <a:t> </a:t>
            </a:r>
            <a:r>
              <a:rPr lang="fr-CH" sz="3100" dirty="0" err="1" smtClean="0">
                <a:ea typeface="MS PGothic" pitchFamily="34" charset="-128"/>
                <a:cs typeface="MS PGothic" pitchFamily="34" charset="-128"/>
              </a:rPr>
              <a:t>quickly</a:t>
            </a:r>
            <a:r>
              <a:rPr lang="fr-CH" sz="3100" dirty="0" smtClean="0">
                <a:ea typeface="MS PGothic" pitchFamily="34" charset="-128"/>
                <a:cs typeface="MS PGothic" pitchFamily="34" charset="-128"/>
              </a:rPr>
              <a:t> spot a </a:t>
            </a:r>
            <a:r>
              <a:rPr lang="fr-CH" sz="3100" dirty="0" err="1" smtClean="0">
                <a:ea typeface="MS PGothic" pitchFamily="34" charset="-128"/>
                <a:cs typeface="MS PGothic" pitchFamily="34" charset="-128"/>
              </a:rPr>
              <a:t>similar</a:t>
            </a:r>
            <a:r>
              <a:rPr lang="fr-CH" sz="3100" dirty="0" smtClean="0">
                <a:ea typeface="MS PGothic" pitchFamily="34" charset="-128"/>
                <a:cs typeface="MS PGothic" pitchFamily="34" charset="-128"/>
              </a:rPr>
              <a:t> </a:t>
            </a:r>
            <a:r>
              <a:rPr lang="fr-CH" sz="3100" dirty="0" err="1" smtClean="0">
                <a:ea typeface="MS PGothic" pitchFamily="34" charset="-128"/>
                <a:cs typeface="MS PGothic" pitchFamily="34" charset="-128"/>
              </a:rPr>
              <a:t>shape</a:t>
            </a:r>
            <a:r>
              <a:rPr lang="fr-CH" sz="3100" dirty="0" smtClean="0">
                <a:ea typeface="MS PGothic" pitchFamily="34" charset="-128"/>
                <a:cs typeface="MS PGothic" pitchFamily="34" charset="-128"/>
              </a:rPr>
              <a:t> of </a:t>
            </a:r>
            <a:r>
              <a:rPr lang="fr-CH" sz="3100" dirty="0" err="1" smtClean="0">
                <a:ea typeface="MS PGothic" pitchFamily="34" charset="-128"/>
                <a:cs typeface="MS PGothic" pitchFamily="34" charset="-128"/>
              </a:rPr>
              <a:t>price</a:t>
            </a:r>
            <a:r>
              <a:rPr lang="fr-CH" sz="3100" dirty="0" smtClean="0">
                <a:ea typeface="MS PGothic" pitchFamily="34" charset="-128"/>
                <a:cs typeface="MS PGothic" pitchFamily="34" charset="-128"/>
              </a:rPr>
              <a:t> </a:t>
            </a:r>
            <a:r>
              <a:rPr lang="fr-CH" sz="3100" dirty="0" err="1" smtClean="0">
                <a:ea typeface="MS PGothic" pitchFamily="34" charset="-128"/>
                <a:cs typeface="MS PGothic" pitchFamily="34" charset="-128"/>
              </a:rPr>
              <a:t>evolution</a:t>
            </a:r>
            <a:r>
              <a:rPr lang="fr-CH" sz="3100" dirty="0" smtClean="0">
                <a:ea typeface="MS PGothic" pitchFamily="34" charset="-128"/>
                <a:cs typeface="MS PGothic" pitchFamily="34" charset="-128"/>
              </a:rPr>
              <a:t> for 4 </a:t>
            </a:r>
            <a:r>
              <a:rPr lang="fr-CH" sz="3100" dirty="0" err="1" smtClean="0">
                <a:ea typeface="MS PGothic" pitchFamily="34" charset="-128"/>
                <a:cs typeface="MS PGothic" pitchFamily="34" charset="-128"/>
              </a:rPr>
              <a:t>regions</a:t>
            </a:r>
            <a:r>
              <a:rPr lang="fr-CH" sz="3100" dirty="0" smtClean="0">
                <a:ea typeface="MS PGothic" pitchFamily="34" charset="-128"/>
                <a:cs typeface="MS PGothic" pitchFamily="34" charset="-128"/>
              </a:rPr>
              <a:t>, and </a:t>
            </a:r>
            <a:r>
              <a:rPr lang="fr-CH" sz="3100" dirty="0" err="1" smtClean="0">
                <a:ea typeface="MS PGothic" pitchFamily="34" charset="-128"/>
                <a:cs typeface="MS PGothic" pitchFamily="34" charset="-128"/>
              </a:rPr>
              <a:t>that</a:t>
            </a:r>
            <a:r>
              <a:rPr lang="fr-CH" sz="3100" dirty="0" smtClean="0">
                <a:ea typeface="MS PGothic" pitchFamily="34" charset="-128"/>
                <a:cs typeface="MS PGothic" pitchFamily="34" charset="-128"/>
              </a:rPr>
              <a:t> one </a:t>
            </a:r>
            <a:r>
              <a:rPr lang="fr-CH" sz="3100" dirty="0" err="1" smtClean="0">
                <a:ea typeface="MS PGothic" pitchFamily="34" charset="-128"/>
                <a:cs typeface="MS PGothic" pitchFamily="34" charset="-128"/>
              </a:rPr>
              <a:t>particular</a:t>
            </a:r>
            <a:r>
              <a:rPr lang="fr-CH" sz="3100" dirty="0" smtClean="0">
                <a:ea typeface="MS PGothic" pitchFamily="34" charset="-128"/>
                <a:cs typeface="MS PGothic" pitchFamily="34" charset="-128"/>
              </a:rPr>
              <a:t> </a:t>
            </a:r>
            <a:r>
              <a:rPr lang="fr-CH" sz="3100" dirty="0" err="1" smtClean="0">
                <a:ea typeface="MS PGothic" pitchFamily="34" charset="-128"/>
                <a:cs typeface="MS PGothic" pitchFamily="34" charset="-128"/>
              </a:rPr>
              <a:t>region</a:t>
            </a:r>
            <a:r>
              <a:rPr lang="fr-CH" sz="3100" dirty="0" smtClean="0">
                <a:ea typeface="MS PGothic" pitchFamily="34" charset="-128"/>
                <a:cs typeface="MS PGothic" pitchFamily="34" charset="-128"/>
              </a:rPr>
              <a:t> </a:t>
            </a:r>
            <a:r>
              <a:rPr lang="fr-CH" sz="3100" dirty="0" err="1" smtClean="0">
                <a:ea typeface="MS PGothic" pitchFamily="34" charset="-128"/>
                <a:cs typeface="MS PGothic" pitchFamily="34" charset="-128"/>
              </a:rPr>
              <a:t>does</a:t>
            </a:r>
            <a:r>
              <a:rPr lang="fr-CH" sz="3100" dirty="0" smtClean="0">
                <a:ea typeface="MS PGothic" pitchFamily="34" charset="-128"/>
                <a:cs typeface="MS PGothic" pitchFamily="34" charset="-128"/>
              </a:rPr>
              <a:t> not </a:t>
            </a:r>
            <a:r>
              <a:rPr lang="fr-CH" sz="3100" dirty="0" err="1" smtClean="0">
                <a:ea typeface="MS PGothic" pitchFamily="34" charset="-128"/>
                <a:cs typeface="MS PGothic" pitchFamily="34" charset="-128"/>
              </a:rPr>
              <a:t>follow</a:t>
            </a:r>
            <a:r>
              <a:rPr lang="fr-CH" sz="3100" dirty="0" smtClean="0">
                <a:ea typeface="MS PGothic" pitchFamily="34" charset="-128"/>
                <a:cs typeface="MS PGothic" pitchFamily="34" charset="-128"/>
              </a:rPr>
              <a:t> a </a:t>
            </a:r>
            <a:r>
              <a:rPr lang="fr-CH" sz="3100" dirty="0" err="1" smtClean="0">
                <a:ea typeface="MS PGothic" pitchFamily="34" charset="-128"/>
                <a:cs typeface="MS PGothic" pitchFamily="34" charset="-128"/>
              </a:rPr>
              <a:t>similar</a:t>
            </a:r>
            <a:r>
              <a:rPr lang="fr-CH" sz="3100" dirty="0" smtClean="0">
                <a:ea typeface="MS PGothic" pitchFamily="34" charset="-128"/>
                <a:cs typeface="MS PGothic" pitchFamily="34" charset="-128"/>
              </a:rPr>
              <a:t> pattern (</a:t>
            </a:r>
            <a:r>
              <a:rPr lang="fr-CH" sz="3100" dirty="0" err="1" smtClean="0">
                <a:ea typeface="MS PGothic" pitchFamily="34" charset="-128"/>
                <a:cs typeface="MS PGothic" pitchFamily="34" charset="-128"/>
              </a:rPr>
              <a:t>Bouza</a:t>
            </a:r>
            <a:r>
              <a:rPr lang="fr-CH" sz="3100" dirty="0" smtClean="0">
                <a:ea typeface="MS PGothic" pitchFamily="34" charset="-128"/>
                <a:cs typeface="MS PGothic" pitchFamily="34" charset="-128"/>
              </a:rPr>
              <a:t>).</a:t>
            </a:r>
            <a:endParaRPr lang="en-GB" b="1" dirty="0" smtClean="0"/>
          </a:p>
          <a:p>
            <a:endParaRPr lang="en-GB" b="1" dirty="0" smtClean="0"/>
          </a:p>
          <a:p>
            <a:r>
              <a:rPr lang="en-GB" b="1" dirty="0" smtClean="0"/>
              <a:t>Visual hierarchy</a:t>
            </a:r>
            <a:r>
              <a:rPr lang="en-GB" dirty="0" smtClean="0"/>
              <a:t> is the order in which the human eye perceives what it sees. This order is created by the visual contrast between forms in a field of perception. Objects with highest contrast to their surroundings are recognized first by the human mind</a:t>
            </a:r>
            <a:r>
              <a:rPr lang="en-GB" baseline="0" dirty="0" smtClean="0"/>
              <a:t> and provide an entry point to reading your graph. In this case, the red line is emphasized compared to the others one, suggesting that the message is in this particular category, not in the others.</a:t>
            </a:r>
          </a:p>
          <a:p>
            <a:endParaRPr lang="en-GB" baseline="0" dirty="0" smtClean="0"/>
          </a:p>
          <a:p>
            <a:r>
              <a:rPr lang="en-GB" baseline="0" dirty="0" smtClean="0"/>
              <a:t>Also mention that 4-5 lines are the absolute maximum for a line chart.</a:t>
            </a:r>
            <a:endParaRPr lang="en-GB" dirty="0" smtClean="0"/>
          </a:p>
        </p:txBody>
      </p:sp>
      <p:sp>
        <p:nvSpPr>
          <p:cNvPr id="4" name="Slide Number Placeholder 3"/>
          <p:cNvSpPr>
            <a:spLocks noGrp="1"/>
          </p:cNvSpPr>
          <p:nvPr>
            <p:ph type="sldNum" sz="quarter" idx="10"/>
          </p:nvPr>
        </p:nvSpPr>
        <p:spPr/>
        <p:txBody>
          <a:bodyPr/>
          <a:lstStyle/>
          <a:p>
            <a:fld id="{371C4A2A-B32A-43EA-90C9-F490B9FC7925}" type="slidenum">
              <a:rPr lang="fr-FR" smtClean="0"/>
              <a:pPr/>
              <a:t>23</a:t>
            </a:fld>
            <a:endParaRPr lang="fr-FR"/>
          </a:p>
        </p:txBody>
      </p:sp>
    </p:spTree>
    <p:extLst>
      <p:ext uri="{BB962C8B-B14F-4D97-AF65-F5344CB8AC3E}">
        <p14:creationId xmlns="" xmlns:p14="http://schemas.microsoft.com/office/powerpoint/2010/main" val="3297957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r>
              <a:rPr lang="en-GB" dirty="0"/>
              <a:t>Annotating visualization is an important features of your design. Annotation can help explain and facilitate the viewing and interpretive experience. It is the challenge of creating a layer of user assistance and user insight. </a:t>
            </a:r>
            <a:r>
              <a:rPr lang="fr-CH" dirty="0"/>
              <a:t>A </a:t>
            </a:r>
            <a:r>
              <a:rPr lang="fr-CH" dirty="0" err="1"/>
              <a:t>compelling</a:t>
            </a:r>
            <a:r>
              <a:rPr lang="fr-CH" dirty="0"/>
              <a:t>  </a:t>
            </a:r>
            <a:r>
              <a:rPr lang="fr-CH" dirty="0" err="1"/>
              <a:t>title</a:t>
            </a:r>
            <a:r>
              <a:rPr lang="fr-CH" dirty="0"/>
              <a:t> or </a:t>
            </a:r>
            <a:r>
              <a:rPr lang="fr-CH" dirty="0" err="1"/>
              <a:t>subtitle</a:t>
            </a:r>
            <a:r>
              <a:rPr lang="fr-CH" dirty="0"/>
              <a:t> </a:t>
            </a:r>
            <a:r>
              <a:rPr lang="en-GB" dirty="0"/>
              <a:t>can help to attract an audience and articulate the focus of the visualization subject matter. Use of data point labelling can also drive the attention of your reader in the right direction and where the story is.</a:t>
            </a:r>
          </a:p>
          <a:p>
            <a:endParaRPr lang="en-GB" dirty="0" smtClean="0"/>
          </a:p>
          <a:p>
            <a:endParaRPr lang="fr-CH" dirty="0"/>
          </a:p>
        </p:txBody>
      </p:sp>
      <p:sp>
        <p:nvSpPr>
          <p:cNvPr id="4" name="Slide Number Placeholder 3"/>
          <p:cNvSpPr>
            <a:spLocks noGrp="1"/>
          </p:cNvSpPr>
          <p:nvPr>
            <p:ph type="sldNum" sz="quarter" idx="10"/>
          </p:nvPr>
        </p:nvSpPr>
        <p:spPr/>
        <p:txBody>
          <a:bodyPr/>
          <a:lstStyle/>
          <a:p>
            <a:fld id="{371C4A2A-B32A-43EA-90C9-F490B9FC7925}" type="slidenum">
              <a:rPr lang="fr-FR" smtClean="0"/>
              <a:pPr/>
              <a:t>24</a:t>
            </a:fld>
            <a:endParaRPr lang="fr-FR"/>
          </a:p>
        </p:txBody>
      </p:sp>
    </p:spTree>
    <p:extLst>
      <p:ext uri="{BB962C8B-B14F-4D97-AF65-F5344CB8AC3E}">
        <p14:creationId xmlns="" xmlns:p14="http://schemas.microsoft.com/office/powerpoint/2010/main" val="3297957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The purpose of the line chart is to show a trend. It is often the best solution when the data presents a time series referring to a single value that changes at regular intervals.</a:t>
            </a:r>
          </a:p>
          <a:p>
            <a:r>
              <a:rPr lang="en-US" dirty="0" smtClean="0"/>
              <a:t>Choose the y-axis scale appropriately so that we can see the trend. If it is too flat, the message is obscured; if it is too exaggerated, you will overstate the trends.</a:t>
            </a:r>
            <a:r>
              <a:rPr lang="en-US" baseline="0" dirty="0" smtClean="0"/>
              <a:t> </a:t>
            </a:r>
            <a:r>
              <a:rPr lang="en-US" dirty="0" smtClean="0"/>
              <a:t>The right height is two-thirds of the chart area.</a:t>
            </a:r>
          </a:p>
          <a:p>
            <a:r>
              <a:rPr lang="en-US" dirty="0" smtClean="0"/>
              <a:t>The weight of the line should be thick enough to stand out against the grid line but still thin enough to show the twists and turns of the line. Keep the grid lines thin.</a:t>
            </a:r>
          </a:p>
          <a:p>
            <a:endParaRPr lang="en-US" dirty="0" smtClean="0"/>
          </a:p>
          <a:p>
            <a:r>
              <a:rPr lang="en-US" dirty="0" smtClean="0"/>
              <a:t>Unlike a bar chart, a fever line does not necessarily require a zero baseline. Some data trends won’t be discernible starting from a zero baseline.</a:t>
            </a:r>
          </a:p>
          <a:p>
            <a:endParaRPr lang="en-US" dirty="0" smtClean="0"/>
          </a:p>
          <a:p>
            <a:r>
              <a:rPr lang="en-US" dirty="0" smtClean="0"/>
              <a:t>Annotations help to clarify the message.</a:t>
            </a:r>
          </a:p>
          <a:p>
            <a:endParaRPr lang="en-US" dirty="0" smtClean="0"/>
          </a:p>
          <a:p>
            <a:r>
              <a:rPr lang="en-US" dirty="0" smtClean="0"/>
              <a:t>Avoid putting labels a long distance away. A legend separated from the line requires the readers to do extra work cross-referencing between the key and the line. Label the lines directly. Direct labelling allows the reader to identify the lines quickly and focus on comparing and contrasting the patterns.</a:t>
            </a:r>
          </a:p>
          <a:p>
            <a:endParaRPr lang="en-US" dirty="0" smtClean="0"/>
          </a:p>
          <a:p>
            <a:r>
              <a:rPr lang="en-US" dirty="0" smtClean="0"/>
              <a:t>Use the legend only when the space is tight and the lines intersect extensively. The order of the legend should match the ranking of the end points since they are the most current data points.</a:t>
            </a:r>
          </a:p>
          <a:p>
            <a:endParaRPr lang="en-GB" dirty="0"/>
          </a:p>
        </p:txBody>
      </p:sp>
      <p:sp>
        <p:nvSpPr>
          <p:cNvPr id="4" name="Slide Number Placeholder 3"/>
          <p:cNvSpPr>
            <a:spLocks noGrp="1"/>
          </p:cNvSpPr>
          <p:nvPr>
            <p:ph type="sldNum" sz="quarter" idx="10"/>
          </p:nvPr>
        </p:nvSpPr>
        <p:spPr/>
        <p:txBody>
          <a:bodyPr/>
          <a:lstStyle/>
          <a:p>
            <a:pPr>
              <a:defRPr/>
            </a:pPr>
            <a:fld id="{E1B5B4EA-B252-46DB-9D73-9FC885C01DEA}" type="slidenum">
              <a:rPr lang="en-US" smtClean="0"/>
              <a:pPr>
                <a:defRPr/>
              </a:pPr>
              <a:t>25</a:t>
            </a:fld>
            <a:endParaRPr lang="en-US"/>
          </a:p>
        </p:txBody>
      </p:sp>
    </p:spTree>
    <p:extLst>
      <p:ext uri="{BB962C8B-B14F-4D97-AF65-F5344CB8AC3E}">
        <p14:creationId xmlns="" xmlns:p14="http://schemas.microsoft.com/office/powerpoint/2010/main" val="2027642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Pie chart </a:t>
            </a:r>
            <a:r>
              <a:rPr lang="en-US" smtClean="0"/>
              <a:t>section should take 3-4 min</a:t>
            </a:r>
            <a:endParaRPr 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8E86B6B7-33CD-4EBC-88D2-91CC3B65DCA0}" type="slidenum">
              <a:rPr lang="en-US" sz="1200"/>
              <a:pPr eaLnBrk="1" hangingPunct="1"/>
              <a:t>26</a:t>
            </a:fld>
            <a:endParaRPr lang="en-US" sz="1200" dirty="0"/>
          </a:p>
        </p:txBody>
      </p:sp>
    </p:spTree>
    <p:extLst>
      <p:ext uri="{BB962C8B-B14F-4D97-AF65-F5344CB8AC3E}">
        <p14:creationId xmlns="" xmlns:p14="http://schemas.microsoft.com/office/powerpoint/2010/main" val="1130875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marL="171423" indent="-171423">
              <a:buFontTx/>
              <a:buChar char="-"/>
            </a:pPr>
            <a:r>
              <a:rPr lang="en-US" dirty="0" smtClean="0"/>
              <a:t>Start at 12 o’clock, not 3 o’clock</a:t>
            </a:r>
          </a:p>
          <a:p>
            <a:pPr marL="171423" indent="-171423">
              <a:buFontTx/>
              <a:buChar char="-"/>
            </a:pPr>
            <a:r>
              <a:rPr lang="en-US" dirty="0" smtClean="0"/>
              <a:t>Never chart segments clockwise from smallest to largest otherwise, the least important segment has the most prominent position. Place the largest segment at 12 o’clock on the right to emphasize its importance.</a:t>
            </a:r>
          </a:p>
          <a:p>
            <a:pPr marL="171423" indent="-171423">
              <a:buFontTx/>
              <a:buChar char="-"/>
            </a:pPr>
            <a:r>
              <a:rPr lang="en-US" dirty="0" smtClean="0"/>
              <a:t>The best way to order the rest of the segments is to place the second biggest slice at 12 o’clock on the left; the rest would follow clockwise. The smallest slice will fall near the bottom of the chart, in the least significant position.  This way, there is also more room for labeling the smallest slices.</a:t>
            </a:r>
          </a:p>
          <a:p>
            <a:pPr marL="171423" indent="-171423">
              <a:buFontTx/>
              <a:buChar char="-"/>
            </a:pPr>
            <a:endParaRPr lang="en-US" dirty="0" smtClean="0"/>
          </a:p>
          <a:p>
            <a:pPr marL="171423" indent="-171423">
              <a:buFontTx/>
              <a:buChar char="-"/>
            </a:pPr>
            <a:r>
              <a:rPr lang="en-US" dirty="0" smtClean="0"/>
              <a:t>A pie chart should not have more than five slices. If there are more than five, combine the smaller and less significant segments to create a fifth slice and label it “Other”. If the segments have to be represented separately, use a stacked or segmented bar chart instead.</a:t>
            </a:r>
          </a:p>
          <a:p>
            <a:pPr marL="171423" indent="-171423">
              <a:buFontTx/>
              <a:buChar char="-"/>
            </a:pPr>
            <a:r>
              <a:rPr lang="en-US" dirty="0" smtClean="0"/>
              <a:t>Just like in bar and line charts, direct labeling helps the reader to quickly identify individual segments and focus on the comparison between them.</a:t>
            </a:r>
          </a:p>
          <a:p>
            <a:pPr marL="171423" indent="-171423">
              <a:buFontTx/>
              <a:buChar char="-"/>
            </a:pPr>
            <a:r>
              <a:rPr lang="en-US" dirty="0" smtClean="0"/>
              <a:t>Keep the shading simple. The goal is for the reader to compare the size of any segment to the whole pie efficiently.</a:t>
            </a: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5FAE7EF3-945A-4ADC-A93B-B7A3756ADD20}" type="slidenum">
              <a:rPr lang="en-US" sz="1200"/>
              <a:pPr eaLnBrk="1" hangingPunct="1"/>
              <a:t>27</a:t>
            </a:fld>
            <a:endParaRPr lang="en-US" sz="1200" dirty="0"/>
          </a:p>
        </p:txBody>
      </p:sp>
    </p:spTree>
    <p:extLst>
      <p:ext uri="{BB962C8B-B14F-4D97-AF65-F5344CB8AC3E}">
        <p14:creationId xmlns="" xmlns:p14="http://schemas.microsoft.com/office/powerpoint/2010/main" val="1136652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marL="171423" indent="-171423">
              <a:buFontTx/>
              <a:buChar char="-"/>
            </a:pPr>
            <a:r>
              <a:rPr lang="en-US" dirty="0" smtClean="0"/>
              <a:t>Use different shading to highlight one or two important segments, depending on the message. </a:t>
            </a:r>
          </a:p>
          <a:p>
            <a:pPr marL="171423" indent="-171423">
              <a:buFontTx/>
              <a:buChar char="-"/>
            </a:pPr>
            <a:r>
              <a:rPr lang="en-US" dirty="0" smtClean="0"/>
              <a:t>Don’t use 3D!</a:t>
            </a:r>
          </a:p>
          <a:p>
            <a:endParaRPr lang="en-US" dirty="0"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5FAE7EF3-945A-4ADC-A93B-B7A3756ADD20}" type="slidenum">
              <a:rPr lang="en-US" sz="1200"/>
              <a:pPr eaLnBrk="1" hangingPunct="1"/>
              <a:t>28</a:t>
            </a:fld>
            <a:endParaRPr lang="en-US" sz="1200" dirty="0"/>
          </a:p>
        </p:txBody>
      </p:sp>
    </p:spTree>
    <p:extLst>
      <p:ext uri="{BB962C8B-B14F-4D97-AF65-F5344CB8AC3E}">
        <p14:creationId xmlns="" xmlns:p14="http://schemas.microsoft.com/office/powerpoint/2010/main" val="1401946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21B1D240-5EAC-4AEE-AFA6-39319A618AC5}" type="slidenum">
              <a:rPr lang="en-US" sz="1200"/>
              <a:pPr eaLnBrk="1" hangingPunct="1"/>
              <a:t>29</a:t>
            </a:fld>
            <a:endParaRPr lang="en-US" sz="1200" dirty="0"/>
          </a:p>
        </p:txBody>
      </p:sp>
    </p:spTree>
    <p:extLst>
      <p:ext uri="{BB962C8B-B14F-4D97-AF65-F5344CB8AC3E}">
        <p14:creationId xmlns="" xmlns:p14="http://schemas.microsoft.com/office/powerpoint/2010/main" val="3527516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smtClean="0"/>
              <a:t>Maps help people see the geographical location and extension, especially for areas with</a:t>
            </a:r>
            <a:r>
              <a:rPr lang="en-US" baseline="0" dirty="0" smtClean="0"/>
              <a:t> which</a:t>
            </a:r>
            <a:r>
              <a:rPr lang="en-US" dirty="0" smtClean="0"/>
              <a:t> the reader is not familiar.</a:t>
            </a:r>
          </a:p>
          <a:p>
            <a:r>
              <a:rPr lang="en-US" dirty="0" smtClean="0"/>
              <a:t>Keep the map simple and readable. Limited use of </a:t>
            </a:r>
            <a:r>
              <a:rPr lang="en-US" dirty="0" err="1" smtClean="0"/>
              <a:t>colour</a:t>
            </a:r>
            <a:r>
              <a:rPr lang="en-US" dirty="0" smtClean="0"/>
              <a:t> will be an important design choice for base maps, both to ensure quality printing and facilitate easy layering of information.</a:t>
            </a:r>
          </a:p>
          <a:p>
            <a:r>
              <a:rPr lang="en-US" dirty="0" smtClean="0"/>
              <a:t>Consider the size of document. If it will be part of report, make half page size map. Don’t shrink the map otherwise it won’t be readable anymore.</a:t>
            </a: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150D9C70-270E-47CF-B8AE-18BDF99FEB80}" type="slidenum">
              <a:rPr lang="en-US" sz="1200"/>
              <a:pPr eaLnBrk="1" hangingPunct="1"/>
              <a:t>30</a:t>
            </a:fld>
            <a:endParaRPr lang="en-US" sz="1200" dirty="0"/>
          </a:p>
        </p:txBody>
      </p:sp>
    </p:spTree>
    <p:extLst>
      <p:ext uri="{BB962C8B-B14F-4D97-AF65-F5344CB8AC3E}">
        <p14:creationId xmlns="" xmlns:p14="http://schemas.microsoft.com/office/powerpoint/2010/main" val="2368428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2F535D40-5963-4CA9-8D99-821580E14B13}" type="slidenum">
              <a:rPr lang="en-US" sz="1200"/>
              <a:pPr eaLnBrk="1" hangingPunct="1"/>
              <a:t>32</a:t>
            </a:fld>
            <a:endParaRPr lang="en-US" sz="1200" dirty="0"/>
          </a:p>
        </p:txBody>
      </p:sp>
    </p:spTree>
    <p:extLst>
      <p:ext uri="{BB962C8B-B14F-4D97-AF65-F5344CB8AC3E}">
        <p14:creationId xmlns="" xmlns:p14="http://schemas.microsoft.com/office/powerpoint/2010/main" val="3631652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 Story = Boring: </a:t>
            </a:r>
            <a:r>
              <a:rPr lang="en-US" dirty="0" smtClean="0"/>
              <a:t>Reliable data and a compelling story are not enough to captivate readers’ attention.</a:t>
            </a:r>
            <a:r>
              <a:rPr lang="en-US" baseline="0" dirty="0" smtClean="0"/>
              <a:t> </a:t>
            </a:r>
            <a:r>
              <a:rPr lang="en-US" dirty="0" smtClean="0"/>
              <a:t>Convert data and text into visually stimulating design by using different design technics described in this book.</a:t>
            </a:r>
          </a:p>
          <a:p>
            <a:r>
              <a:rPr lang="en-US" dirty="0" smtClean="0"/>
              <a:t>Data + Design</a:t>
            </a:r>
            <a:r>
              <a:rPr lang="en-US" baseline="0" dirty="0" smtClean="0"/>
              <a:t> = Useless: If you create nice charts using good data but it does not state an issue or deliver a message, then, what is the point of having it? Work with the public information/reporting officer in getting the key messages.</a:t>
            </a:r>
          </a:p>
          <a:p>
            <a:r>
              <a:rPr lang="en-US" baseline="0" dirty="0" smtClean="0"/>
              <a:t>Story + Design = Unreliable: If you have a good story nicely visualized but the information is not accurate, then the graphic is unreliable and misleading. Dig up up-to-date and reliable data.</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1B5B4EA-B252-46DB-9D73-9FC885C01DEA}" type="slidenum">
              <a:rPr lang="en-US" smtClean="0"/>
              <a:pPr>
                <a:defRPr/>
              </a:pPr>
              <a:t>3</a:t>
            </a:fld>
            <a:endParaRPr lang="en-US"/>
          </a:p>
        </p:txBody>
      </p:sp>
    </p:spTree>
    <p:extLst>
      <p:ext uri="{BB962C8B-B14F-4D97-AF65-F5344CB8AC3E}">
        <p14:creationId xmlns="" xmlns:p14="http://schemas.microsoft.com/office/powerpoint/2010/main" val="911383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8650" indent="-448650">
              <a:buFont typeface="Arial" panose="020B0604020202020204" pitchFamily="34" charset="0"/>
              <a:buChar char="•"/>
            </a:pPr>
            <a:r>
              <a:rPr lang="en-US" dirty="0" smtClean="0"/>
              <a:t>Make reference to</a:t>
            </a:r>
            <a:r>
              <a:rPr lang="en-US" baseline="0" dirty="0" smtClean="0"/>
              <a:t> Writing Guidance in training package</a:t>
            </a:r>
          </a:p>
        </p:txBody>
      </p:sp>
      <p:sp>
        <p:nvSpPr>
          <p:cNvPr id="4" name="Slide Number Placeholder 3"/>
          <p:cNvSpPr>
            <a:spLocks noGrp="1"/>
          </p:cNvSpPr>
          <p:nvPr>
            <p:ph type="sldNum" sz="quarter" idx="10"/>
          </p:nvPr>
        </p:nvSpPr>
        <p:spPr/>
        <p:txBody>
          <a:bodyPr/>
          <a:lstStyle/>
          <a:p>
            <a:pPr>
              <a:defRPr/>
            </a:pPr>
            <a:fld id="{36328A6C-50AD-4D10-99B7-2986E625FD50}" type="slidenum">
              <a:rPr lang="en-US" smtClean="0"/>
              <a:pPr>
                <a:defRPr/>
              </a:pPr>
              <a:t>34</a:t>
            </a:fld>
            <a:endParaRPr lang="en-US"/>
          </a:p>
        </p:txBody>
      </p:sp>
    </p:spTree>
    <p:extLst>
      <p:ext uri="{BB962C8B-B14F-4D97-AF65-F5344CB8AC3E}">
        <p14:creationId xmlns="" xmlns:p14="http://schemas.microsoft.com/office/powerpoint/2010/main" val="1955009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8650" indent="-448650">
              <a:buFont typeface="Arial" panose="020B0604020202020204" pitchFamily="34" charset="0"/>
              <a:buChar char="•"/>
            </a:pPr>
            <a:r>
              <a:rPr lang="en-US" dirty="0" smtClean="0"/>
              <a:t>Make reference to</a:t>
            </a:r>
            <a:r>
              <a:rPr lang="en-US" baseline="0" dirty="0" smtClean="0"/>
              <a:t> Writing Guidance in training package</a:t>
            </a:r>
          </a:p>
        </p:txBody>
      </p:sp>
      <p:sp>
        <p:nvSpPr>
          <p:cNvPr id="4" name="Slide Number Placeholder 3"/>
          <p:cNvSpPr>
            <a:spLocks noGrp="1"/>
          </p:cNvSpPr>
          <p:nvPr>
            <p:ph type="sldNum" sz="quarter" idx="10"/>
          </p:nvPr>
        </p:nvSpPr>
        <p:spPr/>
        <p:txBody>
          <a:bodyPr/>
          <a:lstStyle/>
          <a:p>
            <a:pPr>
              <a:defRPr/>
            </a:pPr>
            <a:fld id="{36328A6C-50AD-4D10-99B7-2986E625FD50}" type="slidenum">
              <a:rPr lang="en-US" smtClean="0"/>
              <a:pPr>
                <a:defRPr/>
              </a:pPr>
              <a:t>35</a:t>
            </a:fld>
            <a:endParaRPr lang="en-US"/>
          </a:p>
        </p:txBody>
      </p:sp>
    </p:spTree>
    <p:extLst>
      <p:ext uri="{BB962C8B-B14F-4D97-AF65-F5344CB8AC3E}">
        <p14:creationId xmlns="" xmlns:p14="http://schemas.microsoft.com/office/powerpoint/2010/main" val="1955009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“An</a:t>
            </a:r>
            <a:r>
              <a:rPr lang="en-GB" baseline="0" dirty="0" smtClean="0"/>
              <a:t> image is more than a 1000 words”</a:t>
            </a:r>
            <a:endParaRPr lang="en-US" dirty="0"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1CCBB521-2DA1-4A94-A6FE-32B71C48B8A5}" type="slidenum">
              <a:rPr lang="en-US" sz="1200"/>
              <a:pPr eaLnBrk="1" hangingPunct="1"/>
              <a:t>36</a:t>
            </a:fld>
            <a:endParaRPr lang="en-US" sz="1200" dirty="0"/>
          </a:p>
        </p:txBody>
      </p:sp>
    </p:spTree>
    <p:extLst>
      <p:ext uri="{BB962C8B-B14F-4D97-AF65-F5344CB8AC3E}">
        <p14:creationId xmlns="" xmlns:p14="http://schemas.microsoft.com/office/powerpoint/2010/main" val="191944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First, the layout: use the same banner</a:t>
            </a:r>
          </a:p>
          <a:p>
            <a:r>
              <a:rPr lang="en-US" dirty="0" smtClean="0"/>
              <a:t>Portrait for publication;</a:t>
            </a:r>
            <a:r>
              <a:rPr lang="en-US" baseline="0" dirty="0" smtClean="0"/>
              <a:t> </a:t>
            </a:r>
            <a:r>
              <a:rPr lang="en-US" dirty="0" smtClean="0"/>
              <a:t>Landscape for presentation</a:t>
            </a:r>
          </a:p>
          <a:p>
            <a:r>
              <a:rPr lang="en-US" dirty="0" smtClean="0"/>
              <a:t>Also mention: Font, </a:t>
            </a:r>
            <a:r>
              <a:rPr lang="en-US" dirty="0" err="1" smtClean="0"/>
              <a:t>Colour</a:t>
            </a:r>
            <a:r>
              <a:rPr lang="en-US" dirty="0" smtClean="0"/>
              <a:t>, Logo</a:t>
            </a:r>
          </a:p>
          <a:p>
            <a:endParaRPr lang="en-US" dirty="0" smtClean="0"/>
          </a:p>
          <a:p>
            <a:r>
              <a:rPr lang="en-US" dirty="0" smtClean="0"/>
              <a:t>Highlight the</a:t>
            </a:r>
            <a:r>
              <a:rPr lang="en-US" baseline="0" dirty="0" smtClean="0"/>
              <a:t> use of </a:t>
            </a:r>
            <a:r>
              <a:rPr lang="en-US" baseline="0" dirty="0" err="1" smtClean="0"/>
              <a:t>colours</a:t>
            </a:r>
            <a:r>
              <a:rPr lang="en-US" baseline="0" dirty="0" smtClean="0"/>
              <a:t> if no official guidance available in cluster for templates / </a:t>
            </a:r>
            <a:r>
              <a:rPr lang="en-US" baseline="0" dirty="0" err="1" smtClean="0"/>
              <a:t>colorschemes</a:t>
            </a:r>
            <a:r>
              <a:rPr lang="en-US" baseline="0" dirty="0" smtClean="0"/>
              <a:t>. Ideally, no more than 3 colors – use different shades of same color if necessary. The human eye easily becomes overloaded if there are too many colors.</a:t>
            </a:r>
            <a:endParaRPr lang="en-US" dirty="0"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830" indent="-285704" eaLnBrk="0" hangingPunct="0">
              <a:defRPr sz="2000">
                <a:solidFill>
                  <a:srgbClr val="000000"/>
                </a:solidFill>
                <a:latin typeface="Times New Roman" pitchFamily="18" charset="0"/>
                <a:ea typeface="ヒラギノ角ゴ ProN W3" charset="-128"/>
                <a:sym typeface="Times New Roman" pitchFamily="18" charset="0"/>
              </a:defRPr>
            </a:lvl2pPr>
            <a:lvl3pPr marL="1142816" indent="-228562" eaLnBrk="0" hangingPunct="0">
              <a:defRPr sz="2000">
                <a:solidFill>
                  <a:srgbClr val="000000"/>
                </a:solidFill>
                <a:latin typeface="Times New Roman" pitchFamily="18" charset="0"/>
                <a:ea typeface="ヒラギノ角ゴ ProN W3" charset="-128"/>
                <a:sym typeface="Times New Roman" pitchFamily="18" charset="0"/>
              </a:defRPr>
            </a:lvl3pPr>
            <a:lvl4pPr marL="1599943" indent="-228562" eaLnBrk="0" hangingPunct="0">
              <a:defRPr sz="2000">
                <a:solidFill>
                  <a:srgbClr val="000000"/>
                </a:solidFill>
                <a:latin typeface="Times New Roman" pitchFamily="18" charset="0"/>
                <a:ea typeface="ヒラギノ角ゴ ProN W3" charset="-128"/>
                <a:sym typeface="Times New Roman" pitchFamily="18" charset="0"/>
              </a:defRPr>
            </a:lvl4pPr>
            <a:lvl5pPr marL="2057069" indent="-228562" eaLnBrk="0" hangingPunct="0">
              <a:defRPr sz="2000">
                <a:solidFill>
                  <a:srgbClr val="000000"/>
                </a:solidFill>
                <a:latin typeface="Times New Roman" pitchFamily="18" charset="0"/>
                <a:ea typeface="ヒラギノ角ゴ ProN W3" charset="-128"/>
                <a:sym typeface="Times New Roman" pitchFamily="18" charset="0"/>
              </a:defRPr>
            </a:lvl5pPr>
            <a:lvl6pPr marL="251419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321"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8448"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5575" indent="-228562"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fld id="{EFC3A625-09D7-4508-B585-6829B7DB2D0C}" type="slidenum">
              <a:rPr lang="en-US" sz="1200"/>
              <a:pPr eaLnBrk="1" hangingPunct="1"/>
              <a:t>5</a:t>
            </a:fld>
            <a:endParaRPr lang="en-US" sz="1200" dirty="0"/>
          </a:p>
        </p:txBody>
      </p:sp>
    </p:spTree>
    <p:extLst>
      <p:ext uri="{BB962C8B-B14F-4D97-AF65-F5344CB8AC3E}">
        <p14:creationId xmlns="" xmlns:p14="http://schemas.microsoft.com/office/powerpoint/2010/main" val="338235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371C4A2A-B32A-43EA-90C9-F490B9FC7925}" type="slidenum">
              <a:rPr lang="fr-FR" smtClean="0"/>
              <a:pPr/>
              <a:t>6</a:t>
            </a:fld>
            <a:endParaRPr lang="fr-FR"/>
          </a:p>
        </p:txBody>
      </p:sp>
    </p:spTree>
    <p:extLst>
      <p:ext uri="{BB962C8B-B14F-4D97-AF65-F5344CB8AC3E}">
        <p14:creationId xmlns="" xmlns:p14="http://schemas.microsoft.com/office/powerpoint/2010/main" val="223551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1B5B4EA-B252-46DB-9D73-9FC885C01DEA}" type="slidenum">
              <a:rPr lang="en-US" smtClean="0"/>
              <a:pPr>
                <a:defRPr/>
              </a:pPr>
              <a:t>7</a:t>
            </a:fld>
            <a:endParaRPr lang="en-US"/>
          </a:p>
        </p:txBody>
      </p:sp>
    </p:spTree>
    <p:extLst>
      <p:ext uri="{BB962C8B-B14F-4D97-AF65-F5344CB8AC3E}">
        <p14:creationId xmlns="" xmlns:p14="http://schemas.microsoft.com/office/powerpoint/2010/main" val="740967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pPr defTabSz="914350" eaLnBrk="1" fontAlgn="auto" hangingPunct="1">
              <a:spcBef>
                <a:spcPts val="0"/>
              </a:spcBef>
              <a:spcAft>
                <a:spcPts val="0"/>
              </a:spcAft>
              <a:defRPr/>
            </a:pPr>
            <a:r>
              <a:rPr lang="en-US" b="1" dirty="0" smtClean="0"/>
              <a:t>Reduce chart-junk and increase data-to-ink ratio.</a:t>
            </a:r>
            <a:r>
              <a:rPr lang="en-US" dirty="0" smtClean="0"/>
              <a:t> These are the first two commandments of world-renowned data</a:t>
            </a:r>
            <a:r>
              <a:rPr lang="en-US" baseline="0" dirty="0" smtClean="0"/>
              <a:t> visualization expert </a:t>
            </a:r>
            <a:r>
              <a:rPr lang="en-US" dirty="0" smtClean="0"/>
              <a:t>Edward </a:t>
            </a:r>
            <a:r>
              <a:rPr lang="en-US" dirty="0" err="1" smtClean="0"/>
              <a:t>Tufte</a:t>
            </a:r>
            <a:r>
              <a:rPr lang="en-US" dirty="0" smtClean="0"/>
              <a:t>. Reduce chart junk by removing elements that are decorative or ornamental. Three dimensional chart effects, for example, add nothing of value to your chart. Increase data-to-ink ratio by making every pixel tell a story about your data.</a:t>
            </a:r>
          </a:p>
          <a:p>
            <a:endParaRPr lang="en-GB" dirty="0"/>
          </a:p>
        </p:txBody>
      </p:sp>
      <p:sp>
        <p:nvSpPr>
          <p:cNvPr id="4" name="Slide Number Placeholder 3"/>
          <p:cNvSpPr>
            <a:spLocks noGrp="1"/>
          </p:cNvSpPr>
          <p:nvPr>
            <p:ph type="sldNum" sz="quarter" idx="10"/>
          </p:nvPr>
        </p:nvSpPr>
        <p:spPr/>
        <p:txBody>
          <a:bodyPr/>
          <a:lstStyle/>
          <a:p>
            <a:fld id="{371C4A2A-B32A-43EA-90C9-F490B9FC7925}" type="slidenum">
              <a:rPr lang="fr-FR" smtClean="0"/>
              <a:pPr/>
              <a:t>8</a:t>
            </a:fld>
            <a:endParaRPr lang="fr-FR"/>
          </a:p>
        </p:txBody>
      </p:sp>
    </p:spTree>
    <p:extLst>
      <p:ext uri="{BB962C8B-B14F-4D97-AF65-F5344CB8AC3E}">
        <p14:creationId xmlns="" xmlns:p14="http://schemas.microsoft.com/office/powerpoint/2010/main" val="94539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http://darkhorseanalytics.com/blog/wp-content/uploads/2013/08/data-ink.gif</a:t>
            </a:r>
          </a:p>
          <a:p>
            <a:endParaRPr lang="en-GB" dirty="0" smtClean="0"/>
          </a:p>
          <a:p>
            <a:r>
              <a:rPr lang="en-GB" dirty="0" smtClean="0"/>
              <a:t>http://darkhorseanalytics.com/blog/data-looks-better-naked/</a:t>
            </a:r>
            <a:endParaRPr lang="en-GB" dirty="0"/>
          </a:p>
        </p:txBody>
      </p:sp>
      <p:sp>
        <p:nvSpPr>
          <p:cNvPr id="4" name="Slide Number Placeholder 3"/>
          <p:cNvSpPr>
            <a:spLocks noGrp="1"/>
          </p:cNvSpPr>
          <p:nvPr>
            <p:ph type="sldNum" sz="quarter" idx="10"/>
          </p:nvPr>
        </p:nvSpPr>
        <p:spPr/>
        <p:txBody>
          <a:bodyPr/>
          <a:lstStyle/>
          <a:p>
            <a:pPr>
              <a:defRPr/>
            </a:pPr>
            <a:fld id="{E1B5B4EA-B252-46DB-9D73-9FC885C01DEA}" type="slidenum">
              <a:rPr lang="en-US" smtClean="0"/>
              <a:pPr>
                <a:defRPr/>
              </a:pPr>
              <a:t>9</a:t>
            </a:fld>
            <a:endParaRPr lang="en-US"/>
          </a:p>
        </p:txBody>
      </p:sp>
    </p:spTree>
    <p:extLst>
      <p:ext uri="{BB962C8B-B14F-4D97-AF65-F5344CB8AC3E}">
        <p14:creationId xmlns="" xmlns:p14="http://schemas.microsoft.com/office/powerpoint/2010/main" val="273151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r>
              <a:rPr lang="en-GB" dirty="0" smtClean="0"/>
              <a:t>The 3D rendering obscures the data.</a:t>
            </a:r>
            <a:r>
              <a:rPr lang="en-GB" baseline="0" dirty="0" smtClean="0"/>
              <a:t> Avoid using 3D; it only confuses readers and never facilitate readability.</a:t>
            </a:r>
            <a:endParaRPr lang="en-GB" dirty="0"/>
          </a:p>
        </p:txBody>
      </p:sp>
      <p:sp>
        <p:nvSpPr>
          <p:cNvPr id="4" name="Slide Number Placeholder 3"/>
          <p:cNvSpPr>
            <a:spLocks noGrp="1"/>
          </p:cNvSpPr>
          <p:nvPr>
            <p:ph type="sldNum" sz="quarter" idx="10"/>
          </p:nvPr>
        </p:nvSpPr>
        <p:spPr/>
        <p:txBody>
          <a:bodyPr/>
          <a:lstStyle/>
          <a:p>
            <a:fld id="{371C4A2A-B32A-43EA-90C9-F490B9FC7925}" type="slidenum">
              <a:rPr lang="fr-FR" smtClean="0"/>
              <a:pPr/>
              <a:t>10</a:t>
            </a:fld>
            <a:endParaRPr lang="fr-FR"/>
          </a:p>
        </p:txBody>
      </p:sp>
    </p:spTree>
    <p:extLst>
      <p:ext uri="{BB962C8B-B14F-4D97-AF65-F5344CB8AC3E}">
        <p14:creationId xmlns="" xmlns:p14="http://schemas.microsoft.com/office/powerpoint/2010/main" val="1633846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6021288"/>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1730500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600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xfrm>
            <a:off x="7359650" y="6248400"/>
            <a:ext cx="292100" cy="330200"/>
          </a:xfrm>
          <a:prstGeom prst="rect">
            <a:avLst/>
          </a:prstGeom>
          <a:ln/>
        </p:spPr>
        <p:txBody>
          <a:bodyPr/>
          <a:lstStyle>
            <a:lvl1pPr>
              <a:defRPr/>
            </a:lvl1pPr>
          </a:lstStyle>
          <a:p>
            <a:pPr>
              <a:defRPr/>
            </a:pPr>
            <a:fld id="{1D61F932-5AD4-4558-900F-467CA62922AC}" type="slidenum">
              <a:rPr lang="en-US"/>
              <a:pPr>
                <a:defRPr/>
              </a:pPr>
              <a:t>‹#›</a:t>
            </a:fld>
            <a:endParaRPr lang="en-US"/>
          </a:p>
        </p:txBody>
      </p:sp>
    </p:spTree>
    <p:extLst>
      <p:ext uri="{BB962C8B-B14F-4D97-AF65-F5344CB8AC3E}">
        <p14:creationId xmlns="" xmlns:p14="http://schemas.microsoft.com/office/powerpoint/2010/main" val="25442932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package" Target="../embeddings/Microsoft_Office_Word_Document4.docx"/><Relationship Id="rId4" Type="http://schemas.openxmlformats.org/officeDocument/2006/relationships/package" Target="../embeddings/Microsoft_Office_Word_Document3.docx"/></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3"/>
          <p:cNvPicPr>
            <a:picLocks noChangeAspect="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1524001" y="5969000"/>
            <a:ext cx="6104701" cy="344400"/>
          </a:xfrm>
          <a:prstGeom prst="rect">
            <a:avLst/>
          </a:prstGeom>
          <a:noFill/>
          <a:ln w="12700">
            <a:noFill/>
            <a:prstDash val="solid"/>
            <a:miter lim="800000"/>
            <a:headEnd/>
            <a:tailEnd/>
          </a:ln>
          <a:effectLst>
            <a:reflection blurRad="6350" stA="50000" endA="300" endPos="90000" dir="5400000" sy="-100000" algn="bl" rotWithShape="0"/>
          </a:effectLst>
        </p:spPr>
      </p:pic>
      <p:sp>
        <p:nvSpPr>
          <p:cNvPr id="3076" name="AutoShape 5"/>
          <p:cNvSpPr>
            <a:spLocks noChangeAspect="1" noChangeArrowheads="1"/>
          </p:cNvSpPr>
          <p:nvPr/>
        </p:nvSpPr>
        <p:spPr bwMode="auto">
          <a:xfrm>
            <a:off x="358776" y="359834"/>
            <a:ext cx="3598863" cy="586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077" name="Text Box 9"/>
          <p:cNvSpPr txBox="1">
            <a:spLocks noChangeArrowheads="1"/>
          </p:cNvSpPr>
          <p:nvPr/>
        </p:nvSpPr>
        <p:spPr bwMode="auto">
          <a:xfrm>
            <a:off x="800100" y="2108200"/>
            <a:ext cx="7543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950" indent="-285750" eaLnBrk="0" hangingPunct="0">
              <a:defRPr sz="2000">
                <a:solidFill>
                  <a:srgbClr val="000000"/>
                </a:solidFill>
                <a:latin typeface="Times New Roman" pitchFamily="18" charset="0"/>
                <a:ea typeface="ヒラギノ角ゴ ProN W3" charset="-128"/>
                <a:sym typeface="Times New Roman" pitchFamily="18" charset="0"/>
              </a:defRPr>
            </a:lvl2pPr>
            <a:lvl3pPr marL="1143000" indent="-228600" eaLnBrk="0" hangingPunct="0">
              <a:defRPr sz="2000">
                <a:solidFill>
                  <a:srgbClr val="000000"/>
                </a:solidFill>
                <a:latin typeface="Times New Roman" pitchFamily="18" charset="0"/>
                <a:ea typeface="ヒラギノ角ゴ ProN W3" charset="-128"/>
                <a:sym typeface="Times New Roman" pitchFamily="18" charset="0"/>
              </a:defRPr>
            </a:lvl3pPr>
            <a:lvl4pPr marL="1600200" indent="-228600" eaLnBrk="0" hangingPunct="0">
              <a:defRPr sz="2000">
                <a:solidFill>
                  <a:srgbClr val="000000"/>
                </a:solidFill>
                <a:latin typeface="Times New Roman" pitchFamily="18" charset="0"/>
                <a:ea typeface="ヒラギノ角ゴ ProN W3" charset="-128"/>
                <a:sym typeface="Times New Roman" pitchFamily="18" charset="0"/>
              </a:defRPr>
            </a:lvl4pPr>
            <a:lvl5pPr marL="2057400" indent="-228600" eaLnBrk="0" hangingPunct="0">
              <a:defRPr sz="2000">
                <a:solidFill>
                  <a:srgbClr val="000000"/>
                </a:solidFill>
                <a:latin typeface="Times New Roman" pitchFamily="18" charset="0"/>
                <a:ea typeface="ヒラギノ角ゴ ProN W3" charset="-128"/>
                <a:sym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algn="ctr" eaLnBrk="1" hangingPunct="1">
              <a:spcBef>
                <a:spcPct val="50000"/>
              </a:spcBef>
            </a:pPr>
            <a:r>
              <a:rPr lang="en-US" sz="3200" dirty="0" smtClean="0">
                <a:solidFill>
                  <a:srgbClr val="026CB6"/>
                </a:solidFill>
                <a:latin typeface="Arial" charset="0"/>
              </a:rPr>
              <a:t>Infographic Basics</a:t>
            </a:r>
            <a:endParaRPr lang="en-US" sz="3200" dirty="0">
              <a:solidFill>
                <a:srgbClr val="026CB6"/>
              </a:solidFill>
              <a:latin typeface="Arial" charset="0"/>
            </a:endParaRPr>
          </a:p>
        </p:txBody>
      </p:sp>
    </p:spTree>
    <p:extLst>
      <p:ext uri="{BB962C8B-B14F-4D97-AF65-F5344CB8AC3E}">
        <p14:creationId xmlns="" xmlns:p14="http://schemas.microsoft.com/office/powerpoint/2010/main" val="376646412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6265837" y="0"/>
            <a:ext cx="2878163" cy="1745730"/>
          </a:xfrm>
        </p:spPr>
        <p:txBody>
          <a:bodyPr>
            <a:normAutofit/>
          </a:bodyPr>
          <a:lstStyle/>
          <a:p>
            <a:r>
              <a:rPr lang="de-CH" sz="4000" dirty="0" smtClean="0">
                <a:solidFill>
                  <a:srgbClr val="517DB1"/>
                </a:solidFill>
              </a:rPr>
              <a:t>Avoid 3D</a:t>
            </a:r>
            <a:endParaRPr lang="fr-FR" sz="4000" dirty="0">
              <a:solidFill>
                <a:srgbClr val="517DB1"/>
              </a:solidFill>
            </a:endParaRPr>
          </a:p>
        </p:txBody>
      </p:sp>
      <p:pic>
        <p:nvPicPr>
          <p:cNvPr id="102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1344"/>
            <a:ext cx="5326132" cy="3460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23930" y="3472131"/>
            <a:ext cx="5210835" cy="33858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Connector 4"/>
          <p:cNvCxnSpPr>
            <a:cxnSpLocks noChangeShapeType="1"/>
          </p:cNvCxnSpPr>
          <p:nvPr/>
        </p:nvCxnSpPr>
        <p:spPr bwMode="auto">
          <a:xfrm flipV="1">
            <a:off x="1219200" y="177801"/>
            <a:ext cx="2590800" cy="2931087"/>
          </a:xfrm>
          <a:prstGeom prst="line">
            <a:avLst/>
          </a:prstGeom>
          <a:noFill/>
          <a:ln w="47625" algn="ctr">
            <a:solidFill>
              <a:srgbClr val="C00000">
                <a:alpha val="33000"/>
              </a:srgbClr>
            </a:solidFill>
            <a:prstDash val="sysDash"/>
            <a:round/>
            <a:headEnd/>
            <a:tailEnd/>
          </a:ln>
          <a:extLst>
            <a:ext uri="{909E8E84-426E-40dd-AFC4-6F175D3DCCD1}">
              <a14:hiddenFill xmlns:a14="http://schemas.microsoft.com/office/drawing/2010/main" xmlns="">
                <a:noFill/>
              </a14:hiddenFill>
            </a:ext>
          </a:extLst>
        </p:spPr>
      </p:cxnSp>
      <p:cxnSp>
        <p:nvCxnSpPr>
          <p:cNvPr id="6" name="Straight Connector 5"/>
          <p:cNvCxnSpPr>
            <a:cxnSpLocks noChangeShapeType="1"/>
          </p:cNvCxnSpPr>
          <p:nvPr/>
        </p:nvCxnSpPr>
        <p:spPr bwMode="auto">
          <a:xfrm flipV="1">
            <a:off x="5029200" y="3530601"/>
            <a:ext cx="2590800" cy="2931087"/>
          </a:xfrm>
          <a:prstGeom prst="line">
            <a:avLst/>
          </a:prstGeom>
          <a:noFill/>
          <a:ln w="47625" algn="ctr">
            <a:solidFill>
              <a:srgbClr val="C00000">
                <a:alpha val="33000"/>
              </a:srgbClr>
            </a:solidFill>
            <a:prstDash val="sysDash"/>
            <a:round/>
            <a:headEnd/>
            <a:tailEnd/>
          </a:ln>
          <a:extLst>
            <a:ext uri="{909E8E84-426E-40dd-AFC4-6F175D3DCCD1}">
              <a14:hiddenFill xmlns:a14="http://schemas.microsoft.com/office/drawing/2010/main" xmlns="">
                <a:noFill/>
              </a14:hiddenFill>
            </a:ext>
          </a:extLst>
        </p:spPr>
      </p:cxnSp>
    </p:spTree>
    <p:extLst>
      <p:ext uri="{BB962C8B-B14F-4D97-AF65-F5344CB8AC3E}">
        <p14:creationId xmlns="" xmlns:p14="http://schemas.microsoft.com/office/powerpoint/2010/main" val="1674734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95293" y="0"/>
            <a:ext cx="4689475" cy="1143000"/>
          </a:xfrm>
        </p:spPr>
        <p:txBody>
          <a:bodyPr/>
          <a:lstStyle/>
          <a:p>
            <a:r>
              <a:rPr lang="en-GB" sz="4000" dirty="0" smtClean="0">
                <a:solidFill>
                  <a:srgbClr val="517DB1"/>
                </a:solidFill>
              </a:rPr>
              <a:t>Contrast</a:t>
            </a:r>
            <a:endParaRPr lang="fr-CH" sz="4000" dirty="0">
              <a:solidFill>
                <a:srgbClr val="517DB1"/>
              </a:solidFill>
            </a:endParaRPr>
          </a:p>
        </p:txBody>
      </p:sp>
      <p:graphicFrame>
        <p:nvGraphicFramePr>
          <p:cNvPr id="6" name="Graphique 7"/>
          <p:cNvGraphicFramePr>
            <a:graphicFrameLocks/>
          </p:cNvGraphicFramePr>
          <p:nvPr>
            <p:extLst>
              <p:ext uri="{D42A27DB-BD31-4B8C-83A1-F6EECF244321}">
                <p14:modId xmlns="" xmlns:p14="http://schemas.microsoft.com/office/powerpoint/2010/main" val="3403691680"/>
              </p:ext>
            </p:extLst>
          </p:nvPr>
        </p:nvGraphicFramePr>
        <p:xfrm>
          <a:off x="3923928" y="3861048"/>
          <a:ext cx="5217504" cy="29969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7"/>
          <p:cNvGraphicFramePr>
            <a:graphicFrameLocks/>
          </p:cNvGraphicFramePr>
          <p:nvPr>
            <p:extLst>
              <p:ext uri="{D42A27DB-BD31-4B8C-83A1-F6EECF244321}">
                <p14:modId xmlns="" xmlns:p14="http://schemas.microsoft.com/office/powerpoint/2010/main" val="762062072"/>
              </p:ext>
            </p:extLst>
          </p:nvPr>
        </p:nvGraphicFramePr>
        <p:xfrm>
          <a:off x="203252" y="381000"/>
          <a:ext cx="4495800" cy="244827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4069080" y="3108888"/>
            <a:ext cx="904292" cy="461665"/>
          </a:xfrm>
          <a:prstGeom prst="rect">
            <a:avLst/>
          </a:prstGeom>
          <a:noFill/>
        </p:spPr>
        <p:txBody>
          <a:bodyPr wrap="square" rtlCol="0">
            <a:spAutoFit/>
          </a:bodyPr>
          <a:lstStyle/>
          <a:p>
            <a:r>
              <a:rPr lang="en-US" sz="2400" b="1" dirty="0" smtClean="0">
                <a:solidFill>
                  <a:srgbClr val="517DB1"/>
                </a:solidFill>
                <a:latin typeface="+mj-lt"/>
              </a:rPr>
              <a:t>OR</a:t>
            </a:r>
            <a:endParaRPr lang="en-US" sz="2400" b="1" dirty="0">
              <a:solidFill>
                <a:srgbClr val="517DB1"/>
              </a:solidFill>
              <a:latin typeface="+mj-lt"/>
            </a:endParaRPr>
          </a:p>
        </p:txBody>
      </p:sp>
      <p:cxnSp>
        <p:nvCxnSpPr>
          <p:cNvPr id="9" name="Straight Connector 8"/>
          <p:cNvCxnSpPr>
            <a:cxnSpLocks noChangeShapeType="1"/>
          </p:cNvCxnSpPr>
          <p:nvPr/>
        </p:nvCxnSpPr>
        <p:spPr bwMode="auto">
          <a:xfrm flipV="1">
            <a:off x="1219200" y="177800"/>
            <a:ext cx="2590800" cy="2931087"/>
          </a:xfrm>
          <a:prstGeom prst="line">
            <a:avLst/>
          </a:prstGeom>
          <a:noFill/>
          <a:ln w="47625" algn="ctr">
            <a:solidFill>
              <a:srgbClr val="C00000">
                <a:alpha val="33000"/>
              </a:srgbClr>
            </a:solidFill>
            <a:prstDash val="sysDash"/>
            <a:round/>
            <a:headEnd/>
            <a:tailEnd/>
          </a:ln>
          <a:extLst>
            <a:ext uri="{909E8E84-426E-40dd-AFC4-6F175D3DCCD1}">
              <a14:hiddenFill xmlns:a14="http://schemas.microsoft.com/office/drawing/2010/main" xmlns="">
                <a:noFill/>
              </a14:hiddenFill>
            </a:ext>
          </a:extLst>
        </p:spPr>
      </p:cxnSp>
    </p:spTree>
    <p:extLst>
      <p:ext uri="{BB962C8B-B14F-4D97-AF65-F5344CB8AC3E}">
        <p14:creationId xmlns="" xmlns:p14="http://schemas.microsoft.com/office/powerpoint/2010/main" val="2853704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1152525" y="1930401"/>
            <a:ext cx="683895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6000" dirty="0" smtClean="0">
                <a:solidFill>
                  <a:srgbClr val="026CB6"/>
                </a:solidFill>
                <a:latin typeface="Arial" charset="0"/>
                <a:cs typeface="Arial" charset="0"/>
              </a:rPr>
              <a:t>Table</a:t>
            </a:r>
            <a:endParaRPr lang="en-US" sz="6000" dirty="0">
              <a:solidFill>
                <a:srgbClr val="026CB6"/>
              </a:solidFill>
              <a:latin typeface="Arial" charset="0"/>
              <a:cs typeface="Arial" charset="0"/>
            </a:endParaRPr>
          </a:p>
        </p:txBody>
      </p:sp>
      <p:pic>
        <p:nvPicPr>
          <p:cNvPr id="33795" name="Picture 3"/>
          <p:cNvPicPr>
            <a:picLocks noChangeAspect="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4229100" y="3956051"/>
            <a:ext cx="533400"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146687040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4"/>
          <p:cNvGraphicFramePr>
            <a:graphicFrameLocks noChangeAspect="1"/>
          </p:cNvGraphicFramePr>
          <p:nvPr>
            <p:extLst>
              <p:ext uri="{D42A27DB-BD31-4B8C-83A1-F6EECF244321}">
                <p14:modId xmlns="" xmlns:p14="http://schemas.microsoft.com/office/powerpoint/2010/main" val="547393879"/>
              </p:ext>
            </p:extLst>
          </p:nvPr>
        </p:nvGraphicFramePr>
        <p:xfrm>
          <a:off x="2514600" y="4038600"/>
          <a:ext cx="4672300" cy="2539999"/>
        </p:xfrm>
        <a:graphic>
          <a:graphicData uri="http://schemas.openxmlformats.org/presentationml/2006/ole">
            <p:oleObj spid="_x0000_s1026" name="Document" r:id="rId4" imgW="2088206" imgH="852397" progId="Word.Document.12">
              <p:embed/>
            </p:oleObj>
          </a:graphicData>
        </a:graphic>
      </p:graphicFrame>
      <p:graphicFrame>
        <p:nvGraphicFramePr>
          <p:cNvPr id="34819" name="Object 5"/>
          <p:cNvGraphicFramePr>
            <a:graphicFrameLocks noChangeAspect="1"/>
          </p:cNvGraphicFramePr>
          <p:nvPr>
            <p:extLst>
              <p:ext uri="{D42A27DB-BD31-4B8C-83A1-F6EECF244321}">
                <p14:modId xmlns="" xmlns:p14="http://schemas.microsoft.com/office/powerpoint/2010/main" val="3765387866"/>
              </p:ext>
            </p:extLst>
          </p:nvPr>
        </p:nvGraphicFramePr>
        <p:xfrm>
          <a:off x="2590801" y="889000"/>
          <a:ext cx="4458361" cy="2429725"/>
        </p:xfrm>
        <a:graphic>
          <a:graphicData uri="http://schemas.openxmlformats.org/presentationml/2006/ole">
            <p:oleObj spid="_x0000_s1027" name="Document" r:id="rId5" imgW="2066758" imgH="846325" progId="Word.Document.12">
              <p:embed/>
            </p:oleObj>
          </a:graphicData>
        </a:graphic>
      </p:graphicFrame>
      <p:cxnSp>
        <p:nvCxnSpPr>
          <p:cNvPr id="34820" name="Straight Connector 7"/>
          <p:cNvCxnSpPr>
            <a:cxnSpLocks noChangeShapeType="1"/>
          </p:cNvCxnSpPr>
          <p:nvPr/>
        </p:nvCxnSpPr>
        <p:spPr bwMode="auto">
          <a:xfrm flipV="1">
            <a:off x="4038600" y="584200"/>
            <a:ext cx="1447800" cy="1930400"/>
          </a:xfrm>
          <a:prstGeom prst="line">
            <a:avLst/>
          </a:prstGeom>
          <a:noFill/>
          <a:ln w="50800" algn="ctr">
            <a:solidFill>
              <a:srgbClr val="C00000">
                <a:alpha val="65000"/>
              </a:srgbClr>
            </a:solidFill>
            <a:prstDash val="sysDash"/>
            <a:round/>
            <a:headEnd/>
            <a:tailEnd/>
          </a:ln>
          <a:extLst>
            <a:ext uri="{909E8E84-426E-40dd-AFC4-6F175D3DCCD1}">
              <a14:hiddenFill xmlns:a14="http://schemas.microsoft.com/office/drawing/2010/main" xmlns="">
                <a:noFill/>
              </a14:hiddenFill>
            </a:ext>
          </a:extLst>
        </p:spPr>
      </p:cxnSp>
      <p:sp>
        <p:nvSpPr>
          <p:cNvPr id="5" name="TextBox 4"/>
          <p:cNvSpPr txBox="1"/>
          <p:nvPr/>
        </p:nvSpPr>
        <p:spPr>
          <a:xfrm>
            <a:off x="1312011" y="2962220"/>
            <a:ext cx="904292" cy="461665"/>
          </a:xfrm>
          <a:prstGeom prst="rect">
            <a:avLst/>
          </a:prstGeom>
          <a:noFill/>
        </p:spPr>
        <p:txBody>
          <a:bodyPr wrap="square" rtlCol="0">
            <a:spAutoFit/>
          </a:bodyPr>
          <a:lstStyle/>
          <a:p>
            <a:r>
              <a:rPr lang="en-US" sz="2400" b="1" dirty="0" smtClean="0">
                <a:solidFill>
                  <a:srgbClr val="517DB1"/>
                </a:solidFill>
                <a:latin typeface="+mj-lt"/>
              </a:rPr>
              <a:t>OR</a:t>
            </a:r>
            <a:endParaRPr lang="en-US" sz="2400" b="1" dirty="0">
              <a:solidFill>
                <a:srgbClr val="517DB1"/>
              </a:solidFill>
              <a:latin typeface="+mj-lt"/>
            </a:endParaRPr>
          </a:p>
        </p:txBody>
      </p:sp>
    </p:spTree>
    <p:extLst>
      <p:ext uri="{BB962C8B-B14F-4D97-AF65-F5344CB8AC3E}">
        <p14:creationId xmlns="" xmlns:p14="http://schemas.microsoft.com/office/powerpoint/2010/main" val="3289058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2750430236"/>
              </p:ext>
            </p:extLst>
          </p:nvPr>
        </p:nvGraphicFramePr>
        <p:xfrm>
          <a:off x="323528" y="3068960"/>
          <a:ext cx="8229597" cy="2819959"/>
        </p:xfrm>
        <a:graphic>
          <a:graphicData uri="http://schemas.openxmlformats.org/drawingml/2006/table">
            <a:tbl>
              <a:tblPr firstRow="1" firstCol="1" bandRow="1"/>
              <a:tblGrid>
                <a:gridCol w="1260048"/>
                <a:gridCol w="877968"/>
                <a:gridCol w="877968"/>
                <a:gridCol w="877968"/>
                <a:gridCol w="877968"/>
                <a:gridCol w="877968"/>
                <a:gridCol w="877968"/>
                <a:gridCol w="877968"/>
                <a:gridCol w="823773"/>
              </a:tblGrid>
              <a:tr h="336515">
                <a:tc>
                  <a:txBody>
                    <a:bodyPr/>
                    <a:lstStyle/>
                    <a:p>
                      <a:pPr algn="l" rtl="0" fontAlgn="ctr"/>
                      <a:r>
                        <a:rPr lang="en-GB" sz="1200" b="1" i="0" u="none" strike="noStrike" dirty="0">
                          <a:solidFill>
                            <a:srgbClr val="000000"/>
                          </a:solidFill>
                          <a:effectLst/>
                          <a:latin typeface="Arial"/>
                        </a:rPr>
                        <a:t> </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2">
                  <a:txBody>
                    <a:bodyPr/>
                    <a:lstStyle/>
                    <a:p>
                      <a:pPr algn="r" rtl="0" fontAlgn="ctr"/>
                      <a:r>
                        <a:rPr lang="en-GB" sz="1500" b="0" i="0" u="none" strike="noStrike" dirty="0">
                          <a:solidFill>
                            <a:srgbClr val="000000"/>
                          </a:solidFill>
                          <a:effectLst/>
                          <a:latin typeface="Arial"/>
                        </a:rPr>
                        <a:t>0-4 years old</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hMerge="1">
                  <a:txBody>
                    <a:bodyPr/>
                    <a:lstStyle/>
                    <a:p>
                      <a:endParaRPr lang="en-GB"/>
                    </a:p>
                  </a:txBody>
                  <a:tcPr/>
                </a:tc>
                <a:tc gridSpan="2">
                  <a:txBody>
                    <a:bodyPr/>
                    <a:lstStyle/>
                    <a:p>
                      <a:pPr algn="r" rtl="0" fontAlgn="ctr"/>
                      <a:r>
                        <a:rPr lang="en-GB" sz="1500" b="0" i="0" u="none" strike="noStrike">
                          <a:solidFill>
                            <a:srgbClr val="000000"/>
                          </a:solidFill>
                          <a:effectLst/>
                          <a:latin typeface="Arial"/>
                        </a:rPr>
                        <a:t>5-11 years old</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hMerge="1">
                  <a:txBody>
                    <a:bodyPr/>
                    <a:lstStyle/>
                    <a:p>
                      <a:endParaRPr lang="en-GB"/>
                    </a:p>
                  </a:txBody>
                  <a:tcPr/>
                </a:tc>
                <a:tc gridSpan="2">
                  <a:txBody>
                    <a:bodyPr/>
                    <a:lstStyle/>
                    <a:p>
                      <a:pPr algn="r" rtl="0" fontAlgn="ctr"/>
                      <a:r>
                        <a:rPr lang="en-GB" sz="1500" b="0" i="0" u="none" strike="noStrike" dirty="0">
                          <a:solidFill>
                            <a:srgbClr val="000000"/>
                          </a:solidFill>
                          <a:effectLst/>
                          <a:latin typeface="Arial"/>
                        </a:rPr>
                        <a:t>12-17 years old</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hMerge="1">
                  <a:txBody>
                    <a:bodyPr/>
                    <a:lstStyle/>
                    <a:p>
                      <a:endParaRPr lang="en-GB"/>
                    </a:p>
                  </a:txBody>
                  <a:tcPr/>
                </a:tc>
                <a:tc>
                  <a:txBody>
                    <a:bodyPr/>
                    <a:lstStyle/>
                    <a:p>
                      <a:pPr algn="r" rtl="0" fontAlgn="ctr"/>
                      <a:r>
                        <a:rPr lang="en-GB" sz="1200" b="1" i="0" u="none" strike="noStrike">
                          <a:solidFill>
                            <a:srgbClr val="000000"/>
                          </a:solidFill>
                          <a:effectLst/>
                          <a:latin typeface="Arial"/>
                        </a:rPr>
                        <a:t> </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endParaRPr lang="en-GB" sz="900" b="0" i="0" u="none" strike="noStrike">
                        <a:solidFill>
                          <a:srgbClr val="000000"/>
                        </a:solidFill>
                        <a:effectLst/>
                        <a:latin typeface="Calibri"/>
                      </a:endParaRPr>
                    </a:p>
                  </a:txBody>
                  <a:tcPr marL="8132" marR="8132" marT="8132" marB="0" anchor="b">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tcPr>
                </a:tc>
              </a:tr>
              <a:tr h="418929">
                <a:tc>
                  <a:txBody>
                    <a:bodyPr/>
                    <a:lstStyle/>
                    <a:p>
                      <a:pPr marL="0" algn="l" defTabSz="914400" rtl="0" eaLnBrk="1" fontAlgn="ctr" latinLnBrk="0" hangingPunct="1"/>
                      <a:r>
                        <a:rPr lang="en-GB" sz="1500" b="0" i="0" u="none" strike="noStrike" kern="1200" dirty="0">
                          <a:solidFill>
                            <a:srgbClr val="000000"/>
                          </a:solidFill>
                          <a:effectLst/>
                          <a:latin typeface="Arial"/>
                          <a:ea typeface="+mn-ea"/>
                          <a:cs typeface="+mn-cs"/>
                        </a:rPr>
                        <a:t>Camps / Sites</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r" defTabSz="914400" rtl="0" eaLnBrk="1" fontAlgn="ctr" latinLnBrk="0" hangingPunct="1"/>
                      <a:r>
                        <a:rPr lang="en-GB" sz="1500" b="0" i="0" u="none" strike="noStrike" kern="1200" dirty="0">
                          <a:solidFill>
                            <a:srgbClr val="000000"/>
                          </a:solidFill>
                          <a:effectLst/>
                          <a:latin typeface="Arial"/>
                          <a:ea typeface="+mn-ea"/>
                          <a:cs typeface="+mn-cs"/>
                        </a:rPr>
                        <a:t>F</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r" defTabSz="914400" rtl="0" eaLnBrk="1" fontAlgn="ctr" latinLnBrk="0" hangingPunct="1"/>
                      <a:r>
                        <a:rPr lang="en-GB" sz="1500" b="0" i="0" u="none" strike="noStrike" kern="1200" dirty="0">
                          <a:solidFill>
                            <a:srgbClr val="000000"/>
                          </a:solidFill>
                          <a:effectLst/>
                          <a:latin typeface="Arial"/>
                          <a:ea typeface="+mn-ea"/>
                          <a:cs typeface="+mn-cs"/>
                        </a:rPr>
                        <a:t>M</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r" defTabSz="914400" rtl="0" eaLnBrk="1" fontAlgn="ctr" latinLnBrk="0" hangingPunct="1"/>
                      <a:r>
                        <a:rPr lang="en-GB" sz="1500" b="0" i="0" u="none" strike="noStrike" kern="1200" dirty="0">
                          <a:solidFill>
                            <a:srgbClr val="000000"/>
                          </a:solidFill>
                          <a:effectLst/>
                          <a:latin typeface="Arial"/>
                          <a:ea typeface="+mn-ea"/>
                          <a:cs typeface="+mn-cs"/>
                        </a:rPr>
                        <a:t>F </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r" defTabSz="914400" rtl="0" eaLnBrk="1" fontAlgn="ctr" latinLnBrk="0" hangingPunct="1"/>
                      <a:r>
                        <a:rPr lang="en-GB" sz="1500" b="0" i="0" u="none" strike="noStrike" kern="1200" dirty="0">
                          <a:solidFill>
                            <a:srgbClr val="000000"/>
                          </a:solidFill>
                          <a:effectLst/>
                          <a:latin typeface="Arial"/>
                          <a:ea typeface="+mn-ea"/>
                          <a:cs typeface="+mn-cs"/>
                        </a:rPr>
                        <a:t>M</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r" defTabSz="914400" rtl="0" eaLnBrk="1" fontAlgn="ctr" latinLnBrk="0" hangingPunct="1"/>
                      <a:r>
                        <a:rPr lang="en-GB" sz="1500" b="0" i="0" u="none" strike="noStrike" kern="1200" dirty="0">
                          <a:solidFill>
                            <a:srgbClr val="000000"/>
                          </a:solidFill>
                          <a:effectLst/>
                          <a:latin typeface="Arial"/>
                          <a:ea typeface="+mn-ea"/>
                          <a:cs typeface="+mn-cs"/>
                        </a:rPr>
                        <a:t>F</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r" defTabSz="914400" rtl="0" eaLnBrk="1" fontAlgn="ctr" latinLnBrk="0" hangingPunct="1"/>
                      <a:r>
                        <a:rPr lang="en-GB" sz="1500" b="0" i="0" u="none" strike="noStrike" kern="1200" dirty="0">
                          <a:solidFill>
                            <a:srgbClr val="000000"/>
                          </a:solidFill>
                          <a:effectLst/>
                          <a:latin typeface="Arial"/>
                          <a:ea typeface="+mn-ea"/>
                          <a:cs typeface="+mn-cs"/>
                        </a:rPr>
                        <a:t>M</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r" defTabSz="914400" rtl="0" eaLnBrk="1" fontAlgn="ctr" latinLnBrk="0" hangingPunct="1"/>
                      <a:r>
                        <a:rPr lang="en-GB" sz="1500" b="0" i="0" u="none" strike="noStrike" kern="1200" dirty="0" smtClean="0">
                          <a:solidFill>
                            <a:srgbClr val="000000"/>
                          </a:solidFill>
                          <a:effectLst/>
                          <a:latin typeface="Arial"/>
                          <a:ea typeface="+mn-ea"/>
                          <a:cs typeface="+mn-cs"/>
                        </a:rPr>
                        <a:t>Total</a:t>
                      </a:r>
                      <a:endParaRPr lang="en-GB" sz="1500" b="0" i="0" u="none" strike="noStrike" kern="1200" dirty="0">
                        <a:solidFill>
                          <a:srgbClr val="000000"/>
                        </a:solidFill>
                        <a:effectLst/>
                        <a:latin typeface="Arial"/>
                        <a:ea typeface="+mn-ea"/>
                        <a:cs typeface="+mn-cs"/>
                      </a:endParaRP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r" defTabSz="914400" rtl="0" eaLnBrk="1" fontAlgn="ctr" latinLnBrk="0" hangingPunct="1"/>
                      <a:r>
                        <a:rPr lang="en-GB" sz="1500" b="0" i="0" u="none" strike="noStrike" kern="1200" dirty="0" smtClean="0">
                          <a:solidFill>
                            <a:srgbClr val="000000"/>
                          </a:solidFill>
                          <a:effectLst/>
                          <a:latin typeface="Arial"/>
                          <a:ea typeface="+mn-ea"/>
                          <a:cs typeface="+mn-cs"/>
                        </a:rPr>
                        <a:t>% Male</a:t>
                      </a:r>
                      <a:endParaRPr lang="en-GB" sz="1500" b="0" i="0" u="none" strike="noStrike" kern="1200" dirty="0">
                        <a:solidFill>
                          <a:srgbClr val="000000"/>
                        </a:solidFill>
                        <a:effectLst/>
                        <a:latin typeface="Arial"/>
                        <a:ea typeface="+mn-ea"/>
                        <a:cs typeface="+mn-cs"/>
                      </a:endParaRP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r>
              <a:tr h="288000">
                <a:tc>
                  <a:txBody>
                    <a:bodyPr/>
                    <a:lstStyle/>
                    <a:p>
                      <a:pPr algn="l" rtl="0" fontAlgn="ctr"/>
                      <a:r>
                        <a:rPr lang="en-GB" sz="1500" b="0" i="0" u="none" strike="noStrike" dirty="0" err="1">
                          <a:solidFill>
                            <a:schemeClr val="tx1">
                              <a:lumMod val="65000"/>
                              <a:lumOff val="35000"/>
                            </a:schemeClr>
                          </a:solidFill>
                          <a:effectLst/>
                          <a:latin typeface="Arial"/>
                        </a:rPr>
                        <a:t>Gaoudel</a:t>
                      </a:r>
                      <a:endParaRPr lang="en-GB" sz="1500" b="0" i="0" u="none" strike="noStrike" dirty="0">
                        <a:solidFill>
                          <a:schemeClr val="tx1">
                            <a:lumMod val="65000"/>
                            <a:lumOff val="35000"/>
                          </a:schemeClr>
                        </a:solidFill>
                        <a:effectLst/>
                        <a:latin typeface="Arial"/>
                      </a:endParaRP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157</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129</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260</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212</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86</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75</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919</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45%</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88000">
                <a:tc>
                  <a:txBody>
                    <a:bodyPr/>
                    <a:lstStyle/>
                    <a:p>
                      <a:pPr algn="l" rtl="0" fontAlgn="ctr"/>
                      <a:r>
                        <a:rPr lang="en-GB" sz="1500" b="0" i="0" u="none" strike="noStrike">
                          <a:solidFill>
                            <a:schemeClr val="tx1">
                              <a:lumMod val="65000"/>
                              <a:lumOff val="35000"/>
                            </a:schemeClr>
                          </a:solidFill>
                          <a:effectLst/>
                          <a:latin typeface="Arial"/>
                        </a:rPr>
                        <a:t>Intadabdab</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42</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35</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51</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36</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22</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19</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205</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44%</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88000">
                <a:tc>
                  <a:txBody>
                    <a:bodyPr/>
                    <a:lstStyle/>
                    <a:p>
                      <a:pPr algn="l" rtl="0" fontAlgn="ctr"/>
                      <a:r>
                        <a:rPr lang="en-GB" sz="1500" b="0" i="0" u="none" strike="noStrike">
                          <a:solidFill>
                            <a:schemeClr val="tx1">
                              <a:lumMod val="65000"/>
                              <a:lumOff val="35000"/>
                            </a:schemeClr>
                          </a:solidFill>
                          <a:effectLst/>
                          <a:latin typeface="Arial"/>
                        </a:rPr>
                        <a:t>Mbeidoun</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43</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38</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48</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42</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16</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15</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202</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47%</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88000">
                <a:tc>
                  <a:txBody>
                    <a:bodyPr/>
                    <a:lstStyle/>
                    <a:p>
                      <a:pPr algn="l" rtl="0" fontAlgn="ctr"/>
                      <a:r>
                        <a:rPr lang="en-GB" sz="1500" b="0" i="0" u="none" strike="noStrike">
                          <a:solidFill>
                            <a:schemeClr val="tx1">
                              <a:lumMod val="65000"/>
                              <a:lumOff val="35000"/>
                            </a:schemeClr>
                          </a:solidFill>
                          <a:effectLst/>
                          <a:latin typeface="Arial"/>
                        </a:rPr>
                        <a:t>Tabareybarey</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926</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914</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1581</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1291</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291</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219</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5222</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46%</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88000">
                <a:tc>
                  <a:txBody>
                    <a:bodyPr/>
                    <a:lstStyle/>
                    <a:p>
                      <a:pPr algn="l" rtl="0" fontAlgn="ctr"/>
                      <a:r>
                        <a:rPr lang="en-GB" sz="1500" b="0" i="0" u="none" strike="noStrike">
                          <a:solidFill>
                            <a:schemeClr val="tx1">
                              <a:lumMod val="65000"/>
                              <a:lumOff val="35000"/>
                            </a:schemeClr>
                          </a:solidFill>
                          <a:effectLst/>
                          <a:latin typeface="Arial"/>
                        </a:rPr>
                        <a:t>Tidirgalene</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11</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15</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15</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5</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5</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4</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a:solidFill>
                            <a:schemeClr val="tx1">
                              <a:lumMod val="65000"/>
                              <a:lumOff val="35000"/>
                            </a:schemeClr>
                          </a:solidFill>
                          <a:effectLst/>
                          <a:latin typeface="Arial"/>
                        </a:rPr>
                        <a:t>55</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44%</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88000">
                <a:tc>
                  <a:txBody>
                    <a:bodyPr/>
                    <a:lstStyle/>
                    <a:p>
                      <a:pPr algn="l" rtl="0" fontAlgn="ctr"/>
                      <a:r>
                        <a:rPr lang="en-GB" sz="1500" b="0" i="0" u="none" strike="noStrike" dirty="0" err="1">
                          <a:solidFill>
                            <a:schemeClr val="tx1">
                              <a:lumMod val="65000"/>
                              <a:lumOff val="35000"/>
                            </a:schemeClr>
                          </a:solidFill>
                          <a:effectLst/>
                          <a:latin typeface="Arial"/>
                        </a:rPr>
                        <a:t>Tinfagate</a:t>
                      </a:r>
                      <a:endParaRPr lang="en-GB" sz="1500" b="0" i="0" u="none" strike="noStrike" dirty="0">
                        <a:solidFill>
                          <a:schemeClr val="tx1">
                            <a:lumMod val="65000"/>
                            <a:lumOff val="35000"/>
                          </a:schemeClr>
                        </a:solidFill>
                        <a:effectLst/>
                        <a:latin typeface="Arial"/>
                      </a:endParaRP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64</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54</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108</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127</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31</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21</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405</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rtl="0" fontAlgn="ctr"/>
                      <a:r>
                        <a:rPr lang="en-GB" sz="1500" b="0" i="0" u="none" strike="noStrike" dirty="0">
                          <a:solidFill>
                            <a:schemeClr val="tx1">
                              <a:lumMod val="65000"/>
                              <a:lumOff val="35000"/>
                            </a:schemeClr>
                          </a:solidFill>
                          <a:effectLst/>
                          <a:latin typeface="Arial"/>
                        </a:rPr>
                        <a:t>50%</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36515">
                <a:tc>
                  <a:txBody>
                    <a:bodyPr/>
                    <a:lstStyle/>
                    <a:p>
                      <a:pPr algn="l" rtl="0" fontAlgn="ctr"/>
                      <a:r>
                        <a:rPr lang="en-GB" sz="1500" b="0" i="0" u="none" strike="noStrike" dirty="0">
                          <a:solidFill>
                            <a:srgbClr val="000000"/>
                          </a:solidFill>
                          <a:effectLst/>
                          <a:latin typeface="Arial"/>
                        </a:rPr>
                        <a:t>Total</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rtl="0" fontAlgn="ctr"/>
                      <a:r>
                        <a:rPr lang="en-GB" sz="1500" b="0" i="0" u="none" strike="noStrike" dirty="0">
                          <a:solidFill>
                            <a:srgbClr val="000000"/>
                          </a:solidFill>
                          <a:effectLst/>
                          <a:latin typeface="Arial"/>
                        </a:rPr>
                        <a:t>1,243</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rtl="0" fontAlgn="ctr"/>
                      <a:r>
                        <a:rPr lang="en-GB" sz="1500" b="0" i="0" u="none" strike="noStrike" dirty="0">
                          <a:solidFill>
                            <a:srgbClr val="000000"/>
                          </a:solidFill>
                          <a:effectLst/>
                          <a:latin typeface="Arial"/>
                        </a:rPr>
                        <a:t>1,185</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rtl="0" fontAlgn="ctr"/>
                      <a:r>
                        <a:rPr lang="en-GB" sz="1500" b="0" i="0" u="none" strike="noStrike" dirty="0">
                          <a:solidFill>
                            <a:srgbClr val="000000"/>
                          </a:solidFill>
                          <a:effectLst/>
                          <a:latin typeface="Arial"/>
                        </a:rPr>
                        <a:t>2,063</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rtl="0" fontAlgn="ctr"/>
                      <a:r>
                        <a:rPr lang="en-GB" sz="1500" b="0" i="0" u="none" strike="noStrike" dirty="0">
                          <a:solidFill>
                            <a:srgbClr val="000000"/>
                          </a:solidFill>
                          <a:effectLst/>
                          <a:latin typeface="Arial"/>
                        </a:rPr>
                        <a:t>1,713</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rtl="0" fontAlgn="ctr"/>
                      <a:r>
                        <a:rPr lang="en-GB" sz="1500" b="0" i="0" u="none" strike="noStrike" dirty="0">
                          <a:solidFill>
                            <a:srgbClr val="000000"/>
                          </a:solidFill>
                          <a:effectLst/>
                          <a:latin typeface="Arial"/>
                        </a:rPr>
                        <a:t>451</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rtl="0" fontAlgn="ctr"/>
                      <a:r>
                        <a:rPr lang="en-GB" sz="1500" b="0" i="0" u="none" strike="noStrike" dirty="0">
                          <a:solidFill>
                            <a:srgbClr val="000000"/>
                          </a:solidFill>
                          <a:effectLst/>
                          <a:latin typeface="Arial"/>
                        </a:rPr>
                        <a:t>353</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rtl="0" fontAlgn="ctr"/>
                      <a:r>
                        <a:rPr lang="en-GB" sz="1500" b="0" i="0" u="none" strike="noStrike" dirty="0">
                          <a:solidFill>
                            <a:srgbClr val="000000"/>
                          </a:solidFill>
                          <a:effectLst/>
                          <a:latin typeface="Arial"/>
                        </a:rPr>
                        <a:t>7,008</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rtl="0" fontAlgn="ctr"/>
                      <a:r>
                        <a:rPr lang="en-GB" sz="1500" b="0" i="0" u="none" strike="noStrike" dirty="0">
                          <a:solidFill>
                            <a:srgbClr val="000000"/>
                          </a:solidFill>
                          <a:effectLst/>
                          <a:latin typeface="Arial"/>
                        </a:rPr>
                        <a:t>46%</a:t>
                      </a:r>
                    </a:p>
                  </a:txBody>
                  <a:tcPr marL="8132" marR="8132" marT="81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noFill/>
                      <a:prstDash val="solid"/>
                      <a:round/>
                      <a:headEnd type="none" w="med" len="med"/>
                      <a:tailEnd type="none" w="med" len="med"/>
                    </a:lnB>
                  </a:tcPr>
                </a:tc>
              </a:tr>
            </a:tbl>
          </a:graphicData>
        </a:graphic>
      </p:graphicFrame>
      <p:sp>
        <p:nvSpPr>
          <p:cNvPr id="5" name="Rectangle 4"/>
          <p:cNvSpPr/>
          <p:nvPr/>
        </p:nvSpPr>
        <p:spPr>
          <a:xfrm>
            <a:off x="420700" y="1875552"/>
            <a:ext cx="6513500" cy="646331"/>
          </a:xfrm>
          <a:prstGeom prst="rect">
            <a:avLst/>
          </a:prstGeom>
        </p:spPr>
        <p:txBody>
          <a:bodyPr wrap="square">
            <a:spAutoFit/>
          </a:bodyPr>
          <a:lstStyle/>
          <a:p>
            <a:pPr>
              <a:defRPr/>
            </a:pPr>
            <a:r>
              <a:rPr lang="en-GB" b="1" dirty="0" smtClean="0">
                <a:solidFill>
                  <a:srgbClr val="809DC5"/>
                </a:solidFill>
                <a:latin typeface="Arial" charset="0"/>
                <a:cs typeface="Arial" charset="0"/>
              </a:rPr>
              <a:t>… comparing individual values</a:t>
            </a:r>
          </a:p>
          <a:p>
            <a:pPr>
              <a:defRPr/>
            </a:pPr>
            <a:r>
              <a:rPr lang="en-GB" b="1" dirty="0" smtClean="0">
                <a:solidFill>
                  <a:srgbClr val="809DC5"/>
                </a:solidFill>
                <a:latin typeface="Arial" charset="0"/>
                <a:cs typeface="Arial" charset="0"/>
              </a:rPr>
              <a:t>… </a:t>
            </a:r>
            <a:r>
              <a:rPr lang="en-GB" b="1" dirty="0">
                <a:solidFill>
                  <a:srgbClr val="809DC5"/>
                </a:solidFill>
                <a:latin typeface="Arial" charset="0"/>
                <a:cs typeface="Arial" charset="0"/>
              </a:rPr>
              <a:t>i</a:t>
            </a:r>
            <a:r>
              <a:rPr lang="en-GB" b="1" dirty="0" smtClean="0">
                <a:solidFill>
                  <a:srgbClr val="809DC5"/>
                </a:solidFill>
                <a:latin typeface="Arial" charset="0"/>
                <a:cs typeface="Arial" charset="0"/>
              </a:rPr>
              <a:t>ncluding </a:t>
            </a:r>
            <a:r>
              <a:rPr lang="en-GB" b="1" dirty="0">
                <a:solidFill>
                  <a:srgbClr val="809DC5"/>
                </a:solidFill>
                <a:latin typeface="Arial" charset="0"/>
                <a:cs typeface="Arial" charset="0"/>
              </a:rPr>
              <a:t>multiple units of measure</a:t>
            </a:r>
            <a:endParaRPr lang="fr-CH" b="1" dirty="0">
              <a:solidFill>
                <a:srgbClr val="809DC5"/>
              </a:solidFill>
              <a:latin typeface="Arial" charset="0"/>
              <a:cs typeface="Arial" charset="0"/>
            </a:endParaRPr>
          </a:p>
        </p:txBody>
      </p:sp>
      <p:sp>
        <p:nvSpPr>
          <p:cNvPr id="7" name="Ellipse 4"/>
          <p:cNvSpPr/>
          <p:nvPr/>
        </p:nvSpPr>
        <p:spPr>
          <a:xfrm>
            <a:off x="7380312" y="4869160"/>
            <a:ext cx="504056" cy="504056"/>
          </a:xfrm>
          <a:prstGeom prst="ellipse">
            <a:avLst/>
          </a:prstGeom>
          <a:solidFill>
            <a:schemeClr val="bg1">
              <a:alpha val="31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4"/>
          <p:cNvSpPr/>
          <p:nvPr/>
        </p:nvSpPr>
        <p:spPr>
          <a:xfrm>
            <a:off x="8028384" y="4869160"/>
            <a:ext cx="504056" cy="504056"/>
          </a:xfrm>
          <a:prstGeom prst="ellipse">
            <a:avLst/>
          </a:prstGeom>
          <a:solidFill>
            <a:schemeClr val="bg1">
              <a:alpha val="31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le 1"/>
          <p:cNvSpPr txBox="1">
            <a:spLocks/>
          </p:cNvSpPr>
          <p:nvPr/>
        </p:nvSpPr>
        <p:spPr bwMode="auto">
          <a:xfrm>
            <a:off x="251520" y="117973"/>
            <a:ext cx="8229600" cy="706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4400" b="0" i="0" u="none" strike="noStrike" kern="1200" cap="none" spc="0" normalizeH="0" baseline="0" noProof="0" dirty="0" smtClean="0">
                <a:ln>
                  <a:noFill/>
                </a:ln>
                <a:solidFill>
                  <a:schemeClr val="tx2"/>
                </a:solidFill>
                <a:effectLst/>
                <a:uLnTx/>
                <a:uFillTx/>
                <a:latin typeface="+mj-lt"/>
                <a:ea typeface="+mj-ea"/>
                <a:cs typeface="+mj-cs"/>
              </a:rPr>
              <a:t>Tables </a:t>
            </a:r>
            <a:r>
              <a:rPr kumimoji="0" lang="fr-FR" sz="4400" b="0" i="0" u="none" strike="noStrike" kern="1200" cap="none" spc="0" normalizeH="0" baseline="0" noProof="0" dirty="0" err="1" smtClean="0">
                <a:ln>
                  <a:noFill/>
                </a:ln>
                <a:solidFill>
                  <a:schemeClr val="tx2"/>
                </a:solidFill>
                <a:effectLst/>
                <a:uLnTx/>
                <a:uFillTx/>
                <a:latin typeface="+mj-lt"/>
                <a:ea typeface="+mj-ea"/>
                <a:cs typeface="+mj-cs"/>
              </a:rPr>
              <a:t>work</a:t>
            </a:r>
            <a:r>
              <a:rPr kumimoji="0" lang="fr-FR" sz="4400" b="0" i="0" u="none" strike="noStrike" kern="1200" cap="none" spc="0" normalizeH="0" baseline="0" noProof="0" dirty="0" smtClean="0">
                <a:ln>
                  <a:noFill/>
                </a:ln>
                <a:solidFill>
                  <a:schemeClr val="tx2"/>
                </a:solidFill>
                <a:effectLst/>
                <a:uLnTx/>
                <a:uFillTx/>
                <a:latin typeface="+mj-lt"/>
                <a:ea typeface="+mj-ea"/>
                <a:cs typeface="+mj-cs"/>
              </a:rPr>
              <a:t> best </a:t>
            </a:r>
            <a:r>
              <a:rPr kumimoji="0" lang="fr-FR" sz="4400" b="0" i="0" u="none" strike="noStrike" kern="1200" cap="none" spc="0" normalizeH="0" baseline="0" noProof="0" dirty="0" err="1" smtClean="0">
                <a:ln>
                  <a:noFill/>
                </a:ln>
                <a:solidFill>
                  <a:schemeClr val="tx2"/>
                </a:solidFill>
                <a:effectLst/>
                <a:uLnTx/>
                <a:uFillTx/>
                <a:latin typeface="+mj-lt"/>
                <a:ea typeface="+mj-ea"/>
                <a:cs typeface="+mj-cs"/>
              </a:rPr>
              <a:t>when</a:t>
            </a:r>
            <a:r>
              <a:rPr kumimoji="0" lang="fr-FR" sz="4400" b="0" i="0" u="none" strike="noStrike" kern="1200" cap="none" spc="0" normalizeH="0" baseline="0" noProof="0" dirty="0" smtClean="0">
                <a:ln>
                  <a:noFill/>
                </a:ln>
                <a:solidFill>
                  <a:schemeClr val="tx2"/>
                </a:solidFill>
                <a:effectLst/>
                <a:uLnTx/>
                <a:uFillTx/>
                <a:latin typeface="+mj-lt"/>
                <a:ea typeface="+mj-ea"/>
                <a:cs typeface="+mj-cs"/>
              </a:rPr>
              <a:t>…</a:t>
            </a:r>
            <a:endParaRPr kumimoji="0" lang="fr-FR" sz="44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399314741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1152525" y="1930401"/>
            <a:ext cx="6838950"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6000" dirty="0">
                <a:solidFill>
                  <a:srgbClr val="026CB6"/>
                </a:solidFill>
                <a:latin typeface="Arial" charset="0"/>
                <a:cs typeface="Arial" charset="0"/>
              </a:rPr>
              <a:t>Bar charts</a:t>
            </a:r>
          </a:p>
          <a:p>
            <a:pPr algn="ctr"/>
            <a:r>
              <a:rPr lang="en-US" dirty="0">
                <a:solidFill>
                  <a:srgbClr val="809DC5"/>
                </a:solidFill>
                <a:latin typeface="Arial" charset="0"/>
                <a:cs typeface="Arial" charset="0"/>
              </a:rPr>
              <a:t>The most common infographic</a:t>
            </a:r>
          </a:p>
        </p:txBody>
      </p:sp>
      <p:pic>
        <p:nvPicPr>
          <p:cNvPr id="36867" name="Picture 4"/>
          <p:cNvPicPr>
            <a:picLocks noChangeAspect="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3657600" y="4667251"/>
            <a:ext cx="533400"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8" name="Picture 5"/>
          <p:cNvPicPr>
            <a:picLocks noChangeAspect="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4876800" y="4667251"/>
            <a:ext cx="533400"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66430835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7719" y="3577773"/>
            <a:ext cx="904292" cy="461665"/>
          </a:xfrm>
          <a:prstGeom prst="rect">
            <a:avLst/>
          </a:prstGeom>
          <a:noFill/>
        </p:spPr>
        <p:txBody>
          <a:bodyPr wrap="square" rtlCol="0">
            <a:spAutoFit/>
          </a:bodyPr>
          <a:lstStyle/>
          <a:p>
            <a:r>
              <a:rPr lang="en-US" sz="2400" b="1" dirty="0" smtClean="0">
                <a:solidFill>
                  <a:srgbClr val="517DB1"/>
                </a:solidFill>
                <a:latin typeface="+mj-lt"/>
              </a:rPr>
              <a:t>OR</a:t>
            </a:r>
            <a:endParaRPr lang="en-US" sz="2400" b="1" dirty="0">
              <a:solidFill>
                <a:srgbClr val="517DB1"/>
              </a:solidFill>
              <a:latin typeface="+mj-lt"/>
            </a:endParaRPr>
          </a:p>
        </p:txBody>
      </p:sp>
      <p:pic>
        <p:nvPicPr>
          <p:cNvPr id="7"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299"/>
          <a:stretch/>
        </p:blipFill>
        <p:spPr bwMode="auto">
          <a:xfrm>
            <a:off x="1994186" y="381001"/>
            <a:ext cx="5308027" cy="2880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815"/>
          <a:stretch/>
        </p:blipFill>
        <p:spPr bwMode="auto">
          <a:xfrm>
            <a:off x="1888136" y="3974606"/>
            <a:ext cx="5359098" cy="27035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3" name="Straight Connector 2"/>
          <p:cNvCxnSpPr/>
          <p:nvPr/>
        </p:nvCxnSpPr>
        <p:spPr bwMode="auto">
          <a:xfrm>
            <a:off x="1752600" y="3937000"/>
            <a:ext cx="5791200" cy="0"/>
          </a:xfrm>
          <a:prstGeom prst="line">
            <a:avLst/>
          </a:prstGeom>
          <a:solidFill>
            <a:srgbClr val="00CC99"/>
          </a:solidFill>
          <a:ln w="12700" cap="flat" cmpd="sng" algn="ctr">
            <a:solidFill>
              <a:srgbClr val="809DC5"/>
            </a:solidFill>
            <a:prstDash val="solid"/>
            <a:round/>
            <a:headEnd type="none" w="med" len="med"/>
            <a:tailEnd type="none" w="med" len="med"/>
          </a:ln>
          <a:effectLst/>
        </p:spPr>
      </p:cxnSp>
      <p:cxnSp>
        <p:nvCxnSpPr>
          <p:cNvPr id="9" name="Straight Connector 7"/>
          <p:cNvCxnSpPr>
            <a:cxnSpLocks noChangeShapeType="1"/>
          </p:cNvCxnSpPr>
          <p:nvPr/>
        </p:nvCxnSpPr>
        <p:spPr bwMode="auto">
          <a:xfrm flipV="1">
            <a:off x="3200400" y="130627"/>
            <a:ext cx="2971800" cy="3399973"/>
          </a:xfrm>
          <a:prstGeom prst="line">
            <a:avLst/>
          </a:prstGeom>
          <a:noFill/>
          <a:ln w="63500" algn="ctr">
            <a:solidFill>
              <a:srgbClr val="C00000">
                <a:alpha val="71000"/>
              </a:srgbClr>
            </a:solidFill>
            <a:prstDash val="sysDash"/>
            <a:round/>
            <a:headEnd/>
            <a:tailEnd/>
          </a:ln>
          <a:extLst>
            <a:ext uri="{909E8E84-426E-40dd-AFC4-6F175D3DCCD1}">
              <a14:hiddenFill xmlns:a14="http://schemas.microsoft.com/office/drawing/2010/main" xmlns="">
                <a:noFill/>
              </a14:hiddenFill>
            </a:ext>
          </a:extLst>
        </p:spPr>
      </p:cxnSp>
    </p:spTree>
    <p:extLst>
      <p:ext uri="{BB962C8B-B14F-4D97-AF65-F5344CB8AC3E}">
        <p14:creationId xmlns="" xmlns:p14="http://schemas.microsoft.com/office/powerpoint/2010/main" val="123741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2466976" y="1151467"/>
            <a:ext cx="4208463" cy="455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727651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2579689" y="865717"/>
            <a:ext cx="3983037" cy="513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671826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635375" y="0"/>
            <a:ext cx="5508625" cy="677863"/>
          </a:xfrm>
        </p:spPr>
        <p:txBody>
          <a:bodyPr>
            <a:normAutofit fontScale="90000"/>
          </a:bodyPr>
          <a:lstStyle/>
          <a:p>
            <a:r>
              <a:rPr lang="de-CH" dirty="0" smtClean="0">
                <a:solidFill>
                  <a:srgbClr val="517DB1"/>
                </a:solidFill>
              </a:rPr>
              <a:t>Horizontal </a:t>
            </a:r>
            <a:r>
              <a:rPr lang="de-CH" dirty="0" err="1" smtClean="0">
                <a:solidFill>
                  <a:srgbClr val="517DB1"/>
                </a:solidFill>
              </a:rPr>
              <a:t>bars</a:t>
            </a:r>
            <a:endParaRPr lang="fr-FR" dirty="0">
              <a:solidFill>
                <a:srgbClr val="517DB1"/>
              </a:solidFill>
            </a:endParaRPr>
          </a:p>
        </p:txBody>
      </p:sp>
      <p:graphicFrame>
        <p:nvGraphicFramePr>
          <p:cNvPr id="6" name="Chart 5"/>
          <p:cNvGraphicFramePr>
            <a:graphicFrameLocks/>
          </p:cNvGraphicFramePr>
          <p:nvPr>
            <p:extLst>
              <p:ext uri="{D42A27DB-BD31-4B8C-83A1-F6EECF244321}">
                <p14:modId xmlns="" xmlns:p14="http://schemas.microsoft.com/office/powerpoint/2010/main" val="2408309123"/>
              </p:ext>
            </p:extLst>
          </p:nvPr>
        </p:nvGraphicFramePr>
        <p:xfrm>
          <a:off x="0" y="381000"/>
          <a:ext cx="3733800"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 xmlns:p14="http://schemas.microsoft.com/office/powerpoint/2010/main" val="3813414726"/>
              </p:ext>
            </p:extLst>
          </p:nvPr>
        </p:nvGraphicFramePr>
        <p:xfrm>
          <a:off x="4267200" y="3733800"/>
          <a:ext cx="4892040" cy="31242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3810000" y="3291768"/>
            <a:ext cx="904292" cy="461665"/>
          </a:xfrm>
          <a:prstGeom prst="rect">
            <a:avLst/>
          </a:prstGeom>
          <a:noFill/>
        </p:spPr>
        <p:txBody>
          <a:bodyPr wrap="square" rtlCol="0">
            <a:spAutoFit/>
          </a:bodyPr>
          <a:lstStyle/>
          <a:p>
            <a:r>
              <a:rPr lang="en-US" sz="2400" b="1" dirty="0" smtClean="0">
                <a:solidFill>
                  <a:srgbClr val="517DB1"/>
                </a:solidFill>
                <a:latin typeface="+mj-lt"/>
              </a:rPr>
              <a:t>OR</a:t>
            </a:r>
            <a:endParaRPr lang="en-US" sz="2400" b="1" dirty="0">
              <a:solidFill>
                <a:srgbClr val="517DB1"/>
              </a:solidFill>
              <a:latin typeface="+mj-lt"/>
            </a:endParaRPr>
          </a:p>
        </p:txBody>
      </p:sp>
    </p:spTree>
    <p:extLst>
      <p:ext uri="{BB962C8B-B14F-4D97-AF65-F5344CB8AC3E}">
        <p14:creationId xmlns="" xmlns:p14="http://schemas.microsoft.com/office/powerpoint/2010/main" val="3856082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5"/>
          <p:cNvSpPr>
            <a:spLocks noChangeAspect="1" noChangeArrowheads="1"/>
          </p:cNvSpPr>
          <p:nvPr/>
        </p:nvSpPr>
        <p:spPr bwMode="auto">
          <a:xfrm>
            <a:off x="358776" y="359834"/>
            <a:ext cx="3598863" cy="586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5" name="Title 4"/>
          <p:cNvSpPr>
            <a:spLocks noGrp="1"/>
          </p:cNvSpPr>
          <p:nvPr>
            <p:ph type="title" idx="4294967295"/>
          </p:nvPr>
        </p:nvSpPr>
        <p:spPr>
          <a:xfrm>
            <a:off x="2103040" y="274290"/>
            <a:ext cx="4557192" cy="706438"/>
          </a:xfrm>
        </p:spPr>
        <p:txBody>
          <a:bodyPr/>
          <a:lstStyle/>
          <a:p>
            <a:r>
              <a:rPr lang="fr-FR" dirty="0" err="1" smtClean="0"/>
              <a:t>Infographic</a:t>
            </a:r>
            <a:r>
              <a:rPr lang="fr-FR" dirty="0" smtClean="0"/>
              <a:t> basics</a:t>
            </a:r>
            <a:endParaRPr lang="fr-FR" dirty="0"/>
          </a:p>
        </p:txBody>
      </p:sp>
      <p:sp>
        <p:nvSpPr>
          <p:cNvPr id="6" name="Content Placeholder 5"/>
          <p:cNvSpPr>
            <a:spLocks noGrp="1"/>
          </p:cNvSpPr>
          <p:nvPr>
            <p:ph idx="4294967295"/>
          </p:nvPr>
        </p:nvSpPr>
        <p:spPr>
          <a:xfrm>
            <a:off x="395039" y="1268760"/>
            <a:ext cx="8353425" cy="4525963"/>
          </a:xfrm>
        </p:spPr>
        <p:txBody>
          <a:bodyPr/>
          <a:lstStyle/>
          <a:p>
            <a:pPr marL="457200" indent="-457200">
              <a:lnSpc>
                <a:spcPct val="150000"/>
              </a:lnSpc>
              <a:buAutoNum type="arabicPeriod"/>
            </a:pPr>
            <a:r>
              <a:rPr lang="en-US" sz="2800" dirty="0" smtClean="0">
                <a:latin typeface="Arial" charset="0"/>
              </a:rPr>
              <a:t>Purpose of an </a:t>
            </a:r>
            <a:r>
              <a:rPr lang="en-US" sz="2800" dirty="0" err="1" smtClean="0">
                <a:latin typeface="Arial" charset="0"/>
              </a:rPr>
              <a:t>Infographic</a:t>
            </a:r>
            <a:endParaRPr lang="en-US" sz="2800" dirty="0" smtClean="0">
              <a:latin typeface="Arial" charset="0"/>
            </a:endParaRPr>
          </a:p>
          <a:p>
            <a:pPr marL="457200" indent="-457200">
              <a:lnSpc>
                <a:spcPct val="150000"/>
              </a:lnSpc>
              <a:buAutoNum type="arabicPeriod"/>
            </a:pPr>
            <a:r>
              <a:rPr lang="en-US" sz="2800" dirty="0" smtClean="0">
                <a:latin typeface="Arial" charset="0"/>
              </a:rPr>
              <a:t>Representing Data: Design principles</a:t>
            </a:r>
          </a:p>
          <a:p>
            <a:pPr marL="457200" indent="-457200">
              <a:lnSpc>
                <a:spcPct val="150000"/>
              </a:lnSpc>
              <a:buAutoNum type="arabicPeriod"/>
            </a:pPr>
            <a:r>
              <a:rPr lang="en-US" sz="2800" dirty="0" smtClean="0">
                <a:latin typeface="Arial" charset="0"/>
              </a:rPr>
              <a:t>Table, Bar charts, Line charts, Pie charts</a:t>
            </a:r>
          </a:p>
          <a:p>
            <a:pPr marL="457200" indent="-457200">
              <a:lnSpc>
                <a:spcPct val="150000"/>
              </a:lnSpc>
              <a:buAutoNum type="arabicPeriod"/>
            </a:pPr>
            <a:r>
              <a:rPr lang="en-US" sz="2800" dirty="0" smtClean="0">
                <a:latin typeface="Arial" charset="0"/>
              </a:rPr>
              <a:t>Text</a:t>
            </a:r>
          </a:p>
          <a:p>
            <a:endParaRPr lang="fr-FR" sz="2800" dirty="0"/>
          </a:p>
        </p:txBody>
      </p:sp>
    </p:spTree>
    <p:extLst>
      <p:ext uri="{BB962C8B-B14F-4D97-AF65-F5344CB8AC3E}">
        <p14:creationId xmlns="" xmlns:p14="http://schemas.microsoft.com/office/powerpoint/2010/main" val="3867542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11613" y="0"/>
            <a:ext cx="5132387" cy="1143000"/>
          </a:xfrm>
        </p:spPr>
        <p:txBody>
          <a:bodyPr>
            <a:normAutofit/>
          </a:bodyPr>
          <a:lstStyle/>
          <a:p>
            <a:r>
              <a:rPr lang="en-GB" sz="4000" dirty="0" smtClean="0">
                <a:solidFill>
                  <a:srgbClr val="517DB1"/>
                </a:solidFill>
              </a:rPr>
              <a:t>Less is more</a:t>
            </a:r>
            <a:endParaRPr lang="fr-CH" sz="4000" dirty="0">
              <a:solidFill>
                <a:srgbClr val="517DB1"/>
              </a:solidFill>
            </a:endParaRPr>
          </a:p>
        </p:txBody>
      </p:sp>
      <p:pic>
        <p:nvPicPr>
          <p:cNvPr id="9218" name="Image 1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10" y="1052736"/>
            <a:ext cx="4291078" cy="2442109"/>
          </a:xfrm>
          <a:prstGeom prst="rect">
            <a:avLst/>
          </a:prstGeom>
          <a:noFill/>
          <a:extLst>
            <a:ext uri="{909E8E84-426E-40dd-AFC4-6F175D3DCCD1}">
              <a14:hiddenFill xmlns:a14="http://schemas.microsoft.com/office/drawing/2010/main" xmlns="">
                <a:solidFill>
                  <a:srgbClr val="FFFFFF"/>
                </a:solidFill>
              </a14:hiddenFill>
            </a:ext>
          </a:extLst>
        </p:spPr>
      </p:pic>
      <p:pic>
        <p:nvPicPr>
          <p:cNvPr id="9217" name="Image 3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10" y="4229101"/>
            <a:ext cx="4291078" cy="26289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sp>
        <p:nvSpPr>
          <p:cNvPr id="5" name="Rectangle 4"/>
          <p:cNvSpPr>
            <a:spLocks noChangeArrowheads="1"/>
          </p:cNvSpPr>
          <p:nvPr/>
        </p:nvSpPr>
        <p:spPr bwMode="auto">
          <a:xfrm>
            <a:off x="0" y="2189262"/>
            <a:ext cx="28405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ea typeface="Calibri" pitchFamily="34" charset="0"/>
                <a:cs typeface="Arial" pitchFamily="34" charset="0"/>
              </a:rPr>
              <a:t>  </a:t>
            </a:r>
            <a:endParaRPr kumimoji="0" lang="en-GB"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40444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35512" y="4229101"/>
            <a:ext cx="4634593" cy="2628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499992" y="1034504"/>
            <a:ext cx="4603856" cy="24603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1838908" y="3606720"/>
            <a:ext cx="904292" cy="369332"/>
          </a:xfrm>
          <a:prstGeom prst="rect">
            <a:avLst/>
          </a:prstGeom>
          <a:noFill/>
        </p:spPr>
        <p:txBody>
          <a:bodyPr wrap="square" rtlCol="0">
            <a:spAutoFit/>
          </a:bodyPr>
          <a:lstStyle/>
          <a:p>
            <a:r>
              <a:rPr lang="en-US" b="1" dirty="0" smtClean="0">
                <a:solidFill>
                  <a:srgbClr val="517DB1"/>
                </a:solidFill>
                <a:latin typeface="+mj-lt"/>
              </a:rPr>
              <a:t>OR</a:t>
            </a:r>
            <a:endParaRPr lang="en-US" b="1" dirty="0">
              <a:solidFill>
                <a:srgbClr val="517DB1"/>
              </a:solidFill>
              <a:latin typeface="+mj-lt"/>
            </a:endParaRPr>
          </a:p>
        </p:txBody>
      </p:sp>
      <p:sp>
        <p:nvSpPr>
          <p:cNvPr id="11" name="TextBox 10"/>
          <p:cNvSpPr txBox="1"/>
          <p:nvPr/>
        </p:nvSpPr>
        <p:spPr>
          <a:xfrm>
            <a:off x="6410908" y="3581212"/>
            <a:ext cx="904292" cy="369332"/>
          </a:xfrm>
          <a:prstGeom prst="rect">
            <a:avLst/>
          </a:prstGeom>
          <a:noFill/>
        </p:spPr>
        <p:txBody>
          <a:bodyPr wrap="square" rtlCol="0">
            <a:spAutoFit/>
          </a:bodyPr>
          <a:lstStyle/>
          <a:p>
            <a:r>
              <a:rPr lang="en-US" b="1" dirty="0" smtClean="0">
                <a:solidFill>
                  <a:srgbClr val="517DB1"/>
                </a:solidFill>
                <a:latin typeface="+mj-lt"/>
              </a:rPr>
              <a:t>OR</a:t>
            </a:r>
            <a:endParaRPr lang="en-US" b="1" dirty="0">
              <a:solidFill>
                <a:srgbClr val="517DB1"/>
              </a:solidFill>
              <a:latin typeface="+mj-lt"/>
            </a:endParaRPr>
          </a:p>
        </p:txBody>
      </p:sp>
      <p:cxnSp>
        <p:nvCxnSpPr>
          <p:cNvPr id="12" name="Straight Connector 11"/>
          <p:cNvCxnSpPr>
            <a:cxnSpLocks noChangeShapeType="1"/>
          </p:cNvCxnSpPr>
          <p:nvPr/>
        </p:nvCxnSpPr>
        <p:spPr bwMode="auto">
          <a:xfrm flipV="1">
            <a:off x="995654" y="761279"/>
            <a:ext cx="2590800" cy="2931087"/>
          </a:xfrm>
          <a:prstGeom prst="line">
            <a:avLst/>
          </a:prstGeom>
          <a:noFill/>
          <a:ln w="47625" algn="ctr">
            <a:solidFill>
              <a:srgbClr val="C00000">
                <a:alpha val="33000"/>
              </a:srgbClr>
            </a:solidFill>
            <a:prstDash val="sysDash"/>
            <a:round/>
            <a:headEnd/>
            <a:tailEnd/>
          </a:ln>
          <a:extLst>
            <a:ext uri="{909E8E84-426E-40dd-AFC4-6F175D3DCCD1}">
              <a14:hiddenFill xmlns:a14="http://schemas.microsoft.com/office/drawing/2010/main" xmlns="">
                <a:noFill/>
              </a14:hiddenFill>
            </a:ext>
          </a:extLst>
        </p:spPr>
      </p:cxnSp>
      <p:cxnSp>
        <p:nvCxnSpPr>
          <p:cNvPr id="13" name="Straight Connector 12"/>
          <p:cNvCxnSpPr>
            <a:cxnSpLocks noChangeShapeType="1"/>
          </p:cNvCxnSpPr>
          <p:nvPr/>
        </p:nvCxnSpPr>
        <p:spPr bwMode="auto">
          <a:xfrm flipV="1">
            <a:off x="5229808" y="1101109"/>
            <a:ext cx="2362200" cy="2600411"/>
          </a:xfrm>
          <a:prstGeom prst="line">
            <a:avLst/>
          </a:prstGeom>
          <a:noFill/>
          <a:ln w="47625" algn="ctr">
            <a:solidFill>
              <a:srgbClr val="C00000">
                <a:alpha val="33000"/>
              </a:srgbClr>
            </a:solidFill>
            <a:prstDash val="sysDash"/>
            <a:round/>
            <a:headEnd/>
            <a:tailEnd/>
          </a:ln>
          <a:extLst>
            <a:ext uri="{909E8E84-426E-40dd-AFC4-6F175D3DCCD1}">
              <a14:hiddenFill xmlns:a14="http://schemas.microsoft.com/office/drawing/2010/main" xmlns="">
                <a:noFill/>
              </a14:hiddenFill>
            </a:ext>
          </a:extLst>
        </p:spPr>
      </p:cxnSp>
    </p:spTree>
    <p:extLst>
      <p:ext uri="{BB962C8B-B14F-4D97-AF65-F5344CB8AC3E}">
        <p14:creationId xmlns="" xmlns:p14="http://schemas.microsoft.com/office/powerpoint/2010/main" val="2288639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279400"/>
            <a:ext cx="9117013" cy="804863"/>
          </a:xfrm>
        </p:spPr>
        <p:txBody>
          <a:bodyPr>
            <a:normAutofit/>
          </a:bodyPr>
          <a:lstStyle/>
          <a:p>
            <a:r>
              <a:rPr lang="de-CH" dirty="0" smtClean="0">
                <a:solidFill>
                  <a:srgbClr val="517DB1"/>
                </a:solidFill>
              </a:rPr>
              <a:t>Don’t try to show all your data</a:t>
            </a:r>
            <a:endParaRPr lang="fr-FR" dirty="0">
              <a:solidFill>
                <a:srgbClr val="517DB1"/>
              </a:solidFill>
            </a:endParaRPr>
          </a:p>
        </p:txBody>
      </p:sp>
      <p:graphicFrame>
        <p:nvGraphicFramePr>
          <p:cNvPr id="6" name="Graphique 5"/>
          <p:cNvGraphicFramePr>
            <a:graphicFrameLocks/>
          </p:cNvGraphicFramePr>
          <p:nvPr>
            <p:extLst>
              <p:ext uri="{D42A27DB-BD31-4B8C-83A1-F6EECF244321}">
                <p14:modId xmlns="" xmlns:p14="http://schemas.microsoft.com/office/powerpoint/2010/main" val="1591073513"/>
              </p:ext>
            </p:extLst>
          </p:nvPr>
        </p:nvGraphicFramePr>
        <p:xfrm>
          <a:off x="0" y="1052736"/>
          <a:ext cx="9144000" cy="5805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6019328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1152525" y="1930400"/>
            <a:ext cx="683895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6000" dirty="0">
                <a:solidFill>
                  <a:srgbClr val="026CB6"/>
                </a:solidFill>
                <a:latin typeface="Arial" charset="0"/>
                <a:cs typeface="Arial" charset="0"/>
              </a:rPr>
              <a:t>Line charts</a:t>
            </a:r>
          </a:p>
          <a:p>
            <a:pPr algn="ctr"/>
            <a:r>
              <a:rPr lang="en-US" dirty="0">
                <a:solidFill>
                  <a:srgbClr val="809DC5"/>
                </a:solidFill>
                <a:latin typeface="Arial" charset="0"/>
                <a:cs typeface="Arial" charset="0"/>
              </a:rPr>
              <a:t>Best solution </a:t>
            </a:r>
            <a:r>
              <a:rPr lang="en-US" dirty="0" smtClean="0">
                <a:solidFill>
                  <a:srgbClr val="809DC5"/>
                </a:solidFill>
                <a:latin typeface="Arial" charset="0"/>
                <a:cs typeface="Arial" charset="0"/>
              </a:rPr>
              <a:t>for showing a </a:t>
            </a:r>
            <a:r>
              <a:rPr lang="en-US" dirty="0">
                <a:solidFill>
                  <a:srgbClr val="809DC5"/>
                </a:solidFill>
                <a:latin typeface="Arial" charset="0"/>
                <a:cs typeface="Arial" charset="0"/>
              </a:rPr>
              <a:t>time series referring to a single value that changes at regular intervals</a:t>
            </a:r>
          </a:p>
        </p:txBody>
      </p:sp>
      <p:pic>
        <p:nvPicPr>
          <p:cNvPr id="40963" name="Picture 6"/>
          <p:cNvPicPr>
            <a:picLocks noChangeAspect="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4305300" y="4667251"/>
            <a:ext cx="533400"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395738541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953000"/>
            <a:ext cx="3776663" cy="1041400"/>
          </a:xfrm>
        </p:spPr>
        <p:txBody>
          <a:bodyPr/>
          <a:lstStyle/>
          <a:p>
            <a:r>
              <a:rPr lang="en-GB" sz="3600" dirty="0" smtClean="0">
                <a:solidFill>
                  <a:srgbClr val="C00000"/>
                </a:solidFill>
              </a:rPr>
              <a:t>Visual hierarchy</a:t>
            </a:r>
            <a:endParaRPr lang="fr-CH" sz="3600" dirty="0">
              <a:solidFill>
                <a:srgbClr val="C00000"/>
              </a:solidFill>
            </a:endParaRPr>
          </a:p>
        </p:txBody>
      </p:sp>
      <p:graphicFrame>
        <p:nvGraphicFramePr>
          <p:cNvPr id="5" name="Chart 4"/>
          <p:cNvGraphicFramePr>
            <a:graphicFrameLocks/>
          </p:cNvGraphicFramePr>
          <p:nvPr>
            <p:extLst>
              <p:ext uri="{D42A27DB-BD31-4B8C-83A1-F6EECF244321}">
                <p14:modId xmlns="" xmlns:p14="http://schemas.microsoft.com/office/powerpoint/2010/main" val="2891113211"/>
              </p:ext>
            </p:extLst>
          </p:nvPr>
        </p:nvGraphicFramePr>
        <p:xfrm>
          <a:off x="107504" y="2060848"/>
          <a:ext cx="7817296" cy="433231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bwMode="auto">
          <a:xfrm>
            <a:off x="685800" y="304800"/>
            <a:ext cx="7772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noAutofit/>
          </a:bodyPr>
          <a:lstStyle>
            <a:lvl1pPr marL="39688" indent="-39688" algn="ctr" rtl="0" eaLnBrk="0" fontAlgn="base" hangingPunct="0">
              <a:spcBef>
                <a:spcPct val="0"/>
              </a:spcBef>
              <a:spcAft>
                <a:spcPct val="0"/>
              </a:spcAft>
              <a:defRPr sz="4400">
                <a:solidFill>
                  <a:schemeClr val="tx1"/>
                </a:solidFill>
                <a:latin typeface="+mj-lt"/>
                <a:ea typeface="+mj-ea"/>
                <a:cs typeface="+mj-cs"/>
                <a:sym typeface="Times" pitchFamily="18" charset="0"/>
              </a:defRPr>
            </a:lvl1pPr>
            <a:lvl2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18" charset="0"/>
              </a:defRPr>
            </a:lvl2pPr>
            <a:lvl3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18" charset="0"/>
              </a:defRPr>
            </a:lvl3pPr>
            <a:lvl4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18" charset="0"/>
              </a:defRPr>
            </a:lvl4pPr>
            <a:lvl5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18" charset="0"/>
              </a:defRPr>
            </a:lvl5pPr>
            <a:lvl6pPr marL="4968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6pPr>
            <a:lvl7pPr marL="9540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7pPr>
            <a:lvl8pPr marL="14112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8pPr>
            <a:lvl9pPr marL="18684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9pPr>
          </a:lstStyle>
          <a:p>
            <a:r>
              <a:rPr lang="en-GB" sz="4000" kern="1200" dirty="0" smtClean="0">
                <a:solidFill>
                  <a:srgbClr val="517DB1"/>
                </a:solidFill>
                <a:latin typeface="Arial" charset="0"/>
                <a:ea typeface="ヒラギノ角ゴ ProN W3" charset="-128"/>
                <a:cs typeface="Arial" charset="0"/>
                <a:sym typeface="Times New Roman" pitchFamily="18" charset="0"/>
              </a:rPr>
              <a:t>Graphs make trends, patterns and exceptions visible</a:t>
            </a:r>
            <a:endParaRPr lang="fr-CH" sz="4000" kern="1200" dirty="0">
              <a:solidFill>
                <a:srgbClr val="517DB1"/>
              </a:solidFill>
              <a:latin typeface="Arial" charset="0"/>
              <a:ea typeface="ヒラギノ角ゴ ProN W3" charset="-128"/>
              <a:cs typeface="Arial" charset="0"/>
              <a:sym typeface="Times New Roman" pitchFamily="18" charset="0"/>
            </a:endParaRPr>
          </a:p>
        </p:txBody>
      </p:sp>
    </p:spTree>
    <p:extLst>
      <p:ext uri="{BB962C8B-B14F-4D97-AF65-F5344CB8AC3E}">
        <p14:creationId xmlns="" xmlns:p14="http://schemas.microsoft.com/office/powerpoint/2010/main" val="2381363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4513" y="0"/>
            <a:ext cx="8599487" cy="908050"/>
          </a:xfrm>
        </p:spPr>
        <p:txBody>
          <a:bodyPr/>
          <a:lstStyle/>
          <a:p>
            <a:r>
              <a:rPr lang="en-GB" sz="4000" dirty="0" smtClean="0">
                <a:solidFill>
                  <a:srgbClr val="517DB1"/>
                </a:solidFill>
              </a:rPr>
              <a:t>Clear titles, legends and labels</a:t>
            </a:r>
            <a:endParaRPr lang="fr-CH" sz="4000" dirty="0">
              <a:solidFill>
                <a:srgbClr val="517DB1"/>
              </a:solidFill>
            </a:endParaRPr>
          </a:p>
        </p:txBody>
      </p:sp>
      <p:graphicFrame>
        <p:nvGraphicFramePr>
          <p:cNvPr id="5" name="Chart 4"/>
          <p:cNvGraphicFramePr>
            <a:graphicFrameLocks/>
          </p:cNvGraphicFramePr>
          <p:nvPr>
            <p:extLst>
              <p:ext uri="{D42A27DB-BD31-4B8C-83A1-F6EECF244321}">
                <p14:modId xmlns="" xmlns:p14="http://schemas.microsoft.com/office/powerpoint/2010/main" val="2526531261"/>
              </p:ext>
            </p:extLst>
          </p:nvPr>
        </p:nvGraphicFramePr>
        <p:xfrm>
          <a:off x="107504" y="1340768"/>
          <a:ext cx="8784976" cy="5052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00703583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 xmlns:p14="http://schemas.microsoft.com/office/powerpoint/2010/main" val="3939644920"/>
              </p:ext>
            </p:extLst>
          </p:nvPr>
        </p:nvGraphicFramePr>
        <p:xfrm>
          <a:off x="0" y="2717800"/>
          <a:ext cx="9144000" cy="260511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bwMode="auto">
          <a:xfrm>
            <a:off x="685800" y="3048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noAutofit/>
          </a:bodyPr>
          <a:lstStyle>
            <a:lvl1pPr marL="39688" indent="-39688" algn="ctr" rtl="0" eaLnBrk="0" fontAlgn="base" hangingPunct="0">
              <a:spcBef>
                <a:spcPct val="0"/>
              </a:spcBef>
              <a:spcAft>
                <a:spcPct val="0"/>
              </a:spcAft>
              <a:defRPr sz="4400">
                <a:solidFill>
                  <a:schemeClr val="tx1"/>
                </a:solidFill>
                <a:latin typeface="+mj-lt"/>
                <a:ea typeface="+mj-ea"/>
                <a:cs typeface="+mj-cs"/>
                <a:sym typeface="Times" pitchFamily="18" charset="0"/>
              </a:defRPr>
            </a:lvl1pPr>
            <a:lvl2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18" charset="0"/>
              </a:defRPr>
            </a:lvl2pPr>
            <a:lvl3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18" charset="0"/>
              </a:defRPr>
            </a:lvl3pPr>
            <a:lvl4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18" charset="0"/>
              </a:defRPr>
            </a:lvl4pPr>
            <a:lvl5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18" charset="0"/>
              </a:defRPr>
            </a:lvl5pPr>
            <a:lvl6pPr marL="4968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6pPr>
            <a:lvl7pPr marL="9540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7pPr>
            <a:lvl8pPr marL="14112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8pPr>
            <a:lvl9pPr marL="18684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9pPr>
          </a:lstStyle>
          <a:p>
            <a:r>
              <a:rPr lang="en-GB" sz="4000" kern="1200" dirty="0" smtClean="0">
                <a:solidFill>
                  <a:srgbClr val="517DB1"/>
                </a:solidFill>
                <a:latin typeface="Arial" charset="0"/>
                <a:ea typeface="ヒラギノ角ゴ ProN W3" charset="-128"/>
                <a:cs typeface="Arial" charset="0"/>
                <a:sym typeface="Times New Roman" pitchFamily="18" charset="0"/>
              </a:rPr>
              <a:t>Axes</a:t>
            </a:r>
            <a:endParaRPr lang="fr-CH" sz="4000" kern="1200" dirty="0">
              <a:solidFill>
                <a:srgbClr val="517DB1"/>
              </a:solidFill>
              <a:latin typeface="Arial" charset="0"/>
              <a:ea typeface="ヒラギノ角ゴ ProN W3" charset="-128"/>
              <a:cs typeface="Arial" charset="0"/>
              <a:sym typeface="Times New Roman" pitchFamily="18" charset="0"/>
            </a:endParaRPr>
          </a:p>
        </p:txBody>
      </p:sp>
    </p:spTree>
    <p:extLst>
      <p:ext uri="{BB962C8B-B14F-4D97-AF65-F5344CB8AC3E}">
        <p14:creationId xmlns="" xmlns:p14="http://schemas.microsoft.com/office/powerpoint/2010/main" val="110253315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1152525" y="1930400"/>
            <a:ext cx="683895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6000">
                <a:solidFill>
                  <a:srgbClr val="026CB6"/>
                </a:solidFill>
                <a:latin typeface="Arial" charset="0"/>
                <a:cs typeface="Arial" charset="0"/>
              </a:rPr>
              <a:t>Pie chart</a:t>
            </a:r>
          </a:p>
          <a:p>
            <a:pPr algn="ctr"/>
            <a:r>
              <a:rPr lang="en-US">
                <a:solidFill>
                  <a:srgbClr val="809DC5"/>
                </a:solidFill>
                <a:latin typeface="Arial" charset="0"/>
                <a:cs typeface="Arial" charset="0"/>
              </a:rPr>
              <a:t>Popular choice to help readers understand the relative sizes of similar values</a:t>
            </a:r>
          </a:p>
        </p:txBody>
      </p:sp>
      <p:pic>
        <p:nvPicPr>
          <p:cNvPr id="43011" name="Picture 7"/>
          <p:cNvPicPr>
            <a:picLocks noChangeAspect="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3923928" y="4667251"/>
            <a:ext cx="736972"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405821447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1524000" y="787400"/>
          <a:ext cx="6096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143000" y="4851400"/>
            <a:ext cx="1524000" cy="369332"/>
          </a:xfrm>
          <a:prstGeom prst="rect">
            <a:avLst/>
          </a:prstGeom>
          <a:noFill/>
        </p:spPr>
        <p:txBody>
          <a:bodyPr wrap="square" rtlCol="0">
            <a:spAutoFit/>
          </a:bodyPr>
          <a:lstStyle/>
          <a:p>
            <a:r>
              <a:rPr lang="en-US" dirty="0" smtClean="0">
                <a:solidFill>
                  <a:schemeClr val="bg1">
                    <a:lumMod val="50000"/>
                  </a:schemeClr>
                </a:solidFill>
                <a:latin typeface="Arial"/>
                <a:cs typeface="Arial"/>
              </a:rPr>
              <a:t>SMALLER</a:t>
            </a:r>
            <a:endParaRPr lang="en-US" dirty="0">
              <a:solidFill>
                <a:schemeClr val="bg1">
                  <a:lumMod val="50000"/>
                </a:schemeClr>
              </a:solidFill>
              <a:latin typeface="Arial"/>
              <a:cs typeface="Arial"/>
            </a:endParaRPr>
          </a:p>
        </p:txBody>
      </p:sp>
    </p:spTree>
    <p:extLst>
      <p:ext uri="{BB962C8B-B14F-4D97-AF65-F5344CB8AC3E}">
        <p14:creationId xmlns="" xmlns:p14="http://schemas.microsoft.com/office/powerpoint/2010/main" val="425527352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62000" y="1104900"/>
            <a:ext cx="7620000" cy="4648200"/>
          </a:xfrm>
          <a:prstGeom prst="rect">
            <a:avLst/>
          </a:prstGeom>
          <a:noFill/>
          <a:ln w="9525">
            <a:noFill/>
            <a:miter lim="800000"/>
            <a:headEnd/>
            <a:tailEnd/>
          </a:ln>
          <a:effectLst/>
        </p:spPr>
      </p:pic>
    </p:spTree>
    <p:extLst>
      <p:ext uri="{BB962C8B-B14F-4D97-AF65-F5344CB8AC3E}">
        <p14:creationId xmlns="" xmlns:p14="http://schemas.microsoft.com/office/powerpoint/2010/main" val="29129998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1152525" y="1930401"/>
            <a:ext cx="6838950"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6000" dirty="0">
                <a:solidFill>
                  <a:srgbClr val="026CB6"/>
                </a:solidFill>
                <a:latin typeface="Arial" charset="0"/>
                <a:cs typeface="Arial" charset="0"/>
              </a:rPr>
              <a:t>Maps</a:t>
            </a:r>
          </a:p>
          <a:p>
            <a:pPr algn="ctr"/>
            <a:r>
              <a:rPr lang="en-US" dirty="0">
                <a:solidFill>
                  <a:srgbClr val="809DC5"/>
                </a:solidFill>
                <a:latin typeface="Arial" charset="0"/>
                <a:cs typeface="Arial" charset="0"/>
              </a:rPr>
              <a:t>u</a:t>
            </a:r>
            <a:r>
              <a:rPr lang="en-US" dirty="0" smtClean="0">
                <a:solidFill>
                  <a:srgbClr val="809DC5"/>
                </a:solidFill>
                <a:latin typeface="Arial" charset="0"/>
                <a:cs typeface="Arial" charset="0"/>
              </a:rPr>
              <a:t>seful for showing </a:t>
            </a:r>
            <a:r>
              <a:rPr lang="en-US" dirty="0">
                <a:solidFill>
                  <a:srgbClr val="809DC5"/>
                </a:solidFill>
                <a:latin typeface="Arial" charset="0"/>
                <a:cs typeface="Arial" charset="0"/>
              </a:rPr>
              <a:t>geographical extent</a:t>
            </a:r>
          </a:p>
        </p:txBody>
      </p:sp>
      <p:pic>
        <p:nvPicPr>
          <p:cNvPr id="51203" name="Picture 10"/>
          <p:cNvPicPr>
            <a:picLocks noChangeAspect="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4305300" y="4241801"/>
            <a:ext cx="533400" cy="757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303622043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1907704" y="1256998"/>
            <a:ext cx="5328592" cy="5268346"/>
            <a:chOff x="1354" y="84"/>
            <a:chExt cx="3052" cy="2999"/>
          </a:xfrm>
        </p:grpSpPr>
        <p:sp>
          <p:nvSpPr>
            <p:cNvPr id="3" name="AutoShape 3"/>
            <p:cNvSpPr>
              <a:spLocks noChangeAspect="1" noChangeArrowheads="1" noTextEdit="1"/>
            </p:cNvSpPr>
            <p:nvPr/>
          </p:nvSpPr>
          <p:spPr bwMode="auto">
            <a:xfrm>
              <a:off x="1354" y="84"/>
              <a:ext cx="3052" cy="2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 name="Freeform 5"/>
            <p:cNvSpPr>
              <a:spLocks/>
            </p:cNvSpPr>
            <p:nvPr/>
          </p:nvSpPr>
          <p:spPr bwMode="auto">
            <a:xfrm>
              <a:off x="1773" y="87"/>
              <a:ext cx="2217" cy="1012"/>
            </a:xfrm>
            <a:custGeom>
              <a:avLst/>
              <a:gdLst>
                <a:gd name="T0" fmla="*/ 352 w 704"/>
                <a:gd name="T1" fmla="*/ 0 h 321"/>
                <a:gd name="T2" fmla="*/ 0 w 704"/>
                <a:gd name="T3" fmla="*/ 321 h 321"/>
                <a:gd name="T4" fmla="*/ 221 w 704"/>
                <a:gd name="T5" fmla="*/ 244 h 321"/>
                <a:gd name="T6" fmla="*/ 352 w 704"/>
                <a:gd name="T7" fmla="*/ 269 h 321"/>
                <a:gd name="T8" fmla="*/ 483 w 704"/>
                <a:gd name="T9" fmla="*/ 244 h 321"/>
                <a:gd name="T10" fmla="*/ 704 w 704"/>
                <a:gd name="T11" fmla="*/ 321 h 321"/>
                <a:gd name="T12" fmla="*/ 352 w 704"/>
                <a:gd name="T13" fmla="*/ 0 h 321"/>
              </a:gdLst>
              <a:ahLst/>
              <a:cxnLst>
                <a:cxn ang="0">
                  <a:pos x="T0" y="T1"/>
                </a:cxn>
                <a:cxn ang="0">
                  <a:pos x="T2" y="T3"/>
                </a:cxn>
                <a:cxn ang="0">
                  <a:pos x="T4" y="T5"/>
                </a:cxn>
                <a:cxn ang="0">
                  <a:pos x="T6" y="T7"/>
                </a:cxn>
                <a:cxn ang="0">
                  <a:pos x="T8" y="T9"/>
                </a:cxn>
                <a:cxn ang="0">
                  <a:pos x="T10" y="T11"/>
                </a:cxn>
                <a:cxn ang="0">
                  <a:pos x="T12" y="T13"/>
                </a:cxn>
              </a:cxnLst>
              <a:rect l="0" t="0" r="r" b="b"/>
              <a:pathLst>
                <a:path w="704" h="321">
                  <a:moveTo>
                    <a:pt x="352" y="0"/>
                  </a:moveTo>
                  <a:cubicBezTo>
                    <a:pt x="167" y="0"/>
                    <a:pt x="16" y="141"/>
                    <a:pt x="0" y="321"/>
                  </a:cubicBezTo>
                  <a:cubicBezTo>
                    <a:pt x="60" y="273"/>
                    <a:pt x="137" y="244"/>
                    <a:pt x="221" y="244"/>
                  </a:cubicBezTo>
                  <a:cubicBezTo>
                    <a:pt x="267" y="244"/>
                    <a:pt x="311" y="253"/>
                    <a:pt x="352" y="269"/>
                  </a:cubicBezTo>
                  <a:cubicBezTo>
                    <a:pt x="392" y="253"/>
                    <a:pt x="436" y="244"/>
                    <a:pt x="483" y="244"/>
                  </a:cubicBezTo>
                  <a:cubicBezTo>
                    <a:pt x="566" y="244"/>
                    <a:pt x="643" y="273"/>
                    <a:pt x="704" y="321"/>
                  </a:cubicBezTo>
                  <a:cubicBezTo>
                    <a:pt x="688" y="141"/>
                    <a:pt x="536" y="0"/>
                    <a:pt x="352" y="0"/>
                  </a:cubicBezTo>
                </a:path>
              </a:pathLst>
            </a:custGeom>
            <a:solidFill>
              <a:srgbClr val="B5C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 name="Freeform 6"/>
            <p:cNvSpPr>
              <a:spLocks/>
            </p:cNvSpPr>
            <p:nvPr/>
          </p:nvSpPr>
          <p:spPr bwMode="auto">
            <a:xfrm>
              <a:off x="1354" y="1099"/>
              <a:ext cx="1528" cy="1984"/>
            </a:xfrm>
            <a:custGeom>
              <a:avLst/>
              <a:gdLst>
                <a:gd name="T0" fmla="*/ 133 w 485"/>
                <a:gd name="T1" fmla="*/ 0 h 630"/>
                <a:gd name="T2" fmla="*/ 0 w 485"/>
                <a:gd name="T3" fmla="*/ 276 h 630"/>
                <a:gd name="T4" fmla="*/ 354 w 485"/>
                <a:gd name="T5" fmla="*/ 630 h 630"/>
                <a:gd name="T6" fmla="*/ 485 w 485"/>
                <a:gd name="T7" fmla="*/ 605 h 630"/>
                <a:gd name="T8" fmla="*/ 264 w 485"/>
                <a:gd name="T9" fmla="*/ 308 h 630"/>
                <a:gd name="T10" fmla="*/ 131 w 485"/>
                <a:gd name="T11" fmla="*/ 32 h 630"/>
                <a:gd name="T12" fmla="*/ 133 w 485"/>
                <a:gd name="T13" fmla="*/ 0 h 630"/>
              </a:gdLst>
              <a:ahLst/>
              <a:cxnLst>
                <a:cxn ang="0">
                  <a:pos x="T0" y="T1"/>
                </a:cxn>
                <a:cxn ang="0">
                  <a:pos x="T2" y="T3"/>
                </a:cxn>
                <a:cxn ang="0">
                  <a:pos x="T4" y="T5"/>
                </a:cxn>
                <a:cxn ang="0">
                  <a:pos x="T6" y="T7"/>
                </a:cxn>
                <a:cxn ang="0">
                  <a:pos x="T8" y="T9"/>
                </a:cxn>
                <a:cxn ang="0">
                  <a:pos x="T10" y="T11"/>
                </a:cxn>
                <a:cxn ang="0">
                  <a:pos x="T12" y="T13"/>
                </a:cxn>
              </a:cxnLst>
              <a:rect l="0" t="0" r="r" b="b"/>
              <a:pathLst>
                <a:path w="485" h="630">
                  <a:moveTo>
                    <a:pt x="133" y="0"/>
                  </a:moveTo>
                  <a:cubicBezTo>
                    <a:pt x="52" y="65"/>
                    <a:pt x="0" y="165"/>
                    <a:pt x="0" y="276"/>
                  </a:cubicBezTo>
                  <a:cubicBezTo>
                    <a:pt x="0" y="472"/>
                    <a:pt x="158" y="630"/>
                    <a:pt x="354" y="630"/>
                  </a:cubicBezTo>
                  <a:cubicBezTo>
                    <a:pt x="400" y="630"/>
                    <a:pt x="444" y="621"/>
                    <a:pt x="485" y="605"/>
                  </a:cubicBezTo>
                  <a:cubicBezTo>
                    <a:pt x="364" y="556"/>
                    <a:pt x="276" y="443"/>
                    <a:pt x="264" y="308"/>
                  </a:cubicBezTo>
                  <a:cubicBezTo>
                    <a:pt x="183" y="244"/>
                    <a:pt x="131" y="144"/>
                    <a:pt x="131" y="32"/>
                  </a:cubicBezTo>
                  <a:cubicBezTo>
                    <a:pt x="131" y="22"/>
                    <a:pt x="132" y="11"/>
                    <a:pt x="133" y="0"/>
                  </a:cubicBezTo>
                </a:path>
              </a:pathLst>
            </a:custGeom>
            <a:solidFill>
              <a:srgbClr val="B5C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Freeform 7"/>
            <p:cNvSpPr>
              <a:spLocks/>
            </p:cNvSpPr>
            <p:nvPr/>
          </p:nvSpPr>
          <p:spPr bwMode="auto">
            <a:xfrm>
              <a:off x="1767" y="856"/>
              <a:ext cx="1115" cy="1213"/>
            </a:xfrm>
            <a:custGeom>
              <a:avLst/>
              <a:gdLst>
                <a:gd name="T0" fmla="*/ 223 w 354"/>
                <a:gd name="T1" fmla="*/ 0 h 385"/>
                <a:gd name="T2" fmla="*/ 2 w 354"/>
                <a:gd name="T3" fmla="*/ 77 h 385"/>
                <a:gd name="T4" fmla="*/ 0 w 354"/>
                <a:gd name="T5" fmla="*/ 109 h 385"/>
                <a:gd name="T6" fmla="*/ 133 w 354"/>
                <a:gd name="T7" fmla="*/ 385 h 385"/>
                <a:gd name="T8" fmla="*/ 131 w 354"/>
                <a:gd name="T9" fmla="*/ 353 h 385"/>
                <a:gd name="T10" fmla="*/ 354 w 354"/>
                <a:gd name="T11" fmla="*/ 25 h 385"/>
                <a:gd name="T12" fmla="*/ 223 w 354"/>
                <a:gd name="T13" fmla="*/ 0 h 385"/>
              </a:gdLst>
              <a:ahLst/>
              <a:cxnLst>
                <a:cxn ang="0">
                  <a:pos x="T0" y="T1"/>
                </a:cxn>
                <a:cxn ang="0">
                  <a:pos x="T2" y="T3"/>
                </a:cxn>
                <a:cxn ang="0">
                  <a:pos x="T4" y="T5"/>
                </a:cxn>
                <a:cxn ang="0">
                  <a:pos x="T6" y="T7"/>
                </a:cxn>
                <a:cxn ang="0">
                  <a:pos x="T8" y="T9"/>
                </a:cxn>
                <a:cxn ang="0">
                  <a:pos x="T10" y="T11"/>
                </a:cxn>
                <a:cxn ang="0">
                  <a:pos x="T12" y="T13"/>
                </a:cxn>
              </a:cxnLst>
              <a:rect l="0" t="0" r="r" b="b"/>
              <a:pathLst>
                <a:path w="354" h="385">
                  <a:moveTo>
                    <a:pt x="223" y="0"/>
                  </a:moveTo>
                  <a:cubicBezTo>
                    <a:pt x="139" y="0"/>
                    <a:pt x="62" y="29"/>
                    <a:pt x="2" y="77"/>
                  </a:cubicBezTo>
                  <a:cubicBezTo>
                    <a:pt x="1" y="88"/>
                    <a:pt x="0" y="99"/>
                    <a:pt x="0" y="109"/>
                  </a:cubicBezTo>
                  <a:cubicBezTo>
                    <a:pt x="0" y="221"/>
                    <a:pt x="52" y="321"/>
                    <a:pt x="133" y="385"/>
                  </a:cubicBezTo>
                  <a:cubicBezTo>
                    <a:pt x="132" y="375"/>
                    <a:pt x="131" y="364"/>
                    <a:pt x="131" y="353"/>
                  </a:cubicBezTo>
                  <a:cubicBezTo>
                    <a:pt x="131" y="204"/>
                    <a:pt x="223" y="77"/>
                    <a:pt x="354" y="25"/>
                  </a:cubicBezTo>
                  <a:cubicBezTo>
                    <a:pt x="313" y="9"/>
                    <a:pt x="269" y="0"/>
                    <a:pt x="223" y="0"/>
                  </a:cubicBezTo>
                </a:path>
              </a:pathLst>
            </a:custGeom>
            <a:solidFill>
              <a:srgbClr val="89A3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8"/>
            <p:cNvSpPr>
              <a:spLocks/>
            </p:cNvSpPr>
            <p:nvPr/>
          </p:nvSpPr>
          <p:spPr bwMode="auto">
            <a:xfrm>
              <a:off x="2882" y="1099"/>
              <a:ext cx="1524" cy="1984"/>
            </a:xfrm>
            <a:custGeom>
              <a:avLst/>
              <a:gdLst>
                <a:gd name="T0" fmla="*/ 352 w 484"/>
                <a:gd name="T1" fmla="*/ 0 h 630"/>
                <a:gd name="T2" fmla="*/ 353 w 484"/>
                <a:gd name="T3" fmla="*/ 32 h 630"/>
                <a:gd name="T4" fmla="*/ 221 w 484"/>
                <a:gd name="T5" fmla="*/ 308 h 630"/>
                <a:gd name="T6" fmla="*/ 0 w 484"/>
                <a:gd name="T7" fmla="*/ 605 h 630"/>
                <a:gd name="T8" fmla="*/ 131 w 484"/>
                <a:gd name="T9" fmla="*/ 630 h 630"/>
                <a:gd name="T10" fmla="*/ 484 w 484"/>
                <a:gd name="T11" fmla="*/ 276 h 630"/>
                <a:gd name="T12" fmla="*/ 352 w 484"/>
                <a:gd name="T13" fmla="*/ 0 h 630"/>
              </a:gdLst>
              <a:ahLst/>
              <a:cxnLst>
                <a:cxn ang="0">
                  <a:pos x="T0" y="T1"/>
                </a:cxn>
                <a:cxn ang="0">
                  <a:pos x="T2" y="T3"/>
                </a:cxn>
                <a:cxn ang="0">
                  <a:pos x="T4" y="T5"/>
                </a:cxn>
                <a:cxn ang="0">
                  <a:pos x="T6" y="T7"/>
                </a:cxn>
                <a:cxn ang="0">
                  <a:pos x="T8" y="T9"/>
                </a:cxn>
                <a:cxn ang="0">
                  <a:pos x="T10" y="T11"/>
                </a:cxn>
                <a:cxn ang="0">
                  <a:pos x="T12" y="T13"/>
                </a:cxn>
              </a:cxnLst>
              <a:rect l="0" t="0" r="r" b="b"/>
              <a:pathLst>
                <a:path w="484" h="630">
                  <a:moveTo>
                    <a:pt x="352" y="0"/>
                  </a:moveTo>
                  <a:cubicBezTo>
                    <a:pt x="353" y="11"/>
                    <a:pt x="353" y="22"/>
                    <a:pt x="353" y="32"/>
                  </a:cubicBezTo>
                  <a:cubicBezTo>
                    <a:pt x="353" y="144"/>
                    <a:pt x="302" y="244"/>
                    <a:pt x="221" y="308"/>
                  </a:cubicBezTo>
                  <a:cubicBezTo>
                    <a:pt x="209" y="443"/>
                    <a:pt x="121" y="556"/>
                    <a:pt x="0" y="605"/>
                  </a:cubicBezTo>
                  <a:cubicBezTo>
                    <a:pt x="40" y="621"/>
                    <a:pt x="84" y="630"/>
                    <a:pt x="131" y="630"/>
                  </a:cubicBezTo>
                  <a:cubicBezTo>
                    <a:pt x="326" y="630"/>
                    <a:pt x="484" y="472"/>
                    <a:pt x="484" y="276"/>
                  </a:cubicBezTo>
                  <a:cubicBezTo>
                    <a:pt x="484" y="165"/>
                    <a:pt x="433" y="65"/>
                    <a:pt x="352" y="0"/>
                  </a:cubicBezTo>
                </a:path>
              </a:pathLst>
            </a:custGeom>
            <a:solidFill>
              <a:srgbClr val="B5C4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9"/>
            <p:cNvSpPr>
              <a:spLocks/>
            </p:cNvSpPr>
            <p:nvPr/>
          </p:nvSpPr>
          <p:spPr bwMode="auto">
            <a:xfrm>
              <a:off x="2882" y="856"/>
              <a:ext cx="1111" cy="1213"/>
            </a:xfrm>
            <a:custGeom>
              <a:avLst/>
              <a:gdLst>
                <a:gd name="T0" fmla="*/ 131 w 353"/>
                <a:gd name="T1" fmla="*/ 0 h 385"/>
                <a:gd name="T2" fmla="*/ 0 w 353"/>
                <a:gd name="T3" fmla="*/ 25 h 385"/>
                <a:gd name="T4" fmla="*/ 222 w 353"/>
                <a:gd name="T5" fmla="*/ 353 h 385"/>
                <a:gd name="T6" fmla="*/ 221 w 353"/>
                <a:gd name="T7" fmla="*/ 385 h 385"/>
                <a:gd name="T8" fmla="*/ 353 w 353"/>
                <a:gd name="T9" fmla="*/ 109 h 385"/>
                <a:gd name="T10" fmla="*/ 352 w 353"/>
                <a:gd name="T11" fmla="*/ 77 h 385"/>
                <a:gd name="T12" fmla="*/ 131 w 353"/>
                <a:gd name="T13" fmla="*/ 0 h 385"/>
              </a:gdLst>
              <a:ahLst/>
              <a:cxnLst>
                <a:cxn ang="0">
                  <a:pos x="T0" y="T1"/>
                </a:cxn>
                <a:cxn ang="0">
                  <a:pos x="T2" y="T3"/>
                </a:cxn>
                <a:cxn ang="0">
                  <a:pos x="T4" y="T5"/>
                </a:cxn>
                <a:cxn ang="0">
                  <a:pos x="T6" y="T7"/>
                </a:cxn>
                <a:cxn ang="0">
                  <a:pos x="T8" y="T9"/>
                </a:cxn>
                <a:cxn ang="0">
                  <a:pos x="T10" y="T11"/>
                </a:cxn>
                <a:cxn ang="0">
                  <a:pos x="T12" y="T13"/>
                </a:cxn>
              </a:cxnLst>
              <a:rect l="0" t="0" r="r" b="b"/>
              <a:pathLst>
                <a:path w="353" h="385">
                  <a:moveTo>
                    <a:pt x="131" y="0"/>
                  </a:moveTo>
                  <a:cubicBezTo>
                    <a:pt x="84" y="0"/>
                    <a:pt x="40" y="9"/>
                    <a:pt x="0" y="25"/>
                  </a:cubicBezTo>
                  <a:cubicBezTo>
                    <a:pt x="130" y="77"/>
                    <a:pt x="222" y="204"/>
                    <a:pt x="222" y="353"/>
                  </a:cubicBezTo>
                  <a:cubicBezTo>
                    <a:pt x="222" y="364"/>
                    <a:pt x="222" y="375"/>
                    <a:pt x="221" y="385"/>
                  </a:cubicBezTo>
                  <a:cubicBezTo>
                    <a:pt x="302" y="321"/>
                    <a:pt x="353" y="221"/>
                    <a:pt x="353" y="109"/>
                  </a:cubicBezTo>
                  <a:cubicBezTo>
                    <a:pt x="353" y="99"/>
                    <a:pt x="353" y="88"/>
                    <a:pt x="352" y="77"/>
                  </a:cubicBezTo>
                  <a:cubicBezTo>
                    <a:pt x="291" y="29"/>
                    <a:pt x="214" y="0"/>
                    <a:pt x="131" y="0"/>
                  </a:cubicBezTo>
                </a:path>
              </a:pathLst>
            </a:custGeom>
            <a:solidFill>
              <a:srgbClr val="89A3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10"/>
            <p:cNvSpPr>
              <a:spLocks/>
            </p:cNvSpPr>
            <p:nvPr/>
          </p:nvSpPr>
          <p:spPr bwMode="auto">
            <a:xfrm>
              <a:off x="2186" y="2069"/>
              <a:ext cx="1392" cy="936"/>
            </a:xfrm>
            <a:custGeom>
              <a:avLst/>
              <a:gdLst>
                <a:gd name="T0" fmla="*/ 442 w 442"/>
                <a:gd name="T1" fmla="*/ 0 h 297"/>
                <a:gd name="T2" fmla="*/ 221 w 442"/>
                <a:gd name="T3" fmla="*/ 78 h 297"/>
                <a:gd name="T4" fmla="*/ 0 w 442"/>
                <a:gd name="T5" fmla="*/ 0 h 297"/>
                <a:gd name="T6" fmla="*/ 221 w 442"/>
                <a:gd name="T7" fmla="*/ 297 h 297"/>
                <a:gd name="T8" fmla="*/ 442 w 442"/>
                <a:gd name="T9" fmla="*/ 0 h 297"/>
              </a:gdLst>
              <a:ahLst/>
              <a:cxnLst>
                <a:cxn ang="0">
                  <a:pos x="T0" y="T1"/>
                </a:cxn>
                <a:cxn ang="0">
                  <a:pos x="T2" y="T3"/>
                </a:cxn>
                <a:cxn ang="0">
                  <a:pos x="T4" y="T5"/>
                </a:cxn>
                <a:cxn ang="0">
                  <a:pos x="T6" y="T7"/>
                </a:cxn>
                <a:cxn ang="0">
                  <a:pos x="T8" y="T9"/>
                </a:cxn>
              </a:cxnLst>
              <a:rect l="0" t="0" r="r" b="b"/>
              <a:pathLst>
                <a:path w="442" h="297">
                  <a:moveTo>
                    <a:pt x="442" y="0"/>
                  </a:moveTo>
                  <a:cubicBezTo>
                    <a:pt x="381" y="49"/>
                    <a:pt x="304" y="78"/>
                    <a:pt x="221" y="78"/>
                  </a:cubicBezTo>
                  <a:cubicBezTo>
                    <a:pt x="137" y="78"/>
                    <a:pt x="60" y="49"/>
                    <a:pt x="0" y="0"/>
                  </a:cubicBezTo>
                  <a:cubicBezTo>
                    <a:pt x="12" y="135"/>
                    <a:pt x="100" y="248"/>
                    <a:pt x="221" y="297"/>
                  </a:cubicBezTo>
                  <a:cubicBezTo>
                    <a:pt x="342" y="248"/>
                    <a:pt x="430" y="135"/>
                    <a:pt x="442" y="0"/>
                  </a:cubicBezTo>
                </a:path>
              </a:pathLst>
            </a:custGeom>
            <a:solidFill>
              <a:srgbClr val="89A3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11"/>
            <p:cNvSpPr>
              <a:spLocks/>
            </p:cNvSpPr>
            <p:nvPr/>
          </p:nvSpPr>
          <p:spPr bwMode="auto">
            <a:xfrm>
              <a:off x="2179" y="935"/>
              <a:ext cx="1402" cy="1380"/>
            </a:xfrm>
            <a:custGeom>
              <a:avLst/>
              <a:gdLst>
                <a:gd name="T0" fmla="*/ 223 w 445"/>
                <a:gd name="T1" fmla="*/ 0 h 438"/>
                <a:gd name="T2" fmla="*/ 0 w 445"/>
                <a:gd name="T3" fmla="*/ 328 h 438"/>
                <a:gd name="T4" fmla="*/ 2 w 445"/>
                <a:gd name="T5" fmla="*/ 360 h 438"/>
                <a:gd name="T6" fmla="*/ 223 w 445"/>
                <a:gd name="T7" fmla="*/ 438 h 438"/>
                <a:gd name="T8" fmla="*/ 444 w 445"/>
                <a:gd name="T9" fmla="*/ 360 h 438"/>
                <a:gd name="T10" fmla="*/ 445 w 445"/>
                <a:gd name="T11" fmla="*/ 328 h 438"/>
                <a:gd name="T12" fmla="*/ 223 w 445"/>
                <a:gd name="T13" fmla="*/ 0 h 438"/>
              </a:gdLst>
              <a:ahLst/>
              <a:cxnLst>
                <a:cxn ang="0">
                  <a:pos x="T0" y="T1"/>
                </a:cxn>
                <a:cxn ang="0">
                  <a:pos x="T2" y="T3"/>
                </a:cxn>
                <a:cxn ang="0">
                  <a:pos x="T4" y="T5"/>
                </a:cxn>
                <a:cxn ang="0">
                  <a:pos x="T6" y="T7"/>
                </a:cxn>
                <a:cxn ang="0">
                  <a:pos x="T8" y="T9"/>
                </a:cxn>
                <a:cxn ang="0">
                  <a:pos x="T10" y="T11"/>
                </a:cxn>
                <a:cxn ang="0">
                  <a:pos x="T12" y="T13"/>
                </a:cxn>
              </a:cxnLst>
              <a:rect l="0" t="0" r="r" b="b"/>
              <a:pathLst>
                <a:path w="445" h="438">
                  <a:moveTo>
                    <a:pt x="223" y="0"/>
                  </a:moveTo>
                  <a:cubicBezTo>
                    <a:pt x="92" y="52"/>
                    <a:pt x="0" y="179"/>
                    <a:pt x="0" y="328"/>
                  </a:cubicBezTo>
                  <a:cubicBezTo>
                    <a:pt x="0" y="339"/>
                    <a:pt x="1" y="350"/>
                    <a:pt x="2" y="360"/>
                  </a:cubicBezTo>
                  <a:cubicBezTo>
                    <a:pt x="62" y="409"/>
                    <a:pt x="139" y="438"/>
                    <a:pt x="223" y="438"/>
                  </a:cubicBezTo>
                  <a:cubicBezTo>
                    <a:pt x="306" y="438"/>
                    <a:pt x="383" y="409"/>
                    <a:pt x="444" y="360"/>
                  </a:cubicBezTo>
                  <a:cubicBezTo>
                    <a:pt x="445" y="350"/>
                    <a:pt x="445" y="339"/>
                    <a:pt x="445" y="328"/>
                  </a:cubicBezTo>
                  <a:cubicBezTo>
                    <a:pt x="445" y="179"/>
                    <a:pt x="353" y="52"/>
                    <a:pt x="223" y="0"/>
                  </a:cubicBezTo>
                </a:path>
              </a:pathLst>
            </a:custGeom>
            <a:solidFill>
              <a:srgbClr val="6C90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Rectangle 12"/>
            <p:cNvSpPr>
              <a:spLocks noChangeArrowheads="1"/>
            </p:cNvSpPr>
            <p:nvPr/>
          </p:nvSpPr>
          <p:spPr bwMode="auto">
            <a:xfrm>
              <a:off x="2674" y="354"/>
              <a:ext cx="111"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cs typeface="Arial" pitchFamily="34" charset="0"/>
                </a:rPr>
                <a:t>D</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2788" y="354"/>
              <a:ext cx="194"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2974" y="354"/>
              <a:ext cx="111"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cs typeface="Arial" pitchFamily="34" charset="0"/>
                </a:rPr>
                <a:t>A</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5"/>
            <p:cNvSpPr>
              <a:spLocks noChangeArrowheads="1"/>
            </p:cNvSpPr>
            <p:nvPr/>
          </p:nvSpPr>
          <p:spPr bwMode="auto">
            <a:xfrm>
              <a:off x="1554" y="2154"/>
              <a:ext cx="103"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cs typeface="Arial" pitchFamily="34" charset="0"/>
                </a:rPr>
                <a:t>S</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1659" y="2154"/>
              <a:ext cx="94"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cs typeface="Arial" pitchFamily="34" charset="0"/>
                </a:rPr>
                <a:t>T</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7"/>
            <p:cNvSpPr>
              <a:spLocks noChangeArrowheads="1"/>
            </p:cNvSpPr>
            <p:nvPr/>
          </p:nvSpPr>
          <p:spPr bwMode="auto">
            <a:xfrm>
              <a:off x="1752" y="2154"/>
              <a:ext cx="120"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cs typeface="Arial" pitchFamily="34" charset="0"/>
                </a:rPr>
                <a:t>O</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8"/>
            <p:cNvSpPr>
              <a:spLocks noChangeArrowheads="1"/>
            </p:cNvSpPr>
            <p:nvPr/>
          </p:nvSpPr>
          <p:spPr bwMode="auto">
            <a:xfrm>
              <a:off x="1874" y="2154"/>
              <a:ext cx="111"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cs typeface="Arial" pitchFamily="34" charset="0"/>
                </a:rPr>
                <a:t>R</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9"/>
            <p:cNvSpPr>
              <a:spLocks noChangeArrowheads="1"/>
            </p:cNvSpPr>
            <p:nvPr/>
          </p:nvSpPr>
          <p:spPr bwMode="auto">
            <a:xfrm>
              <a:off x="1982" y="2154"/>
              <a:ext cx="103"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cs typeface="Arial" pitchFamily="34" charset="0"/>
                </a:rPr>
                <a:t>Y</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20"/>
            <p:cNvSpPr>
              <a:spLocks noChangeArrowheads="1"/>
            </p:cNvSpPr>
            <p:nvPr/>
          </p:nvSpPr>
          <p:spPr bwMode="auto">
            <a:xfrm>
              <a:off x="3636" y="2154"/>
              <a:ext cx="592"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cs typeface="Arial" pitchFamily="34" charset="0"/>
                </a:rPr>
                <a:t>DESIGN</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21"/>
            <p:cNvSpPr>
              <a:spLocks noChangeArrowheads="1"/>
            </p:cNvSpPr>
            <p:nvPr/>
          </p:nvSpPr>
          <p:spPr bwMode="auto">
            <a:xfrm>
              <a:off x="2612" y="1510"/>
              <a:ext cx="472"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FF"/>
                  </a:solidFill>
                  <a:effectLst/>
                  <a:latin typeface="Arial" pitchFamily="34" charset="0"/>
                  <a:cs typeface="Arial" pitchFamily="34" charset="0"/>
                </a:rPr>
                <a:t>GOOD</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22"/>
            <p:cNvSpPr>
              <a:spLocks noChangeArrowheads="1"/>
            </p:cNvSpPr>
            <p:nvPr/>
          </p:nvSpPr>
          <p:spPr bwMode="auto">
            <a:xfrm>
              <a:off x="2265" y="1721"/>
              <a:ext cx="1080"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FFFFFF"/>
                  </a:solidFill>
                  <a:effectLst/>
                  <a:latin typeface="Arial" pitchFamily="34" charset="0"/>
                  <a:cs typeface="Arial" pitchFamily="34" charset="0"/>
                </a:rPr>
                <a:t>INFOGRAPHIC</a:t>
              </a:r>
              <a:endParaRPr kumimoji="0" lang="en-US" sz="16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3"/>
            <p:cNvSpPr>
              <a:spLocks noChangeArrowheads="1"/>
            </p:cNvSpPr>
            <p:nvPr/>
          </p:nvSpPr>
          <p:spPr bwMode="auto">
            <a:xfrm>
              <a:off x="2526" y="2413"/>
              <a:ext cx="695"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26CB6"/>
                  </a:solidFill>
                  <a:effectLst/>
                  <a:latin typeface="Arial" pitchFamily="34" charset="0"/>
                  <a:cs typeface="Arial" pitchFamily="34" charset="0"/>
                </a:rPr>
                <a:t>Unreliable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24"/>
            <p:cNvSpPr>
              <a:spLocks noChangeArrowheads="1"/>
            </p:cNvSpPr>
            <p:nvPr/>
          </p:nvSpPr>
          <p:spPr bwMode="auto">
            <a:xfrm>
              <a:off x="1886" y="1061"/>
              <a:ext cx="44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26CB6"/>
                  </a:solidFill>
                  <a:effectLst/>
                  <a:latin typeface="Arial" pitchFamily="34" charset="0"/>
                  <a:cs typeface="Arial" pitchFamily="34" charset="0"/>
                </a:rPr>
                <a:t>Boring</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25"/>
            <p:cNvSpPr>
              <a:spLocks noChangeArrowheads="1"/>
            </p:cNvSpPr>
            <p:nvPr/>
          </p:nvSpPr>
          <p:spPr bwMode="auto">
            <a:xfrm>
              <a:off x="3303" y="1061"/>
              <a:ext cx="549"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26CB6"/>
                  </a:solidFill>
                  <a:effectLst/>
                  <a:latin typeface="Arial" pitchFamily="34" charset="0"/>
                  <a:cs typeface="Arial" pitchFamily="34" charset="0"/>
                </a:rPr>
                <a:t>Useless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5" name="TextBox 24"/>
          <p:cNvSpPr txBox="1"/>
          <p:nvPr/>
        </p:nvSpPr>
        <p:spPr>
          <a:xfrm>
            <a:off x="1835696" y="260648"/>
            <a:ext cx="5544616" cy="1077218"/>
          </a:xfrm>
          <a:prstGeom prst="rect">
            <a:avLst/>
          </a:prstGeom>
          <a:noFill/>
        </p:spPr>
        <p:txBody>
          <a:bodyPr wrap="square" rtlCol="0">
            <a:spAutoFit/>
          </a:bodyPr>
          <a:lstStyle/>
          <a:p>
            <a:pPr algn="ctr"/>
            <a:r>
              <a:rPr lang="en-US" sz="3200" dirty="0" smtClean="0">
                <a:solidFill>
                  <a:schemeClr val="tx2"/>
                </a:solidFill>
                <a:latin typeface="Arial" charset="0"/>
              </a:rPr>
              <a:t>Purpose of an </a:t>
            </a:r>
            <a:r>
              <a:rPr lang="en-US" sz="3200" dirty="0" err="1" smtClean="0">
                <a:solidFill>
                  <a:schemeClr val="tx2"/>
                </a:solidFill>
                <a:latin typeface="Arial" charset="0"/>
              </a:rPr>
              <a:t>Infographics</a:t>
            </a:r>
            <a:endParaRPr lang="en-US" sz="3200" dirty="0" smtClean="0">
              <a:solidFill>
                <a:schemeClr val="tx2"/>
              </a:solidFill>
              <a:latin typeface="Arial" charset="0"/>
            </a:endParaRPr>
          </a:p>
          <a:p>
            <a:pPr algn="ctr"/>
            <a:endParaRPr lang="fr-FR" sz="3200" dirty="0">
              <a:solidFill>
                <a:schemeClr val="tx2"/>
              </a:solidFill>
            </a:endParaRPr>
          </a:p>
        </p:txBody>
      </p:sp>
    </p:spTree>
    <p:extLst>
      <p:ext uri="{BB962C8B-B14F-4D97-AF65-F5344CB8AC3E}">
        <p14:creationId xmlns="" xmlns:p14="http://schemas.microsoft.com/office/powerpoint/2010/main" val="276169626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tretch/>
        </p:blipFill>
        <p:spPr bwMode="auto">
          <a:xfrm>
            <a:off x="1979712" y="72364"/>
            <a:ext cx="5172337" cy="67856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8847288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sz="half" idx="4294967295"/>
          </p:nvPr>
        </p:nvPicPr>
        <p:blipFill>
          <a:blip r:embed="rId2" cstate="print">
            <a:extLst>
              <a:ext uri="{28A0092B-C50C-407E-A947-70E740481C1C}">
                <a14:useLocalDpi xmlns="" xmlns:a14="http://schemas.microsoft.com/office/drawing/2010/main" val="0"/>
              </a:ext>
            </a:extLst>
          </a:blip>
          <a:stretch>
            <a:fillRect/>
          </a:stretch>
        </p:blipFill>
        <p:spPr>
          <a:xfrm>
            <a:off x="0" y="177800"/>
            <a:ext cx="7884368" cy="6059512"/>
          </a:xfrm>
        </p:spPr>
      </p:pic>
      <p:pic>
        <p:nvPicPr>
          <p:cNvPr id="6146" name="Picture 2" descr="C:\Users\tassilo.teppert\Dropbox\WFP\Pillar 2\JIMT\onsite\data viz\WFPlogo-english-emblem-blu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772400" y="279399"/>
            <a:ext cx="1066800" cy="17306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359883589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914400" y="2311401"/>
            <a:ext cx="6838950"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6000" dirty="0" smtClean="0">
                <a:solidFill>
                  <a:srgbClr val="026CB6"/>
                </a:solidFill>
                <a:latin typeface="Arial" charset="0"/>
                <a:cs typeface="Arial" charset="0"/>
              </a:rPr>
              <a:t>Text</a:t>
            </a:r>
          </a:p>
          <a:p>
            <a:pPr algn="ctr"/>
            <a:r>
              <a:rPr lang="en-US" dirty="0" smtClean="0">
                <a:solidFill>
                  <a:srgbClr val="809DC5"/>
                </a:solidFill>
                <a:latin typeface="Arial" charset="0"/>
                <a:cs typeface="Arial" charset="0"/>
              </a:rPr>
              <a:t>Yes, you do need to write</a:t>
            </a:r>
            <a:endParaRPr lang="en-US" dirty="0">
              <a:solidFill>
                <a:srgbClr val="809DC5"/>
              </a:solidFill>
              <a:latin typeface="Arial" charset="0"/>
              <a:cs typeface="Arial" charset="0"/>
            </a:endParaRPr>
          </a:p>
        </p:txBody>
      </p:sp>
    </p:spTree>
    <p:extLst>
      <p:ext uri="{BB962C8B-B14F-4D97-AF65-F5344CB8AC3E}">
        <p14:creationId xmlns="" xmlns:p14="http://schemas.microsoft.com/office/powerpoint/2010/main" val="220924143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redcross.eu/en/upload/images/2013/Humanitarian_Aid/Shelter_Philippines_2013.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37366" y="-1"/>
            <a:ext cx="3711034" cy="68308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86964974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2514600"/>
            <a:ext cx="4800600" cy="523220"/>
          </a:xfrm>
          <a:prstGeom prst="rect">
            <a:avLst/>
          </a:prstGeom>
          <a:noFill/>
        </p:spPr>
        <p:txBody>
          <a:bodyPr wrap="square">
            <a:spAutoFit/>
          </a:bodyPr>
          <a:lstStyle/>
          <a:p>
            <a:pPr>
              <a:defRPr/>
            </a:pPr>
            <a:r>
              <a:rPr lang="en-US" sz="2800" dirty="0" smtClean="0">
                <a:solidFill>
                  <a:srgbClr val="026CB6"/>
                </a:solidFill>
                <a:latin typeface="Arial"/>
                <a:cs typeface="Arial"/>
                <a:sym typeface="Times New Roman" charset="0"/>
              </a:rPr>
              <a:t>Who is your audience?</a:t>
            </a:r>
            <a:endParaRPr lang="en-US" sz="2800" dirty="0">
              <a:solidFill>
                <a:srgbClr val="026CB6"/>
              </a:solidFill>
              <a:latin typeface="Arial"/>
              <a:cs typeface="Arial"/>
              <a:sym typeface="Times New Roman" charset="0"/>
            </a:endParaRPr>
          </a:p>
        </p:txBody>
      </p:sp>
      <p:sp>
        <p:nvSpPr>
          <p:cNvPr id="4" name="TextBox 3"/>
          <p:cNvSpPr txBox="1"/>
          <p:nvPr/>
        </p:nvSpPr>
        <p:spPr>
          <a:xfrm>
            <a:off x="3733800" y="4038600"/>
            <a:ext cx="5212080" cy="523220"/>
          </a:xfrm>
          <a:prstGeom prst="rect">
            <a:avLst/>
          </a:prstGeom>
          <a:noFill/>
        </p:spPr>
        <p:txBody>
          <a:bodyPr wrap="square">
            <a:spAutoFit/>
          </a:bodyPr>
          <a:lstStyle/>
          <a:p>
            <a:pPr algn="ctr">
              <a:defRPr/>
            </a:pPr>
            <a:r>
              <a:rPr lang="en-US" sz="2800" dirty="0" smtClean="0">
                <a:solidFill>
                  <a:srgbClr val="026CB6"/>
                </a:solidFill>
                <a:latin typeface="Arial"/>
                <a:cs typeface="Arial"/>
                <a:sym typeface="Times New Roman" charset="0"/>
              </a:rPr>
              <a:t>What story do you want to tell?</a:t>
            </a:r>
            <a:endParaRPr lang="en-US" sz="2800" dirty="0">
              <a:solidFill>
                <a:srgbClr val="026CB6"/>
              </a:solidFill>
              <a:latin typeface="Arial"/>
              <a:cs typeface="Arial"/>
              <a:sym typeface="Times New Roman" charset="0"/>
            </a:endParaRPr>
          </a:p>
        </p:txBody>
      </p:sp>
      <p:sp>
        <p:nvSpPr>
          <p:cNvPr id="5" name="TextBox 4"/>
          <p:cNvSpPr txBox="1"/>
          <p:nvPr/>
        </p:nvSpPr>
        <p:spPr>
          <a:xfrm>
            <a:off x="2933700" y="274320"/>
            <a:ext cx="4305300" cy="707886"/>
          </a:xfrm>
          <a:prstGeom prst="rect">
            <a:avLst/>
          </a:prstGeom>
          <a:noFill/>
        </p:spPr>
        <p:txBody>
          <a:bodyPr wrap="square">
            <a:spAutoFit/>
          </a:bodyPr>
          <a:lstStyle/>
          <a:p>
            <a:pPr>
              <a:defRPr/>
            </a:pPr>
            <a:r>
              <a:rPr lang="en-US" sz="4000" b="1" dirty="0" smtClean="0">
                <a:solidFill>
                  <a:srgbClr val="026CB6"/>
                </a:solidFill>
                <a:latin typeface="Arial"/>
                <a:cs typeface="Arial"/>
                <a:sym typeface="Times New Roman" charset="0"/>
              </a:rPr>
              <a:t>Remember…</a:t>
            </a:r>
            <a:endParaRPr lang="en-US" sz="4000" b="1" dirty="0">
              <a:solidFill>
                <a:srgbClr val="026CB6"/>
              </a:solidFill>
              <a:latin typeface="Arial"/>
              <a:cs typeface="Arial"/>
              <a:sym typeface="Times New Roman" charset="0"/>
            </a:endParaRPr>
          </a:p>
        </p:txBody>
      </p:sp>
    </p:spTree>
    <p:extLst>
      <p:ext uri="{BB962C8B-B14F-4D97-AF65-F5344CB8AC3E}">
        <p14:creationId xmlns="" xmlns:p14="http://schemas.microsoft.com/office/powerpoint/2010/main" val="3625527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0" y="274320"/>
            <a:ext cx="5334000" cy="707886"/>
          </a:xfrm>
          <a:prstGeom prst="rect">
            <a:avLst/>
          </a:prstGeom>
          <a:noFill/>
        </p:spPr>
        <p:txBody>
          <a:bodyPr wrap="square">
            <a:spAutoFit/>
          </a:bodyPr>
          <a:lstStyle/>
          <a:p>
            <a:pPr>
              <a:defRPr/>
            </a:pPr>
            <a:r>
              <a:rPr lang="en-US" sz="4000" b="1" dirty="0" smtClean="0">
                <a:solidFill>
                  <a:srgbClr val="026CB6"/>
                </a:solidFill>
                <a:latin typeface="Arial"/>
                <a:cs typeface="Arial"/>
                <a:sym typeface="Times New Roman" charset="0"/>
              </a:rPr>
              <a:t>Writing Guidelines</a:t>
            </a:r>
            <a:endParaRPr lang="en-US" sz="4000" b="1" dirty="0">
              <a:solidFill>
                <a:srgbClr val="026CB6"/>
              </a:solidFill>
              <a:latin typeface="Arial"/>
              <a:cs typeface="Arial"/>
              <a:sym typeface="Times New Roman" charset="0"/>
            </a:endParaRPr>
          </a:p>
        </p:txBody>
      </p:sp>
      <p:sp>
        <p:nvSpPr>
          <p:cNvPr id="7" name="TextBox 6"/>
          <p:cNvSpPr txBox="1"/>
          <p:nvPr/>
        </p:nvSpPr>
        <p:spPr>
          <a:xfrm>
            <a:off x="914400" y="1701801"/>
            <a:ext cx="7391400" cy="3323987"/>
          </a:xfrm>
          <a:prstGeom prst="rect">
            <a:avLst/>
          </a:prstGeom>
          <a:noFill/>
        </p:spPr>
        <p:txBody>
          <a:bodyPr wrap="square">
            <a:spAutoFit/>
          </a:bodyPr>
          <a:lstStyle/>
          <a:p>
            <a:pPr marL="342900" indent="-342900">
              <a:lnSpc>
                <a:spcPct val="150000"/>
              </a:lnSpc>
              <a:buFont typeface="Arial" panose="020B0604020202020204" pitchFamily="34" charset="0"/>
              <a:buChar char="•"/>
              <a:defRPr/>
            </a:pPr>
            <a:r>
              <a:rPr lang="en-US" sz="2800" dirty="0" smtClean="0">
                <a:solidFill>
                  <a:srgbClr val="026CB6"/>
                </a:solidFill>
                <a:latin typeface="Arial"/>
                <a:cs typeface="Arial"/>
                <a:sym typeface="Times New Roman" charset="0"/>
              </a:rPr>
              <a:t>Keep it short, don’t bury your key message</a:t>
            </a:r>
          </a:p>
          <a:p>
            <a:pPr marL="342900" indent="-342900">
              <a:lnSpc>
                <a:spcPct val="150000"/>
              </a:lnSpc>
              <a:buFont typeface="Arial" panose="020B0604020202020204" pitchFamily="34" charset="0"/>
              <a:buChar char="•"/>
              <a:defRPr/>
            </a:pPr>
            <a:r>
              <a:rPr lang="en-US" sz="2800" dirty="0" smtClean="0">
                <a:solidFill>
                  <a:srgbClr val="026CB6"/>
                </a:solidFill>
                <a:latin typeface="Arial"/>
                <a:cs typeface="Arial"/>
                <a:sym typeface="Times New Roman" charset="0"/>
              </a:rPr>
              <a:t>Structure</a:t>
            </a:r>
          </a:p>
          <a:p>
            <a:pPr marL="342900" indent="-342900">
              <a:lnSpc>
                <a:spcPct val="150000"/>
              </a:lnSpc>
              <a:buFont typeface="Arial" panose="020B0604020202020204" pitchFamily="34" charset="0"/>
              <a:buChar char="•"/>
              <a:defRPr/>
            </a:pPr>
            <a:r>
              <a:rPr lang="en-US" sz="2800" dirty="0">
                <a:solidFill>
                  <a:srgbClr val="026CB6"/>
                </a:solidFill>
                <a:latin typeface="Arial"/>
                <a:cs typeface="Arial"/>
                <a:sym typeface="Times New Roman" charset="0"/>
              </a:rPr>
              <a:t>Sources and </a:t>
            </a:r>
            <a:r>
              <a:rPr lang="en-US" sz="2800" dirty="0" smtClean="0">
                <a:solidFill>
                  <a:srgbClr val="026CB6"/>
                </a:solidFill>
                <a:latin typeface="Arial"/>
                <a:cs typeface="Arial"/>
                <a:sym typeface="Times New Roman" charset="0"/>
              </a:rPr>
              <a:t>dates</a:t>
            </a:r>
          </a:p>
          <a:p>
            <a:pPr marL="342900" indent="-342900">
              <a:lnSpc>
                <a:spcPct val="150000"/>
              </a:lnSpc>
              <a:buFont typeface="Arial" panose="020B0604020202020204" pitchFamily="34" charset="0"/>
              <a:buChar char="•"/>
              <a:defRPr/>
            </a:pPr>
            <a:r>
              <a:rPr lang="en-US" sz="2800" dirty="0" smtClean="0">
                <a:solidFill>
                  <a:srgbClr val="026CB6"/>
                </a:solidFill>
                <a:latin typeface="Arial"/>
                <a:cs typeface="Arial"/>
                <a:sym typeface="Times New Roman" charset="0"/>
              </a:rPr>
              <a:t>Acronyms</a:t>
            </a:r>
          </a:p>
          <a:p>
            <a:pPr marL="342900" indent="-342900">
              <a:lnSpc>
                <a:spcPct val="150000"/>
              </a:lnSpc>
              <a:buFont typeface="Arial" panose="020B0604020202020204" pitchFamily="34" charset="0"/>
              <a:buChar char="•"/>
              <a:defRPr/>
            </a:pPr>
            <a:r>
              <a:rPr lang="en-US" sz="2800" dirty="0" smtClean="0">
                <a:solidFill>
                  <a:srgbClr val="026CB6"/>
                </a:solidFill>
                <a:latin typeface="Arial"/>
                <a:cs typeface="Arial"/>
                <a:sym typeface="Times New Roman" charset="0"/>
              </a:rPr>
              <a:t>Reviewing &amp; proofreading</a:t>
            </a:r>
            <a:endParaRPr lang="en-US" sz="2800" dirty="0">
              <a:solidFill>
                <a:srgbClr val="026CB6"/>
              </a:solidFill>
              <a:latin typeface="Arial"/>
              <a:cs typeface="Arial"/>
              <a:sym typeface="Times New Roman" charset="0"/>
            </a:endParaRPr>
          </a:p>
        </p:txBody>
      </p:sp>
    </p:spTree>
    <p:extLst>
      <p:ext uri="{BB962C8B-B14F-4D97-AF65-F5344CB8AC3E}">
        <p14:creationId xmlns="" xmlns:p14="http://schemas.microsoft.com/office/powerpoint/2010/main" val="2380345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libya_iom.jpg"/>
          <p:cNvPicPr>
            <a:picLocks noChangeAspect="1"/>
          </p:cNvPicPr>
          <p:nvPr/>
        </p:nvPicPr>
        <p:blipFill>
          <a:blip r:embed="rId3" cstate="print">
            <a:extLst>
              <a:ext uri="{28A0092B-C50C-407E-A947-70E740481C1C}">
                <a14:useLocalDpi xmlns="" xmlns:a14="http://schemas.microsoft.com/office/drawing/2010/main"/>
              </a:ext>
            </a:extLst>
          </a:blip>
          <a:srcRect r="24767"/>
          <a:stretch>
            <a:fillRect/>
          </a:stretch>
        </p:blipFill>
        <p:spPr bwMode="auto">
          <a:xfrm>
            <a:off x="-36512" y="0"/>
            <a:ext cx="91805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TextBox 6"/>
          <p:cNvSpPr txBox="1">
            <a:spLocks noChangeArrowheads="1"/>
          </p:cNvSpPr>
          <p:nvPr/>
        </p:nvSpPr>
        <p:spPr bwMode="auto">
          <a:xfrm>
            <a:off x="8305800" y="6529917"/>
            <a:ext cx="838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950" indent="-285750" eaLnBrk="0" hangingPunct="0">
              <a:defRPr sz="2000">
                <a:solidFill>
                  <a:srgbClr val="000000"/>
                </a:solidFill>
                <a:latin typeface="Times New Roman" pitchFamily="18" charset="0"/>
                <a:ea typeface="ヒラギノ角ゴ ProN W3" charset="-128"/>
                <a:sym typeface="Times New Roman" pitchFamily="18" charset="0"/>
              </a:defRPr>
            </a:lvl2pPr>
            <a:lvl3pPr marL="1143000" indent="-228600" eaLnBrk="0" hangingPunct="0">
              <a:defRPr sz="2000">
                <a:solidFill>
                  <a:srgbClr val="000000"/>
                </a:solidFill>
                <a:latin typeface="Times New Roman" pitchFamily="18" charset="0"/>
                <a:ea typeface="ヒラギノ角ゴ ProN W3" charset="-128"/>
                <a:sym typeface="Times New Roman" pitchFamily="18" charset="0"/>
              </a:defRPr>
            </a:lvl3pPr>
            <a:lvl4pPr marL="1600200" indent="-228600" eaLnBrk="0" hangingPunct="0">
              <a:defRPr sz="2000">
                <a:solidFill>
                  <a:srgbClr val="000000"/>
                </a:solidFill>
                <a:latin typeface="Times New Roman" pitchFamily="18" charset="0"/>
                <a:ea typeface="ヒラギノ角ゴ ProN W3" charset="-128"/>
                <a:sym typeface="Times New Roman" pitchFamily="18" charset="0"/>
              </a:defRPr>
            </a:lvl4pPr>
            <a:lvl5pPr marL="2057400" indent="-228600" eaLnBrk="0" hangingPunct="0">
              <a:defRPr sz="2000">
                <a:solidFill>
                  <a:srgbClr val="000000"/>
                </a:solidFill>
                <a:latin typeface="Times New Roman" pitchFamily="18" charset="0"/>
                <a:ea typeface="ヒラギノ角ゴ ProN W3" charset="-128"/>
                <a:sym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r>
              <a:rPr lang="en-US" sz="1000">
                <a:solidFill>
                  <a:schemeClr val="tx1"/>
                </a:solidFill>
                <a:latin typeface="Arial" charset="0"/>
              </a:rPr>
              <a:t>Credit: IOM</a:t>
            </a:r>
          </a:p>
        </p:txBody>
      </p:sp>
      <p:sp>
        <p:nvSpPr>
          <p:cNvPr id="54276" name="TextBox 6"/>
          <p:cNvSpPr txBox="1">
            <a:spLocks noChangeArrowheads="1"/>
          </p:cNvSpPr>
          <p:nvPr/>
        </p:nvSpPr>
        <p:spPr bwMode="auto">
          <a:xfrm>
            <a:off x="3347864" y="1196752"/>
            <a:ext cx="548640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950" indent="-285750" eaLnBrk="0" hangingPunct="0">
              <a:defRPr sz="2000">
                <a:solidFill>
                  <a:srgbClr val="000000"/>
                </a:solidFill>
                <a:latin typeface="Times New Roman" pitchFamily="18" charset="0"/>
                <a:ea typeface="ヒラギノ角ゴ ProN W3" charset="-128"/>
                <a:sym typeface="Times New Roman" pitchFamily="18" charset="0"/>
              </a:defRPr>
            </a:lvl2pPr>
            <a:lvl3pPr marL="1143000" indent="-228600" eaLnBrk="0" hangingPunct="0">
              <a:defRPr sz="2000">
                <a:solidFill>
                  <a:srgbClr val="000000"/>
                </a:solidFill>
                <a:latin typeface="Times New Roman" pitchFamily="18" charset="0"/>
                <a:ea typeface="ヒラギノ角ゴ ProN W3" charset="-128"/>
                <a:sym typeface="Times New Roman" pitchFamily="18" charset="0"/>
              </a:defRPr>
            </a:lvl3pPr>
            <a:lvl4pPr marL="1600200" indent="-228600" eaLnBrk="0" hangingPunct="0">
              <a:defRPr sz="2000">
                <a:solidFill>
                  <a:srgbClr val="000000"/>
                </a:solidFill>
                <a:latin typeface="Times New Roman" pitchFamily="18" charset="0"/>
                <a:ea typeface="ヒラギノ角ゴ ProN W3" charset="-128"/>
                <a:sym typeface="Times New Roman" pitchFamily="18" charset="0"/>
              </a:defRPr>
            </a:lvl4pPr>
            <a:lvl5pPr marL="2057400" indent="-228600" eaLnBrk="0" hangingPunct="0">
              <a:defRPr sz="2000">
                <a:solidFill>
                  <a:srgbClr val="000000"/>
                </a:solidFill>
                <a:latin typeface="Times New Roman" pitchFamily="18" charset="0"/>
                <a:ea typeface="ヒラギノ角ゴ ProN W3" charset="-128"/>
                <a:sym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algn="r" eaLnBrk="1" hangingPunct="1"/>
            <a:r>
              <a:rPr lang="en-US" sz="2500" dirty="0">
                <a:latin typeface="Arial" charset="0"/>
                <a:cs typeface="Arial" charset="0"/>
              </a:rPr>
              <a:t>Migrants return to Niger after fleeing unrest in Libya in April 2011</a:t>
            </a:r>
          </a:p>
        </p:txBody>
      </p:sp>
      <p:sp>
        <p:nvSpPr>
          <p:cNvPr id="5" name="TextBox 4"/>
          <p:cNvSpPr txBox="1"/>
          <p:nvPr/>
        </p:nvSpPr>
        <p:spPr>
          <a:xfrm>
            <a:off x="2051720" y="260648"/>
            <a:ext cx="4958922" cy="830997"/>
          </a:xfrm>
          <a:prstGeom prst="rect">
            <a:avLst/>
          </a:prstGeom>
          <a:noFill/>
        </p:spPr>
        <p:txBody>
          <a:bodyPr wrap="none" rtlCol="0">
            <a:spAutoFit/>
          </a:bodyPr>
          <a:lstStyle/>
          <a:p>
            <a:r>
              <a:rPr lang="en-GB" sz="2400" dirty="0" smtClean="0">
                <a:solidFill>
                  <a:srgbClr val="FF0000"/>
                </a:solidFill>
              </a:rPr>
              <a:t>“An image is more than a 1000 words”</a:t>
            </a:r>
            <a:endParaRPr lang="en-US" sz="2400" dirty="0" smtClean="0">
              <a:solidFill>
                <a:srgbClr val="FF0000"/>
              </a:solidFill>
            </a:endParaRPr>
          </a:p>
          <a:p>
            <a:endParaRPr lang="fr-FR" sz="2400" dirty="0">
              <a:solidFill>
                <a:srgbClr val="FF0000"/>
              </a:solidFill>
            </a:endParaRPr>
          </a:p>
        </p:txBody>
      </p:sp>
    </p:spTree>
    <p:extLst>
      <p:ext uri="{BB962C8B-B14F-4D97-AF65-F5344CB8AC3E}">
        <p14:creationId xmlns="" xmlns:p14="http://schemas.microsoft.com/office/powerpoint/2010/main" val="229995453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152525" y="819150"/>
            <a:ext cx="683895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6000" dirty="0">
                <a:solidFill>
                  <a:schemeClr val="tx2"/>
                </a:solidFill>
                <a:latin typeface="Arial" charset="0"/>
                <a:cs typeface="Arial" charset="0"/>
              </a:rPr>
              <a:t>Representing </a:t>
            </a:r>
            <a:r>
              <a:rPr lang="en-US" sz="6000" dirty="0" smtClean="0">
                <a:solidFill>
                  <a:schemeClr val="tx2"/>
                </a:solidFill>
                <a:latin typeface="Arial" charset="0"/>
                <a:cs typeface="Arial" charset="0"/>
              </a:rPr>
              <a:t>Data:</a:t>
            </a:r>
          </a:p>
          <a:p>
            <a:pPr algn="ctr"/>
            <a:r>
              <a:rPr lang="en-US" sz="6000" dirty="0" smtClean="0">
                <a:solidFill>
                  <a:schemeClr val="tx2"/>
                </a:solidFill>
                <a:latin typeface="Arial" charset="0"/>
                <a:cs typeface="Arial" charset="0"/>
              </a:rPr>
              <a:t>Design Principles</a:t>
            </a:r>
            <a:endParaRPr lang="en-US" sz="6000" dirty="0">
              <a:solidFill>
                <a:schemeClr val="tx2"/>
              </a:solidFill>
              <a:latin typeface="Arial" charset="0"/>
              <a:cs typeface="Arial" charset="0"/>
            </a:endParaRPr>
          </a:p>
          <a:p>
            <a:pPr algn="ctr"/>
            <a:r>
              <a:rPr lang="en-US" dirty="0">
                <a:solidFill>
                  <a:schemeClr val="tx2"/>
                </a:solidFill>
                <a:latin typeface="Arial" charset="0"/>
                <a:cs typeface="Arial" charset="0"/>
              </a:rPr>
              <a:t>Tables, Charts, </a:t>
            </a:r>
            <a:r>
              <a:rPr lang="en-US" dirty="0" smtClean="0">
                <a:solidFill>
                  <a:schemeClr val="tx2"/>
                </a:solidFill>
                <a:latin typeface="Arial" charset="0"/>
                <a:cs typeface="Arial" charset="0"/>
              </a:rPr>
              <a:t>Maps</a:t>
            </a:r>
            <a:r>
              <a:rPr lang="en-US" dirty="0">
                <a:solidFill>
                  <a:schemeClr val="tx2"/>
                </a:solidFill>
                <a:latin typeface="Arial" charset="0"/>
                <a:cs typeface="Arial" charset="0"/>
              </a:rPr>
              <a:t>, Photos, Text</a:t>
            </a:r>
          </a:p>
        </p:txBody>
      </p:sp>
      <p:pic>
        <p:nvPicPr>
          <p:cNvPr id="5" name="Picture 3"/>
          <p:cNvPicPr>
            <a:picLocks noChangeAspect="1"/>
          </p:cNvPicPr>
          <p:nvPr/>
        </p:nvPicPr>
        <p:blipFill>
          <a:blip r:embed="rId2" cstate="print">
            <a:duotone>
              <a:schemeClr val="accent6">
                <a:shade val="45000"/>
                <a:satMod val="135000"/>
              </a:schemeClr>
              <a:prstClr val="white"/>
            </a:duotone>
            <a:extLst>
              <a:ext uri="{28A0092B-C50C-407E-A947-70E740481C1C}">
                <a14:useLocalDpi xmlns="" xmlns:a14="http://schemas.microsoft.com/office/drawing/2010/main"/>
              </a:ext>
            </a:extLst>
          </a:blip>
          <a:srcRect/>
          <a:stretch>
            <a:fillRect/>
          </a:stretch>
        </p:blipFill>
        <p:spPr bwMode="auto">
          <a:xfrm>
            <a:off x="1143000" y="5199856"/>
            <a:ext cx="533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 xmlns:a14="http://schemas.microsoft.com/office/drawing/2010/main"/>
              </a:ext>
            </a:extLst>
          </a:blip>
          <a:srcRect/>
          <a:stretch>
            <a:fillRect/>
          </a:stretch>
        </p:blipFill>
        <p:spPr bwMode="auto">
          <a:xfrm>
            <a:off x="1889125" y="5199856"/>
            <a:ext cx="533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p:cNvPicPr>
            <a:picLocks noChangeAspect="1"/>
          </p:cNvPicPr>
          <p:nvPr/>
        </p:nvPicPr>
        <p:blipFill>
          <a:blip r:embed="rId4" cstate="print">
            <a:duotone>
              <a:schemeClr val="accent6">
                <a:shade val="45000"/>
                <a:satMod val="135000"/>
              </a:schemeClr>
              <a:prstClr val="white"/>
            </a:duotone>
            <a:extLst>
              <a:ext uri="{28A0092B-C50C-407E-A947-70E740481C1C}">
                <a14:useLocalDpi xmlns="" xmlns:a14="http://schemas.microsoft.com/office/drawing/2010/main"/>
              </a:ext>
            </a:extLst>
          </a:blip>
          <a:srcRect/>
          <a:stretch>
            <a:fillRect/>
          </a:stretch>
        </p:blipFill>
        <p:spPr bwMode="auto">
          <a:xfrm>
            <a:off x="2635250" y="5199856"/>
            <a:ext cx="533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p:cNvPicPr>
            <a:picLocks noChangeAspect="1"/>
          </p:cNvPicPr>
          <p:nvPr/>
        </p:nvPicPr>
        <p:blipFill>
          <a:blip r:embed="rId5" cstate="print">
            <a:duotone>
              <a:schemeClr val="accent6">
                <a:shade val="45000"/>
                <a:satMod val="135000"/>
              </a:schemeClr>
              <a:prstClr val="white"/>
            </a:duotone>
            <a:extLst>
              <a:ext uri="{28A0092B-C50C-407E-A947-70E740481C1C}">
                <a14:useLocalDpi xmlns="" xmlns:a14="http://schemas.microsoft.com/office/drawing/2010/main"/>
              </a:ext>
            </a:extLst>
          </a:blip>
          <a:srcRect/>
          <a:stretch>
            <a:fillRect/>
          </a:stretch>
        </p:blipFill>
        <p:spPr bwMode="auto">
          <a:xfrm>
            <a:off x="3381375" y="5199856"/>
            <a:ext cx="533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p:cNvPicPr>
            <a:picLocks noChangeAspect="1"/>
          </p:cNvPicPr>
          <p:nvPr/>
        </p:nvPicPr>
        <p:blipFill>
          <a:blip r:embed="rId6" cstate="print">
            <a:duotone>
              <a:schemeClr val="accent6">
                <a:shade val="45000"/>
                <a:satMod val="135000"/>
              </a:schemeClr>
              <a:prstClr val="white"/>
            </a:duotone>
            <a:extLst>
              <a:ext uri="{28A0092B-C50C-407E-A947-70E740481C1C}">
                <a14:useLocalDpi xmlns="" xmlns:a14="http://schemas.microsoft.com/office/drawing/2010/main"/>
              </a:ext>
            </a:extLst>
          </a:blip>
          <a:srcRect/>
          <a:stretch>
            <a:fillRect/>
          </a:stretch>
        </p:blipFill>
        <p:spPr bwMode="auto">
          <a:xfrm>
            <a:off x="4127500" y="5199856"/>
            <a:ext cx="533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
          <p:cNvPicPr>
            <a:picLocks noChangeAspect="1"/>
          </p:cNvPicPr>
          <p:nvPr/>
        </p:nvPicPr>
        <p:blipFill>
          <a:blip r:embed="rId7" cstate="print">
            <a:duotone>
              <a:schemeClr val="accent6">
                <a:shade val="45000"/>
                <a:satMod val="135000"/>
              </a:schemeClr>
              <a:prstClr val="white"/>
            </a:duotone>
            <a:extLst>
              <a:ext uri="{28A0092B-C50C-407E-A947-70E740481C1C}">
                <a14:useLocalDpi xmlns="" xmlns:a14="http://schemas.microsoft.com/office/drawing/2010/main"/>
              </a:ext>
            </a:extLst>
          </a:blip>
          <a:srcRect/>
          <a:stretch>
            <a:fillRect/>
          </a:stretch>
        </p:blipFill>
        <p:spPr bwMode="auto">
          <a:xfrm>
            <a:off x="4873625" y="5199856"/>
            <a:ext cx="533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p:cNvPicPr>
            <a:picLocks noChangeAspect="1"/>
          </p:cNvPicPr>
          <p:nvPr/>
        </p:nvPicPr>
        <p:blipFill>
          <a:blip r:embed="rId8" cstate="print">
            <a:duotone>
              <a:schemeClr val="accent6">
                <a:shade val="45000"/>
                <a:satMod val="135000"/>
              </a:schemeClr>
              <a:prstClr val="white"/>
            </a:duotone>
            <a:extLst>
              <a:ext uri="{28A0092B-C50C-407E-A947-70E740481C1C}">
                <a14:useLocalDpi xmlns="" xmlns:a14="http://schemas.microsoft.com/office/drawing/2010/main"/>
              </a:ext>
            </a:extLst>
          </a:blip>
          <a:srcRect/>
          <a:stretch>
            <a:fillRect/>
          </a:stretch>
        </p:blipFill>
        <p:spPr bwMode="auto">
          <a:xfrm>
            <a:off x="5619750" y="5199856"/>
            <a:ext cx="533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0"/>
          <p:cNvPicPr>
            <a:picLocks noChangeAspect="1"/>
          </p:cNvPicPr>
          <p:nvPr/>
        </p:nvPicPr>
        <p:blipFill>
          <a:blip r:embed="rId9" cstate="print">
            <a:duotone>
              <a:schemeClr val="accent6">
                <a:shade val="45000"/>
                <a:satMod val="135000"/>
              </a:schemeClr>
              <a:prstClr val="white"/>
            </a:duotone>
            <a:extLst>
              <a:ext uri="{28A0092B-C50C-407E-A947-70E740481C1C}">
                <a14:useLocalDpi xmlns="" xmlns:a14="http://schemas.microsoft.com/office/drawing/2010/main"/>
              </a:ext>
            </a:extLst>
          </a:blip>
          <a:srcRect/>
          <a:stretch>
            <a:fillRect/>
          </a:stretch>
        </p:blipFill>
        <p:spPr bwMode="auto">
          <a:xfrm>
            <a:off x="6365875" y="5164931"/>
            <a:ext cx="533400"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1"/>
          <p:cNvPicPr>
            <a:picLocks noChangeAspect="1"/>
          </p:cNvPicPr>
          <p:nvPr/>
        </p:nvPicPr>
        <p:blipFill>
          <a:blip r:embed="rId10" cstate="print">
            <a:duotone>
              <a:schemeClr val="accent6">
                <a:shade val="45000"/>
                <a:satMod val="135000"/>
              </a:schemeClr>
              <a:prstClr val="white"/>
            </a:duotone>
            <a:extLst>
              <a:ext uri="{28A0092B-C50C-407E-A947-70E740481C1C}">
                <a14:useLocalDpi xmlns="" xmlns:a14="http://schemas.microsoft.com/office/drawing/2010/main"/>
              </a:ext>
            </a:extLst>
          </a:blip>
          <a:srcRect/>
          <a:stretch>
            <a:fillRect/>
          </a:stretch>
        </p:blipFill>
        <p:spPr bwMode="auto">
          <a:xfrm>
            <a:off x="7112000" y="5093493"/>
            <a:ext cx="533400"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457200" y="177801"/>
            <a:ext cx="683895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500" dirty="0">
                <a:solidFill>
                  <a:srgbClr val="026CB6"/>
                </a:solidFill>
                <a:latin typeface="Arial" charset="0"/>
                <a:cs typeface="Arial" charset="0"/>
              </a:rPr>
              <a:t>Layout</a:t>
            </a:r>
          </a:p>
        </p:txBody>
      </p:sp>
      <p:pic>
        <p:nvPicPr>
          <p:cNvPr id="19459" name="Picture 3"/>
          <p:cNvPicPr>
            <a:picLocks noChangeAspect="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771525" y="1803400"/>
            <a:ext cx="7600950" cy="575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2"/>
          <p:cNvGrpSpPr>
            <a:grpSpLocks/>
          </p:cNvGrpSpPr>
          <p:nvPr/>
        </p:nvGrpSpPr>
        <p:grpSpPr bwMode="auto">
          <a:xfrm>
            <a:off x="838200" y="3022600"/>
            <a:ext cx="3505200" cy="2540000"/>
            <a:chOff x="838200" y="2266950"/>
            <a:chExt cx="3505200" cy="1905000"/>
          </a:xfrm>
        </p:grpSpPr>
        <p:pic>
          <p:nvPicPr>
            <p:cNvPr id="19464" name="Picture 7"/>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838200" y="2266950"/>
              <a:ext cx="1346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2286000" y="2266950"/>
              <a:ext cx="2057400" cy="692498"/>
            </a:xfrm>
            <a:prstGeom prst="rect">
              <a:avLst/>
            </a:prstGeom>
            <a:noFill/>
          </p:spPr>
          <p:txBody>
            <a:bodyPr>
              <a:spAutoFit/>
            </a:bodyPr>
            <a:lstStyle/>
            <a:p>
              <a:pPr>
                <a:defRPr/>
              </a:pPr>
              <a:r>
                <a:rPr lang="en-US" dirty="0">
                  <a:solidFill>
                    <a:schemeClr val="bg1">
                      <a:lumMod val="50000"/>
                    </a:schemeClr>
                  </a:solidFill>
                  <a:latin typeface="Arial"/>
                  <a:cs typeface="Arial"/>
                  <a:sym typeface="Times New Roman" charset="0"/>
                </a:rPr>
                <a:t>Use portrait for </a:t>
              </a:r>
              <a:r>
                <a:rPr lang="en-US" dirty="0" smtClean="0">
                  <a:solidFill>
                    <a:schemeClr val="bg1">
                      <a:lumMod val="50000"/>
                    </a:schemeClr>
                  </a:solidFill>
                  <a:latin typeface="Arial"/>
                  <a:cs typeface="Arial"/>
                  <a:sym typeface="Times New Roman" charset="0"/>
                </a:rPr>
                <a:t>publication (WASH Bulletin)</a:t>
              </a:r>
              <a:endParaRPr lang="en-US" dirty="0">
                <a:solidFill>
                  <a:schemeClr val="bg1">
                    <a:lumMod val="50000"/>
                  </a:schemeClr>
                </a:solidFill>
                <a:latin typeface="Arial"/>
                <a:cs typeface="Arial"/>
                <a:sym typeface="Times New Roman" charset="0"/>
              </a:endParaRPr>
            </a:p>
          </p:txBody>
        </p:sp>
      </p:grpSp>
      <p:grpSp>
        <p:nvGrpSpPr>
          <p:cNvPr id="3" name="Group 13"/>
          <p:cNvGrpSpPr>
            <a:grpSpLocks/>
          </p:cNvGrpSpPr>
          <p:nvPr/>
        </p:nvGrpSpPr>
        <p:grpSpPr bwMode="auto">
          <a:xfrm>
            <a:off x="4419600" y="3022600"/>
            <a:ext cx="4038600" cy="1794933"/>
            <a:chOff x="4419600" y="2266950"/>
            <a:chExt cx="4038600" cy="1346200"/>
          </a:xfrm>
        </p:grpSpPr>
        <p:pic>
          <p:nvPicPr>
            <p:cNvPr id="19462" name="Picture 8"/>
            <p:cNvPicPr>
              <a:picLocks noChangeAspect="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4419600" y="2266950"/>
              <a:ext cx="19050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3" name="TextBox 11"/>
            <p:cNvSpPr txBox="1">
              <a:spLocks noChangeArrowheads="1"/>
            </p:cNvSpPr>
            <p:nvPr/>
          </p:nvSpPr>
          <p:spPr bwMode="auto">
            <a:xfrm>
              <a:off x="6400800" y="2266950"/>
              <a:ext cx="2057400" cy="992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rgbClr val="000000"/>
                  </a:solidFill>
                  <a:latin typeface="Times New Roman" pitchFamily="18" charset="0"/>
                  <a:ea typeface="ヒラギノ角ゴ ProN W3" charset="-128"/>
                  <a:sym typeface="Times New Roman" pitchFamily="18" charset="0"/>
                </a:defRPr>
              </a:lvl1pPr>
              <a:lvl2pPr marL="742950" indent="-285750" eaLnBrk="0" hangingPunct="0">
                <a:defRPr sz="2000">
                  <a:solidFill>
                    <a:srgbClr val="000000"/>
                  </a:solidFill>
                  <a:latin typeface="Times New Roman" pitchFamily="18" charset="0"/>
                  <a:ea typeface="ヒラギノ角ゴ ProN W3" charset="-128"/>
                  <a:sym typeface="Times New Roman" pitchFamily="18" charset="0"/>
                </a:defRPr>
              </a:lvl2pPr>
              <a:lvl3pPr marL="1143000" indent="-228600" eaLnBrk="0" hangingPunct="0">
                <a:defRPr sz="2000">
                  <a:solidFill>
                    <a:srgbClr val="000000"/>
                  </a:solidFill>
                  <a:latin typeface="Times New Roman" pitchFamily="18" charset="0"/>
                  <a:ea typeface="ヒラギノ角ゴ ProN W3" charset="-128"/>
                  <a:sym typeface="Times New Roman" pitchFamily="18" charset="0"/>
                </a:defRPr>
              </a:lvl3pPr>
              <a:lvl4pPr marL="1600200" indent="-228600" eaLnBrk="0" hangingPunct="0">
                <a:defRPr sz="2000">
                  <a:solidFill>
                    <a:srgbClr val="000000"/>
                  </a:solidFill>
                  <a:latin typeface="Times New Roman" pitchFamily="18" charset="0"/>
                  <a:ea typeface="ヒラギノ角ゴ ProN W3" charset="-128"/>
                  <a:sym typeface="Times New Roman" pitchFamily="18" charset="0"/>
                </a:defRPr>
              </a:lvl4pPr>
              <a:lvl5pPr marL="2057400" indent="-228600" eaLnBrk="0" hangingPunct="0">
                <a:defRPr sz="2000">
                  <a:solidFill>
                    <a:srgbClr val="000000"/>
                  </a:solidFill>
                  <a:latin typeface="Times New Roman" pitchFamily="18" charset="0"/>
                  <a:ea typeface="ヒラギノ角ゴ ProN W3" charset="-128"/>
                  <a:sym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ea typeface="ヒラギノ角ゴ ProN W3" charset="-128"/>
                  <a:sym typeface="Times New Roman" pitchFamily="18" charset="0"/>
                </a:defRPr>
              </a:lvl9pPr>
            </a:lstStyle>
            <a:p>
              <a:pPr eaLnBrk="1" hangingPunct="1"/>
              <a:r>
                <a:rPr lang="en-US" dirty="0">
                  <a:solidFill>
                    <a:srgbClr val="7F7F7F"/>
                  </a:solidFill>
                  <a:latin typeface="Arial" charset="0"/>
                  <a:cs typeface="Arial" charset="0"/>
                </a:rPr>
                <a:t>Use landscape for </a:t>
              </a:r>
              <a:r>
                <a:rPr lang="en-US" dirty="0" smtClean="0">
                  <a:solidFill>
                    <a:srgbClr val="7F7F7F"/>
                  </a:solidFill>
                  <a:latin typeface="Arial" charset="0"/>
                  <a:cs typeface="Arial" charset="0"/>
                </a:rPr>
                <a:t>presentation (WASH Dashboard)</a:t>
              </a:r>
              <a:endParaRPr lang="en-US" dirty="0">
                <a:solidFill>
                  <a:srgbClr val="7F7F7F"/>
                </a:solidFill>
                <a:latin typeface="Arial" charset="0"/>
                <a:cs typeface="Arial" charset="0"/>
              </a:endParaRPr>
            </a:p>
          </p:txBody>
        </p:sp>
      </p:grpSp>
    </p:spTree>
    <p:extLst>
      <p:ext uri="{BB962C8B-B14F-4D97-AF65-F5344CB8AC3E}">
        <p14:creationId xmlns="" xmlns:p14="http://schemas.microsoft.com/office/powerpoint/2010/main" val="3568299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84200"/>
            <a:ext cx="9144000" cy="1223963"/>
          </a:xfrm>
        </p:spPr>
        <p:txBody>
          <a:bodyPr/>
          <a:lstStyle/>
          <a:p>
            <a:pPr marL="698500" lvl="2" indent="-606425">
              <a:buNone/>
            </a:pPr>
            <a:r>
              <a:rPr lang="en-US" sz="3100" kern="1200" dirty="0" smtClean="0">
                <a:ln w="0">
                  <a:noFill/>
                </a:ln>
                <a:solidFill>
                  <a:srgbClr val="026CB6"/>
                </a:solidFill>
                <a:latin typeface="Arial" charset="0"/>
                <a:ea typeface="ヒラギノ角ゴ ProN W3" charset="-128"/>
                <a:cs typeface="Arial" charset="0"/>
                <a:sym typeface="Times New Roman" pitchFamily="18" charset="0"/>
              </a:rPr>
              <a:t>Determine the medium that tells </a:t>
            </a:r>
            <a:r>
              <a:rPr lang="en-US" sz="3100" kern="1200" dirty="0">
                <a:ln w="0">
                  <a:noFill/>
                </a:ln>
                <a:solidFill>
                  <a:srgbClr val="026CB6"/>
                </a:solidFill>
                <a:latin typeface="Arial" charset="0"/>
                <a:ea typeface="ヒラギノ角ゴ ProN W3" charset="-128"/>
                <a:cs typeface="Arial" charset="0"/>
                <a:sym typeface="Times New Roman" pitchFamily="18" charset="0"/>
              </a:rPr>
              <a:t>the </a:t>
            </a:r>
            <a:r>
              <a:rPr lang="en-US" sz="3100" kern="1200" dirty="0" smtClean="0">
                <a:ln w="0">
                  <a:noFill/>
                </a:ln>
                <a:solidFill>
                  <a:srgbClr val="026CB6"/>
                </a:solidFill>
                <a:latin typeface="Arial" charset="0"/>
                <a:ea typeface="ヒラギノ角ゴ ProN W3" charset="-128"/>
                <a:cs typeface="Arial" charset="0"/>
                <a:sym typeface="Times New Roman" pitchFamily="18" charset="0"/>
              </a:rPr>
              <a:t>story best</a:t>
            </a:r>
            <a:endParaRPr lang="en-US" sz="3100" kern="1200" dirty="0">
              <a:ln w="0">
                <a:noFill/>
              </a:ln>
              <a:solidFill>
                <a:srgbClr val="026CB6"/>
              </a:solidFill>
              <a:latin typeface="Arial" charset="0"/>
              <a:ea typeface="ヒラギノ角ゴ ProN W3" charset="-128"/>
              <a:cs typeface="Arial" charset="0"/>
              <a:sym typeface="Times New Roman" pitchFamily="18" charset="0"/>
            </a:endParaRPr>
          </a:p>
        </p:txBody>
      </p:sp>
      <p:sp>
        <p:nvSpPr>
          <p:cNvPr id="6" name="TextBox 5"/>
          <p:cNvSpPr txBox="1"/>
          <p:nvPr/>
        </p:nvSpPr>
        <p:spPr>
          <a:xfrm>
            <a:off x="464820" y="3114596"/>
            <a:ext cx="1524000" cy="369332"/>
          </a:xfrm>
          <a:prstGeom prst="rect">
            <a:avLst/>
          </a:prstGeom>
          <a:noFill/>
        </p:spPr>
        <p:txBody>
          <a:bodyPr wrap="square" rtlCol="0">
            <a:spAutoFit/>
          </a:bodyPr>
          <a:lstStyle/>
          <a:p>
            <a:r>
              <a:rPr lang="en-US" b="1" dirty="0" smtClean="0">
                <a:solidFill>
                  <a:srgbClr val="517DB1"/>
                </a:solidFill>
                <a:latin typeface="+mj-lt"/>
              </a:rPr>
              <a:t>Table?</a:t>
            </a:r>
            <a:endParaRPr lang="en-US" b="1" dirty="0">
              <a:solidFill>
                <a:srgbClr val="517DB1"/>
              </a:solidFill>
              <a:latin typeface="+mj-lt"/>
            </a:endParaRPr>
          </a:p>
        </p:txBody>
      </p:sp>
      <p:sp>
        <p:nvSpPr>
          <p:cNvPr id="8" name="TextBox 7"/>
          <p:cNvSpPr txBox="1"/>
          <p:nvPr/>
        </p:nvSpPr>
        <p:spPr>
          <a:xfrm>
            <a:off x="2011680" y="4547373"/>
            <a:ext cx="1524000" cy="369332"/>
          </a:xfrm>
          <a:prstGeom prst="rect">
            <a:avLst/>
          </a:prstGeom>
          <a:noFill/>
        </p:spPr>
        <p:txBody>
          <a:bodyPr wrap="square" rtlCol="0">
            <a:spAutoFit/>
          </a:bodyPr>
          <a:lstStyle/>
          <a:p>
            <a:r>
              <a:rPr lang="en-US" b="1" dirty="0" smtClean="0">
                <a:solidFill>
                  <a:srgbClr val="517DB1"/>
                </a:solidFill>
                <a:latin typeface="+mj-lt"/>
              </a:rPr>
              <a:t>Bar chart?</a:t>
            </a:r>
            <a:endParaRPr lang="en-US" b="1" dirty="0">
              <a:solidFill>
                <a:srgbClr val="517DB1"/>
              </a:solidFill>
              <a:latin typeface="+mj-lt"/>
            </a:endParaRPr>
          </a:p>
        </p:txBody>
      </p:sp>
      <p:sp>
        <p:nvSpPr>
          <p:cNvPr id="9" name="TextBox 8"/>
          <p:cNvSpPr txBox="1"/>
          <p:nvPr/>
        </p:nvSpPr>
        <p:spPr>
          <a:xfrm>
            <a:off x="3886200" y="2485152"/>
            <a:ext cx="1112520" cy="646331"/>
          </a:xfrm>
          <a:prstGeom prst="rect">
            <a:avLst/>
          </a:prstGeom>
          <a:noFill/>
        </p:spPr>
        <p:txBody>
          <a:bodyPr wrap="square" rtlCol="0">
            <a:spAutoFit/>
          </a:bodyPr>
          <a:lstStyle/>
          <a:p>
            <a:r>
              <a:rPr lang="en-US" b="1" dirty="0" smtClean="0">
                <a:solidFill>
                  <a:srgbClr val="517DB1"/>
                </a:solidFill>
                <a:latin typeface="+mj-lt"/>
              </a:rPr>
              <a:t>Line chart?</a:t>
            </a:r>
            <a:endParaRPr lang="en-US" b="1" dirty="0">
              <a:solidFill>
                <a:srgbClr val="517DB1"/>
              </a:solidFill>
              <a:latin typeface="+mj-lt"/>
            </a:endParaRPr>
          </a:p>
        </p:txBody>
      </p:sp>
      <p:sp>
        <p:nvSpPr>
          <p:cNvPr id="11" name="TextBox 10"/>
          <p:cNvSpPr txBox="1"/>
          <p:nvPr/>
        </p:nvSpPr>
        <p:spPr>
          <a:xfrm>
            <a:off x="5334000" y="4851400"/>
            <a:ext cx="1524000" cy="369332"/>
          </a:xfrm>
          <a:prstGeom prst="rect">
            <a:avLst/>
          </a:prstGeom>
          <a:noFill/>
        </p:spPr>
        <p:txBody>
          <a:bodyPr wrap="square" rtlCol="0">
            <a:spAutoFit/>
          </a:bodyPr>
          <a:lstStyle/>
          <a:p>
            <a:r>
              <a:rPr lang="en-US" b="1" dirty="0" smtClean="0">
                <a:solidFill>
                  <a:srgbClr val="517DB1"/>
                </a:solidFill>
                <a:latin typeface="+mj-lt"/>
              </a:rPr>
              <a:t>Pie chart?</a:t>
            </a:r>
            <a:endParaRPr lang="en-US" b="1" dirty="0">
              <a:solidFill>
                <a:srgbClr val="517DB1"/>
              </a:solidFill>
              <a:latin typeface="+mj-lt"/>
            </a:endParaRPr>
          </a:p>
        </p:txBody>
      </p:sp>
      <p:pic>
        <p:nvPicPr>
          <p:cNvPr id="12" name="Picture 3"/>
          <p:cNvPicPr>
            <a:picLocks noChangeAspect="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693420" y="3818007"/>
            <a:ext cx="533400"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
          <p:cNvPicPr>
            <a:picLocks noChangeAspect="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2240280" y="5283200"/>
            <a:ext cx="533400"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bwMode="auto">
          <a:xfrm>
            <a:off x="4069080" y="3429000"/>
            <a:ext cx="574928" cy="574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
          <p:cNvPicPr>
            <a:picLocks noChangeAspect="1"/>
          </p:cNvPicPr>
          <p:nvPr/>
        </p:nvPicPr>
        <p:blipFill>
          <a:blip r:embed="rId6" cstate="print">
            <a:extLst>
              <a:ext uri="{28A0092B-C50C-407E-A947-70E740481C1C}">
                <a14:useLocalDpi xmlns="" xmlns:a14="http://schemas.microsoft.com/office/drawing/2010/main"/>
              </a:ext>
            </a:extLst>
          </a:blip>
          <a:srcRect/>
          <a:stretch>
            <a:fillRect/>
          </a:stretch>
        </p:blipFill>
        <p:spPr bwMode="auto">
          <a:xfrm>
            <a:off x="5715000" y="5509924"/>
            <a:ext cx="729208"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p:cNvSpPr txBox="1"/>
          <p:nvPr/>
        </p:nvSpPr>
        <p:spPr>
          <a:xfrm>
            <a:off x="6858000" y="2539762"/>
            <a:ext cx="2362200" cy="830997"/>
          </a:xfrm>
          <a:prstGeom prst="rect">
            <a:avLst/>
          </a:prstGeom>
          <a:noFill/>
        </p:spPr>
        <p:txBody>
          <a:bodyPr wrap="square" rtlCol="0">
            <a:spAutoFit/>
          </a:bodyPr>
          <a:lstStyle/>
          <a:p>
            <a:r>
              <a:rPr lang="en-US" sz="2400" b="1" dirty="0" smtClean="0">
                <a:solidFill>
                  <a:srgbClr val="517DB1"/>
                </a:solidFill>
                <a:latin typeface="+mj-lt"/>
              </a:rPr>
              <a:t>… or something else?</a:t>
            </a:r>
            <a:endParaRPr lang="en-US" sz="2400" b="1" dirty="0">
              <a:solidFill>
                <a:srgbClr val="517DB1"/>
              </a:solidFill>
              <a:latin typeface="+mj-lt"/>
            </a:endParaRPr>
          </a:p>
        </p:txBody>
      </p:sp>
    </p:spTree>
    <p:extLst>
      <p:ext uri="{BB962C8B-B14F-4D97-AF65-F5344CB8AC3E}">
        <p14:creationId xmlns="" xmlns:p14="http://schemas.microsoft.com/office/powerpoint/2010/main" val="188093074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52400" y="836712"/>
            <a:ext cx="7620000" cy="4213225"/>
          </a:xfrm>
        </p:spPr>
        <p:txBody>
          <a:bodyPr/>
          <a:lstStyle/>
          <a:p>
            <a:pPr marL="0" indent="0" algn="l">
              <a:lnSpc>
                <a:spcPct val="150000"/>
              </a:lnSpc>
            </a:pPr>
            <a:r>
              <a:rPr lang="en-US" sz="3600" dirty="0" smtClean="0">
                <a:solidFill>
                  <a:srgbClr val="026CB6"/>
                </a:solidFill>
              </a:rPr>
              <a:t>Regardless of which chart you decide to use please keep one thing in mind…</a:t>
            </a:r>
            <a:endParaRPr lang="en-US" sz="3600" dirty="0">
              <a:solidFill>
                <a:srgbClr val="026CB6"/>
              </a:solidFill>
            </a:endParaRPr>
          </a:p>
        </p:txBody>
      </p:sp>
    </p:spTree>
    <p:extLst>
      <p:ext uri="{BB962C8B-B14F-4D97-AF65-F5344CB8AC3E}">
        <p14:creationId xmlns="" xmlns:p14="http://schemas.microsoft.com/office/powerpoint/2010/main" val="161255402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7475"/>
            <a:ext cx="8229600" cy="706438"/>
          </a:xfrm>
        </p:spPr>
        <p:txBody>
          <a:bodyPr/>
          <a:lstStyle/>
          <a:p>
            <a:r>
              <a:rPr lang="en-GB" sz="4000" dirty="0" smtClean="0"/>
              <a:t>Fundamental rule of chart design</a:t>
            </a:r>
            <a:endParaRPr lang="fr-CH" sz="4000" dirty="0"/>
          </a:p>
        </p:txBody>
      </p:sp>
      <p:sp>
        <p:nvSpPr>
          <p:cNvPr id="4" name="Down Arrow 3"/>
          <p:cNvSpPr/>
          <p:nvPr/>
        </p:nvSpPr>
        <p:spPr>
          <a:xfrm>
            <a:off x="1085264" y="1874416"/>
            <a:ext cx="1721560" cy="2448600"/>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CH"/>
          </a:p>
        </p:txBody>
      </p:sp>
      <p:sp>
        <p:nvSpPr>
          <p:cNvPr id="5" name="Up Arrow 4"/>
          <p:cNvSpPr/>
          <p:nvPr/>
        </p:nvSpPr>
        <p:spPr>
          <a:xfrm>
            <a:off x="5778624" y="1772816"/>
            <a:ext cx="1629096" cy="2406184"/>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CH"/>
          </a:p>
        </p:txBody>
      </p:sp>
      <p:sp>
        <p:nvSpPr>
          <p:cNvPr id="6" name="TextBox 5"/>
          <p:cNvSpPr txBox="1"/>
          <p:nvPr/>
        </p:nvSpPr>
        <p:spPr>
          <a:xfrm>
            <a:off x="288892" y="4455885"/>
            <a:ext cx="3702496" cy="1354217"/>
          </a:xfrm>
          <a:prstGeom prst="rect">
            <a:avLst/>
          </a:prstGeom>
          <a:noFill/>
        </p:spPr>
        <p:txBody>
          <a:bodyPr wrap="square" rtlCol="0">
            <a:spAutoFit/>
          </a:bodyPr>
          <a:lstStyle/>
          <a:p>
            <a:pPr algn="ctr"/>
            <a:r>
              <a:rPr lang="en-GB" sz="2800" b="1" dirty="0" smtClean="0">
                <a:solidFill>
                  <a:srgbClr val="517DB1"/>
                </a:solidFill>
                <a:latin typeface="+mj-lt"/>
              </a:rPr>
              <a:t>Reduce non-data ink</a:t>
            </a:r>
          </a:p>
          <a:p>
            <a:endParaRPr lang="en-GB" dirty="0" smtClean="0"/>
          </a:p>
          <a:p>
            <a:r>
              <a:rPr lang="en-GB" sz="1800" dirty="0" smtClean="0">
                <a:solidFill>
                  <a:srgbClr val="517DB1"/>
                </a:solidFill>
                <a:latin typeface="+mn-lt"/>
              </a:rPr>
              <a:t>Remove chart elements that are decorative or ornamentals</a:t>
            </a:r>
            <a:endParaRPr lang="fr-CH" sz="1800" dirty="0">
              <a:solidFill>
                <a:srgbClr val="517DB1"/>
              </a:solidFill>
              <a:latin typeface="+mn-lt"/>
            </a:endParaRPr>
          </a:p>
        </p:txBody>
      </p:sp>
      <p:sp>
        <p:nvSpPr>
          <p:cNvPr id="7" name="TextBox 6"/>
          <p:cNvSpPr txBox="1"/>
          <p:nvPr/>
        </p:nvSpPr>
        <p:spPr>
          <a:xfrm>
            <a:off x="4178424" y="4470469"/>
            <a:ext cx="4570040" cy="1077218"/>
          </a:xfrm>
          <a:prstGeom prst="rect">
            <a:avLst/>
          </a:prstGeom>
          <a:noFill/>
        </p:spPr>
        <p:txBody>
          <a:bodyPr wrap="square" rtlCol="0">
            <a:spAutoFit/>
          </a:bodyPr>
          <a:lstStyle/>
          <a:p>
            <a:pPr algn="ctr"/>
            <a:r>
              <a:rPr lang="en-GB" sz="2800" b="1" dirty="0">
                <a:solidFill>
                  <a:srgbClr val="517DB1"/>
                </a:solidFill>
                <a:latin typeface="+mj-lt"/>
              </a:rPr>
              <a:t>Increase data ink ratio</a:t>
            </a:r>
          </a:p>
          <a:p>
            <a:endParaRPr lang="en-GB" dirty="0" smtClean="0"/>
          </a:p>
          <a:p>
            <a:r>
              <a:rPr lang="en-GB" sz="1800" dirty="0" smtClean="0">
                <a:solidFill>
                  <a:srgbClr val="517DB1"/>
                </a:solidFill>
                <a:latin typeface="+mn-lt"/>
              </a:rPr>
              <a:t>Make every pixel tell a story about your data</a:t>
            </a:r>
            <a:endParaRPr lang="fr-CH" sz="1800" dirty="0">
              <a:solidFill>
                <a:srgbClr val="517DB1"/>
              </a:solidFill>
              <a:latin typeface="+mn-lt"/>
            </a:endParaRPr>
          </a:p>
        </p:txBody>
      </p:sp>
    </p:spTree>
    <p:extLst>
      <p:ext uri="{BB962C8B-B14F-4D97-AF65-F5344CB8AC3E}">
        <p14:creationId xmlns="" xmlns:p14="http://schemas.microsoft.com/office/powerpoint/2010/main" val="68677704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Grp="1" noChangeAspect="1"/>
          </p:cNvPicPr>
          <p:nvPr>
            <p:ph idx="4294967295"/>
          </p:nvPr>
        </p:nvPicPr>
        <p:blipFill>
          <a:blip r:embed="rId3" cstate="print">
            <a:extLst>
              <a:ext uri="{28A0092B-C50C-407E-A947-70E740481C1C}">
                <a14:useLocalDpi xmlns="" xmlns:a14="http://schemas.microsoft.com/office/drawing/2010/main" val="0"/>
              </a:ext>
            </a:extLst>
          </a:blip>
          <a:stretch>
            <a:fillRect/>
          </a:stretch>
        </p:blipFill>
        <p:spPr>
          <a:xfrm>
            <a:off x="2051720" y="1124744"/>
            <a:ext cx="4876800" cy="4673600"/>
          </a:xfrm>
        </p:spPr>
      </p:pic>
    </p:spTree>
    <p:extLst>
      <p:ext uri="{BB962C8B-B14F-4D97-AF65-F5344CB8AC3E}">
        <p14:creationId xmlns="" xmlns:p14="http://schemas.microsoft.com/office/powerpoint/2010/main" val="3763027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2254</Words>
  <Application>Microsoft Office PowerPoint</Application>
  <PresentationFormat>On-screen Show (4:3)</PresentationFormat>
  <Paragraphs>301</Paragraphs>
  <Slides>36</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Document</vt:lpstr>
      <vt:lpstr>Slide 1</vt:lpstr>
      <vt:lpstr>Infographic basics</vt:lpstr>
      <vt:lpstr>Slide 3</vt:lpstr>
      <vt:lpstr>Slide 4</vt:lpstr>
      <vt:lpstr>Slide 5</vt:lpstr>
      <vt:lpstr>Slide 6</vt:lpstr>
      <vt:lpstr>Regardless of which chart you decide to use please keep one thing in mind…</vt:lpstr>
      <vt:lpstr>Fundamental rule of chart design</vt:lpstr>
      <vt:lpstr>Slide 9</vt:lpstr>
      <vt:lpstr>Avoid 3D</vt:lpstr>
      <vt:lpstr>Contrast</vt:lpstr>
      <vt:lpstr>Slide 12</vt:lpstr>
      <vt:lpstr>Slide 13</vt:lpstr>
      <vt:lpstr>Slide 14</vt:lpstr>
      <vt:lpstr>Slide 15</vt:lpstr>
      <vt:lpstr>Slide 16</vt:lpstr>
      <vt:lpstr>Slide 17</vt:lpstr>
      <vt:lpstr>Slide 18</vt:lpstr>
      <vt:lpstr>Horizontal bars</vt:lpstr>
      <vt:lpstr>Less is more</vt:lpstr>
      <vt:lpstr>Don’t try to show all your data</vt:lpstr>
      <vt:lpstr>Slide 22</vt:lpstr>
      <vt:lpstr>Visual hierarchy</vt:lpstr>
      <vt:lpstr>Clear titles, legends and labels</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Jean Christophe Barbiche</dc:creator>
  <cp:lastModifiedBy>Jean Christophe Barbiche</cp:lastModifiedBy>
  <cp:revision>1</cp:revision>
  <dcterms:created xsi:type="dcterms:W3CDTF">2006-08-16T00:00:00Z</dcterms:created>
  <dcterms:modified xsi:type="dcterms:W3CDTF">2017-08-16T12:44:50Z</dcterms:modified>
</cp:coreProperties>
</file>