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3" r:id="rId3"/>
    <p:sldId id="284" r:id="rId4"/>
    <p:sldId id="263" r:id="rId5"/>
    <p:sldId id="311" r:id="rId6"/>
    <p:sldId id="294" r:id="rId7"/>
    <p:sldId id="285" r:id="rId8"/>
    <p:sldId id="287" r:id="rId9"/>
    <p:sldId id="299" r:id="rId10"/>
    <p:sldId id="288" r:id="rId11"/>
    <p:sldId id="267" r:id="rId12"/>
    <p:sldId id="275" r:id="rId13"/>
    <p:sldId id="300" r:id="rId14"/>
    <p:sldId id="309" r:id="rId15"/>
    <p:sldId id="279" r:id="rId16"/>
    <p:sldId id="274" r:id="rId17"/>
    <p:sldId id="280" r:id="rId18"/>
    <p:sldId id="286" r:id="rId19"/>
    <p:sldId id="296" r:id="rId20"/>
    <p:sldId id="297" r:id="rId21"/>
    <p:sldId id="269" r:id="rId22"/>
    <p:sldId id="301" r:id="rId23"/>
    <p:sldId id="308" r:id="rId24"/>
    <p:sldId id="310" r:id="rId25"/>
    <p:sldId id="302" r:id="rId26"/>
    <p:sldId id="304" r:id="rId27"/>
    <p:sldId id="303" r:id="rId28"/>
    <p:sldId id="306" r:id="rId29"/>
    <p:sldId id="312" r:id="rId30"/>
    <p:sldId id="305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Faou" initials="MF" lastIdx="13" clrIdx="0"/>
  <p:cmAuthor id="1" name="sara tullo" initials="st" lastIdx="1" clrIdx="1">
    <p:extLst/>
  </p:cmAuthor>
  <p:cmAuthor id="2" name="sara tullo" initials="st [2]" lastIdx="1" clrIdx="2">
    <p:extLst/>
  </p:cmAuthor>
  <p:cmAuthor id="3" name="Samaila, REACH" initials="D" lastIdx="2" clrIdx="3">
    <p:extLst/>
  </p:cmAuthor>
  <p:cmAuthor id="4" name="Floor Keuleers REACH" initials="FK REACH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60" autoAdjust="0"/>
    <p:restoredTop sz="89744" autoAdjust="0"/>
  </p:normalViewPr>
  <p:slideViewPr>
    <p:cSldViewPr snapToGrid="0" showGuides="1">
      <p:cViewPr varScale="1">
        <p:scale>
          <a:sx n="85" d="100"/>
          <a:sy n="85" d="100"/>
        </p:scale>
        <p:origin x="168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4-23T16:01:25.300" idx="1">
    <p:pos x="5154" y="230"/>
    <p:text>Cette diapo n'est pas très claire. Qu'est ce qu'on entends par "village plus grand le plus proche" ???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04-23T16:06:37.894" idx="2">
    <p:pos x="3070" y="1380"/>
    <p:text>15 ou 20 ? 5 chefs d'équipes plus 15 enquêteurs soit 20</p:text>
    <p:extLst>
      <p:ext uri="{C676402C-5697-4E1C-873F-D02D1690AC5C}">
        <p15:threadingInfo xmlns:p15="http://schemas.microsoft.com/office/powerpoint/2012/main" timeZoneBias="-60"/>
      </p:ext>
    </p:extLst>
  </p:cm>
  <p:cm authorId="4" dt="2018-04-23T17:07:49.175" idx="1">
    <p:pos x="1092" y="3750"/>
    <p:text>Ajouter : une équipe pour les FGD pendant x jours, 4 équipes pour les enquêtes ménages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780D2-73DC-4398-9D86-EE459B5D567D}" type="datetimeFigureOut">
              <a:rPr lang="fr-FR" smtClean="0"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7FC7D-0EA1-4DA1-8DA4-6675359561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04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J’expliquerai brièvement</a:t>
            </a:r>
            <a:r>
              <a:rPr lang="fr-FR" baseline="0" dirty="0" smtClean="0"/>
              <a:t> à l’oral les deux couleurs et les différents échantillonnages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C7D-0EA1-4DA1-8DA4-66753595617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32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J’expliquerai brièvement</a:t>
            </a:r>
            <a:r>
              <a:rPr lang="fr-FR" baseline="0" dirty="0" smtClean="0"/>
              <a:t> à l’oral les deux couleurs et les différents échantillonnages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C7D-0EA1-4DA1-8DA4-66753595617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28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</a:t>
            </a:r>
            <a:r>
              <a:rPr lang="fr-FR" baseline="0" dirty="0" smtClean="0"/>
              <a:t> brièvement les différents statuts de déplacement de la population: PDI, retourné, réfugié, et population hôte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C7D-0EA1-4DA1-8DA4-66753595617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3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Présentation que de ceux qui pourraient être difficile à identifier – autres options dans le questionnaire, donc puits cimenté avec PMH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C7D-0EA1-4DA1-8DA4-66753595617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97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Expliquer</a:t>
            </a:r>
            <a:r>
              <a:rPr lang="fr-FR" baseline="0" dirty="0" smtClean="0"/>
              <a:t> brièvement les différents statuts de déplacement de la population: PDI, retourné, réfugié, et population hôte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FC7D-0EA1-4DA1-8DA4-6675359561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0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6247805"/>
            <a:ext cx="9144001" cy="610195"/>
            <a:chOff x="-1" y="6247805"/>
            <a:chExt cx="9144001" cy="610195"/>
          </a:xfrm>
        </p:grpSpPr>
        <p:sp>
          <p:nvSpPr>
            <p:cNvPr id="9" name="Rectangle 8"/>
            <p:cNvSpPr/>
            <p:nvPr userDrawn="1"/>
          </p:nvSpPr>
          <p:spPr>
            <a:xfrm>
              <a:off x="-1" y="6330186"/>
              <a:ext cx="9144001" cy="5278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9" descr="REACH-PowerpointTitl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80" y="6364560"/>
              <a:ext cx="3237775" cy="465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1" y="6247805"/>
              <a:ext cx="9143999" cy="961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-1" y="0"/>
            <a:ext cx="9144001" cy="624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757" y="379824"/>
            <a:ext cx="5012011" cy="658330"/>
          </a:xfrm>
        </p:spPr>
        <p:txBody>
          <a:bodyPr anchor="b">
            <a:normAutofit/>
          </a:bodyPr>
          <a:lstStyle>
            <a:lvl1pPr algn="l">
              <a:defRPr sz="4000" b="1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757" y="1120535"/>
            <a:ext cx="5012011" cy="426821"/>
          </a:xfrm>
        </p:spPr>
        <p:txBody>
          <a:bodyPr/>
          <a:lstStyle>
            <a:lvl1pPr marL="0" indent="0" algn="l">
              <a:buNone/>
              <a:defRPr sz="2400" b="1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Location,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2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6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8781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756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9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2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 smtClean="0">
                <a:latin typeface="Trade Gothic LT Std" panose="00000500000000000000" pitchFamily="50" charset="0"/>
              </a:endParaRPr>
            </a:p>
          </p:txBody>
        </p:sp>
        <p:pic>
          <p:nvPicPr>
            <p:cNvPr id="13" name="Picture 12" descr="REACH-PowerpointTitle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44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1709739"/>
            <a:ext cx="7905572" cy="1707229"/>
          </a:xfrm>
        </p:spPr>
        <p:txBody>
          <a:bodyPr anchor="b"/>
          <a:lstStyle>
            <a:lvl1pPr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3544436"/>
            <a:ext cx="79055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24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756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9647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3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tailed/zoome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" y="0"/>
            <a:ext cx="854800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Use this slide for a detailed map.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Crop the map to show only the area of interest, using the REACH sidebar. </a:t>
            </a:r>
            <a:br>
              <a:rPr lang="en-US" dirty="0" smtClean="0"/>
            </a:br>
            <a:r>
              <a:rPr lang="en-US" dirty="0" smtClean="0"/>
              <a:t>While no title is needed, leave an explanation in the comments section if the slideshow will be shared 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94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ol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756" y="365126"/>
            <a:ext cx="7947718" cy="2735584"/>
          </a:xfrm>
        </p:spPr>
        <p:txBody>
          <a:bodyPr>
            <a:noAutofit/>
          </a:bodyPr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Use this slide for a whole map.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Expand the map to fill the page proportionally as much as possible. Centre the map on the page and leave black space at edges as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59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3345263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353" y="987426"/>
            <a:ext cx="445512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33452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08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52324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75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26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756" y="1253331"/>
            <a:ext cx="7947718" cy="5071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554685" y="0"/>
            <a:ext cx="589315" cy="6858003"/>
            <a:chOff x="8554685" y="0"/>
            <a:chExt cx="589315" cy="6858003"/>
          </a:xfrm>
        </p:grpSpPr>
        <p:sp>
          <p:nvSpPr>
            <p:cNvPr id="17" name="Rectangle 2"/>
            <p:cNvSpPr>
              <a:spLocks noChangeArrowheads="1"/>
            </p:cNvSpPr>
            <p:nvPr userDrawn="1"/>
          </p:nvSpPr>
          <p:spPr bwMode="auto">
            <a:xfrm rot="5400000">
              <a:off x="5453743" y="3167746"/>
              <a:ext cx="6858000" cy="522514"/>
            </a:xfrm>
            <a:prstGeom prst="rect">
              <a:avLst/>
            </a:prstGeom>
            <a:solidFill>
              <a:srgbClr val="5A5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en-US" sz="2400" dirty="0" smtClean="0">
                <a:latin typeface="Trade Gothic LT Std" panose="00000500000000000000" pitchFamily="50" charset="0"/>
              </a:endParaRPr>
            </a:p>
          </p:txBody>
        </p:sp>
        <p:pic>
          <p:nvPicPr>
            <p:cNvPr id="18" name="Picture 17" descr="REACH-PowerpointTitle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588225" y="5238751"/>
              <a:ext cx="259238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5400000">
              <a:off x="5167248" y="3387437"/>
              <a:ext cx="6858002" cy="83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6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 b="4492"/>
          <a:stretch/>
        </p:blipFill>
        <p:spPr>
          <a:xfrm>
            <a:off x="0" y="0"/>
            <a:ext cx="9144000" cy="6262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53" y="1362222"/>
            <a:ext cx="5012011" cy="6583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Formation</a:t>
            </a:r>
            <a:br>
              <a:rPr lang="en-GB" dirty="0" smtClean="0"/>
            </a:br>
            <a:r>
              <a:rPr lang="en-GB" dirty="0" smtClean="0"/>
              <a:t>Evaluation </a:t>
            </a:r>
            <a:r>
              <a:rPr lang="en-GB" dirty="0" err="1" smtClean="0"/>
              <a:t>transversale</a:t>
            </a:r>
            <a:r>
              <a:rPr lang="en-GB" dirty="0" smtClean="0"/>
              <a:t> Protection/WASH 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754" y="2093042"/>
            <a:ext cx="5012011" cy="426821"/>
          </a:xfrm>
        </p:spPr>
        <p:txBody>
          <a:bodyPr/>
          <a:lstStyle/>
          <a:p>
            <a:r>
              <a:rPr lang="en-GB" dirty="0" smtClean="0"/>
              <a:t>Diffa, </a:t>
            </a:r>
            <a:r>
              <a:rPr lang="fr-FR" dirty="0" smtClean="0"/>
              <a:t>25 avril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Organisation des équipes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56" y="1253331"/>
            <a:ext cx="7947718" cy="5604669"/>
          </a:xfrm>
        </p:spPr>
        <p:txBody>
          <a:bodyPr>
            <a:normAutofit/>
          </a:bodyPr>
          <a:lstStyle/>
          <a:p>
            <a:r>
              <a:rPr lang="fr-FR" dirty="0" smtClean="0"/>
              <a:t>1 chef d’équipe pour 3 enquêteurs </a:t>
            </a:r>
          </a:p>
          <a:p>
            <a:r>
              <a:rPr lang="fr-FR" dirty="0" smtClean="0"/>
              <a:t>Nombre d’équipes total: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/>
              <a:t>5</a:t>
            </a:r>
          </a:p>
          <a:p>
            <a:r>
              <a:rPr lang="fr-FR" dirty="0" smtClean="0"/>
              <a:t>Nombre d’enquêteurs totaux : </a:t>
            </a:r>
            <a:r>
              <a:rPr lang="fr-FR" dirty="0" smtClean="0"/>
              <a:t>20</a:t>
            </a:r>
          </a:p>
          <a:p>
            <a:r>
              <a:rPr lang="fr-FR" dirty="0" smtClean="0"/>
              <a:t>Nombre d’équipes : 1 équipes pour les FGD pendant 6 jours, 4-5 équipes pour les enquêtes ménages</a:t>
            </a:r>
            <a:endParaRPr lang="fr-FR" dirty="0" smtClean="0"/>
          </a:p>
          <a:p>
            <a:pPr lvl="1"/>
            <a:endParaRPr lang="fr-FR" dirty="0"/>
          </a:p>
          <a:p>
            <a:pPr lvl="0"/>
            <a:r>
              <a:rPr lang="fr-FR" dirty="0" smtClean="0">
                <a:solidFill>
                  <a:srgbClr val="000000"/>
                </a:solidFill>
              </a:rPr>
              <a:t>Rôle des chefs d’équipe: </a:t>
            </a:r>
          </a:p>
          <a:p>
            <a:pPr lvl="1"/>
            <a:r>
              <a:rPr lang="fr-SN" dirty="0">
                <a:solidFill>
                  <a:srgbClr val="000000"/>
                </a:solidFill>
              </a:rPr>
              <a:t>La </a:t>
            </a:r>
            <a:r>
              <a:rPr lang="fr-SN" b="1" dirty="0">
                <a:solidFill>
                  <a:srgbClr val="000000"/>
                </a:solidFill>
              </a:rPr>
              <a:t>sensibilisation</a:t>
            </a:r>
            <a:r>
              <a:rPr lang="fr-SN" dirty="0">
                <a:solidFill>
                  <a:srgbClr val="000000"/>
                </a:solidFill>
              </a:rPr>
              <a:t> des autorités locales et la communauté sur les intentions de l’équipe dans les </a:t>
            </a:r>
            <a:r>
              <a:rPr lang="fr-SN" dirty="0" smtClean="0">
                <a:solidFill>
                  <a:srgbClr val="000000"/>
                </a:solidFill>
              </a:rPr>
              <a:t>villages</a:t>
            </a:r>
            <a:endParaRPr lang="fr-SN" dirty="0">
              <a:solidFill>
                <a:srgbClr val="000000"/>
              </a:solidFill>
            </a:endParaRPr>
          </a:p>
          <a:p>
            <a:pPr lvl="1"/>
            <a:r>
              <a:rPr lang="fr-FR" dirty="0">
                <a:solidFill>
                  <a:srgbClr val="000000"/>
                </a:solidFill>
              </a:rPr>
              <a:t>Le </a:t>
            </a:r>
            <a:r>
              <a:rPr lang="fr-FR" b="1" dirty="0">
                <a:solidFill>
                  <a:srgbClr val="000000"/>
                </a:solidFill>
              </a:rPr>
              <a:t>suivi et orientation journalier </a:t>
            </a:r>
            <a:r>
              <a:rPr lang="fr-FR" dirty="0">
                <a:solidFill>
                  <a:srgbClr val="000000"/>
                </a:solidFill>
              </a:rPr>
              <a:t>des équipes sur le </a:t>
            </a:r>
            <a:r>
              <a:rPr lang="fr-FR" dirty="0" smtClean="0">
                <a:solidFill>
                  <a:srgbClr val="000000"/>
                </a:solidFill>
              </a:rPr>
              <a:t>terrain</a:t>
            </a:r>
            <a:endParaRPr lang="fr-SN" dirty="0">
              <a:solidFill>
                <a:srgbClr val="000000"/>
              </a:solidFill>
            </a:endParaRPr>
          </a:p>
          <a:p>
            <a:pPr lvl="1"/>
            <a:r>
              <a:rPr lang="fr-SN" dirty="0">
                <a:solidFill>
                  <a:srgbClr val="000000"/>
                </a:solidFill>
              </a:rPr>
              <a:t>L</a:t>
            </a:r>
            <a:r>
              <a:rPr lang="fr-FR" dirty="0">
                <a:solidFill>
                  <a:srgbClr val="000000"/>
                </a:solidFill>
              </a:rPr>
              <a:t>a </a:t>
            </a:r>
            <a:r>
              <a:rPr lang="fr-FR" b="1" dirty="0">
                <a:solidFill>
                  <a:srgbClr val="000000"/>
                </a:solidFill>
              </a:rPr>
              <a:t>communication</a:t>
            </a:r>
            <a:r>
              <a:rPr lang="fr-FR" dirty="0">
                <a:solidFill>
                  <a:srgbClr val="000000"/>
                </a:solidFill>
              </a:rPr>
              <a:t> avec le bureau de </a:t>
            </a:r>
            <a:r>
              <a:rPr lang="fr-FR" dirty="0" smtClean="0">
                <a:solidFill>
                  <a:srgbClr val="000000"/>
                </a:solidFill>
              </a:rPr>
              <a:t>Diffa</a:t>
            </a:r>
            <a:endParaRPr lang="fr-FR" dirty="0">
              <a:solidFill>
                <a:srgbClr val="000000"/>
              </a:solidFill>
            </a:endParaRPr>
          </a:p>
          <a:p>
            <a:pPr lvl="1"/>
            <a:r>
              <a:rPr lang="fr-FR" dirty="0">
                <a:solidFill>
                  <a:srgbClr val="000000"/>
                </a:solidFill>
              </a:rPr>
              <a:t>La </a:t>
            </a:r>
            <a:r>
              <a:rPr lang="fr-FR" b="1" dirty="0">
                <a:solidFill>
                  <a:srgbClr val="000000"/>
                </a:solidFill>
              </a:rPr>
              <a:t>sécurité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de l’équipe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36" y="604541"/>
            <a:ext cx="8211827" cy="29094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Chronogramme de travail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0418" y="1161915"/>
            <a:ext cx="12281437" cy="115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3375" y="102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fr-F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65155"/>
              </p:ext>
            </p:extLst>
          </p:nvPr>
        </p:nvGraphicFramePr>
        <p:xfrm>
          <a:off x="246636" y="1396995"/>
          <a:ext cx="8118045" cy="505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15"/>
                <a:gridCol w="2706015"/>
                <a:gridCol w="2706015"/>
              </a:tblGrid>
              <a:tr h="63853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Quand ?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Quoi ?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Qui ?</a:t>
                      </a:r>
                      <a:endParaRPr lang="fr-FR" dirty="0"/>
                    </a:p>
                  </a:txBody>
                  <a:tcPr anchor="ctr"/>
                </a:tc>
              </a:tr>
              <a:tr h="1102121">
                <a:tc>
                  <a:txBody>
                    <a:bodyPr/>
                    <a:lstStyle/>
                    <a:p>
                      <a:r>
                        <a:rPr lang="fr-FR" dirty="0" smtClean="0"/>
                        <a:t>25/04/2018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Formation</a:t>
                      </a:r>
                      <a:r>
                        <a:rPr lang="fr-FR" baseline="0" dirty="0" smtClean="0"/>
                        <a:t> des enquêteurs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Equipe</a:t>
                      </a:r>
                      <a:r>
                        <a:rPr lang="fr-FR" baseline="0" dirty="0" smtClean="0"/>
                        <a:t> REACH, 20 enquêteurs</a:t>
                      </a:r>
                      <a:endParaRPr lang="fr-FR" dirty="0"/>
                    </a:p>
                  </a:txBody>
                  <a:tcPr anchor="ctr"/>
                </a:tc>
              </a:tr>
              <a:tr h="638530">
                <a:tc>
                  <a:txBody>
                    <a:bodyPr/>
                    <a:lstStyle/>
                    <a:p>
                      <a:r>
                        <a:rPr lang="fr-FR" dirty="0" smtClean="0"/>
                        <a:t>26/04/2018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Phase pilote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Enquêteurs</a:t>
                      </a:r>
                      <a:endParaRPr lang="fr-FR" dirty="0"/>
                    </a:p>
                  </a:txBody>
                  <a:tcPr anchor="ctr"/>
                </a:tc>
              </a:tr>
              <a:tr h="1574457">
                <a:tc>
                  <a:txBody>
                    <a:bodyPr/>
                    <a:lstStyle/>
                    <a:p>
                      <a:r>
                        <a:rPr lang="fr-FR" dirty="0" smtClean="0"/>
                        <a:t>27/04/2018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Restitution</a:t>
                      </a:r>
                      <a:r>
                        <a:rPr lang="fr-FR" baseline="0" dirty="0" smtClean="0"/>
                        <a:t> pilote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Equipe</a:t>
                      </a:r>
                      <a:r>
                        <a:rPr lang="fr-FR" baseline="0" dirty="0" smtClean="0"/>
                        <a:t> REACH, 20 enquêteurs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anchor="ctr"/>
                </a:tc>
              </a:tr>
              <a:tr h="1102121">
                <a:tc>
                  <a:txBody>
                    <a:bodyPr/>
                    <a:lstStyle/>
                    <a:p>
                      <a:r>
                        <a:rPr lang="fr-FR" dirty="0" smtClean="0"/>
                        <a:t>Du 30/04/2018</a:t>
                      </a:r>
                      <a:r>
                        <a:rPr lang="fr-FR" baseline="0" dirty="0" smtClean="0"/>
                        <a:t> au 11/04/2018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Collecte des données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20 enquêteurs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Briefing sécurité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Pour </a:t>
            </a:r>
            <a:r>
              <a:rPr lang="fr-FR" dirty="0"/>
              <a:t>des raisons de sécurité de la </a:t>
            </a:r>
            <a:r>
              <a:rPr lang="fr-FR" dirty="0" smtClean="0"/>
              <a:t>zone, toutes les équipes seront demandées des respecter le couvre-feu imposé par les autorités de la région de Diffa. </a:t>
            </a:r>
          </a:p>
          <a:p>
            <a:pPr>
              <a:lnSpc>
                <a:spcPct val="120000"/>
              </a:lnSpc>
            </a:pPr>
            <a:r>
              <a:rPr lang="fr-FR" dirty="0"/>
              <a:t>Les équipes de axes </a:t>
            </a:r>
            <a:r>
              <a:rPr lang="fr-FR" dirty="0" smtClean="0"/>
              <a:t>N’Guigmi </a:t>
            </a:r>
            <a:r>
              <a:rPr lang="fr-FR" dirty="0"/>
              <a:t>et </a:t>
            </a:r>
            <a:r>
              <a:rPr lang="fr-FR" dirty="0" smtClean="0"/>
              <a:t>Goudoumaria resteront sur le terrain jusqu’à finir le nombre de ménages </a:t>
            </a:r>
            <a:r>
              <a:rPr lang="fr-FR" sz="2700" dirty="0"/>
              <a:t>prévu;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Les équipes de Toumour et Bosso devraient quitter le terrain à 14 H. 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L’équipe de Diffa devrait être au bureau au plus tard à 17h30.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Sur le terrain, votre superviseur doit rester au courant de vos mouvement d’un site a un autre.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En cas d’urgence ou de problème d’insécurité, assurez-vous de votre sécurité et informer votre superviseur avant de prendre des actions individuelles.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Les véhicules de location resteront toujours positionnés dans un rayon visible de la position des équipes. </a:t>
            </a:r>
          </a:p>
          <a:p>
            <a:pPr>
              <a:lnSpc>
                <a:spcPct val="120000"/>
              </a:lnSpc>
            </a:pPr>
            <a:r>
              <a:rPr lang="en-US" sz="2700" dirty="0"/>
              <a:t>La situation de </a:t>
            </a:r>
            <a:r>
              <a:rPr lang="fr-CM" sz="2700" dirty="0"/>
              <a:t>sécurité</a:t>
            </a:r>
            <a:r>
              <a:rPr lang="en-US" sz="2700" dirty="0"/>
              <a:t> dans la commune de </a:t>
            </a:r>
            <a:r>
              <a:rPr lang="en-US" sz="2700" dirty="0" err="1"/>
              <a:t>Bosso</a:t>
            </a:r>
            <a:r>
              <a:rPr lang="en-US" sz="2700" dirty="0"/>
              <a:t> </a:t>
            </a:r>
            <a:r>
              <a:rPr lang="fr-CM" sz="2700" dirty="0"/>
              <a:t>est</a:t>
            </a:r>
            <a:r>
              <a:rPr lang="en-US" sz="2700" dirty="0"/>
              <a:t> extremement volatile. Pour </a:t>
            </a:r>
            <a:r>
              <a:rPr lang="en-US" sz="2700" dirty="0" err="1"/>
              <a:t>cette</a:t>
            </a:r>
            <a:r>
              <a:rPr lang="en-US" sz="2700" dirty="0"/>
              <a:t> raison, d</a:t>
            </a:r>
            <a:r>
              <a:rPr lang="fr-FR" sz="2700" dirty="0"/>
              <a:t>ans les villages de </a:t>
            </a:r>
            <a:r>
              <a:rPr lang="fr-FR" sz="2700" dirty="0" err="1"/>
              <a:t>Yebi</a:t>
            </a:r>
            <a:r>
              <a:rPr lang="fr-FR" sz="2700" dirty="0"/>
              <a:t> et Bosso, les équipes travailleront dans les intervalles de 9h à 14h (Equipe 3).</a:t>
            </a:r>
          </a:p>
          <a:p>
            <a:pPr>
              <a:lnSpc>
                <a:spcPct val="120000"/>
              </a:lnSpc>
            </a:pPr>
            <a:r>
              <a:rPr lang="fr-FR" sz="2700" dirty="0"/>
              <a:t>Les superviseurs et ou chefs d’équipes doivent communiquer avec la base de Diffa chaque heure lors de mouvements et arriver a leur lieu de stationnement.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CH" altLang="en-US" sz="2400" dirty="0"/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Volet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quantitatif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enquetes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ménage</a:t>
            </a:r>
            <a:endParaRPr lang="fr-FR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180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Volet quantitatif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1544" y="2893924"/>
            <a:ext cx="2059911" cy="33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Type de </a:t>
            </a:r>
            <a:r>
              <a:rPr lang="en-GB" sz="2400" b="1" dirty="0" err="1" smtClean="0"/>
              <a:t>collecte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err="1" smtClean="0"/>
              <a:t>Outil</a:t>
            </a:r>
            <a:r>
              <a:rPr lang="en-GB" sz="2400" b="1" dirty="0" smtClean="0"/>
              <a:t>	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 smtClean="0"/>
              <a:t>Objectif</a:t>
            </a:r>
            <a:r>
              <a:rPr lang="en-GB" sz="2400" b="1" dirty="0" smtClean="0"/>
              <a:t>	</a:t>
            </a:r>
            <a:endParaRPr lang="fr-FR" sz="2400" b="1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2754922" y="1195761"/>
            <a:ext cx="2292699" cy="1286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bg1"/>
                </a:solidFill>
              </a:rPr>
              <a:t>Volet</a:t>
            </a:r>
            <a:r>
              <a:rPr lang="en-GB" sz="3000" dirty="0" smtClean="0">
                <a:solidFill>
                  <a:schemeClr val="bg1"/>
                </a:solidFill>
              </a:rPr>
              <a:t> </a:t>
            </a:r>
            <a:r>
              <a:rPr lang="en-GB" sz="3000" dirty="0" err="1" smtClean="0">
                <a:solidFill>
                  <a:schemeClr val="bg1"/>
                </a:solidFill>
              </a:rPr>
              <a:t>quantitatif</a:t>
            </a:r>
            <a:endParaRPr lang="fr-FR" sz="3000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542232" y="1256050"/>
            <a:ext cx="0" cy="551653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317253" y="1246002"/>
            <a:ext cx="15073" cy="55265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2977655" y="2907321"/>
            <a:ext cx="2230734" cy="454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Enquêtes</a:t>
            </a:r>
            <a:r>
              <a:rPr lang="en-GB" sz="2400" dirty="0" smtClean="0"/>
              <a:t> ménages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Questionnaire sur smartphone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Résultats</a:t>
            </a:r>
            <a:r>
              <a:rPr lang="en-GB" sz="2400" dirty="0" smtClean="0"/>
              <a:t> </a:t>
            </a:r>
            <a:r>
              <a:rPr lang="en-GB" sz="2400" dirty="0" err="1" smtClean="0"/>
              <a:t>représentatifs</a:t>
            </a:r>
            <a:r>
              <a:rPr lang="en-GB" sz="2400" dirty="0"/>
              <a:t> </a:t>
            </a:r>
            <a:r>
              <a:rPr lang="en-GB" sz="2400" dirty="0" smtClean="0"/>
              <a:t>pour </a:t>
            </a:r>
            <a:r>
              <a:rPr lang="en-GB" sz="2400" dirty="0" err="1" smtClean="0"/>
              <a:t>chaque</a:t>
            </a:r>
            <a:r>
              <a:rPr lang="en-GB" sz="2400" dirty="0" smtClean="0"/>
              <a:t> </a:t>
            </a:r>
            <a:r>
              <a:rPr lang="en-GB" sz="2400" dirty="0" err="1" smtClean="0"/>
              <a:t>indicateur</a:t>
            </a:r>
            <a:r>
              <a:rPr lang="en-GB" sz="2400" dirty="0" smtClean="0"/>
              <a:t>		</a:t>
            </a:r>
            <a:endParaRPr lang="fr-FR" sz="2400" dirty="0" smtClean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432079" y="3759764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32079" y="5097866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277841"/>
            <a:ext cx="7947718" cy="5572898"/>
          </a:xfrm>
        </p:spPr>
        <p:txBody>
          <a:bodyPr>
            <a:normAutofit/>
          </a:bodyPr>
          <a:lstStyle/>
          <a:p>
            <a:r>
              <a:rPr lang="fr-FR" sz="2600" dirty="0" smtClean="0"/>
              <a:t>En </a:t>
            </a:r>
            <a:r>
              <a:rPr lang="fr-FR" sz="2600" dirty="0"/>
              <a:t>arrivant sur chaque </a:t>
            </a:r>
            <a:r>
              <a:rPr lang="fr-FR" sz="2600" dirty="0" smtClean="0"/>
              <a:t>site ou village, </a:t>
            </a:r>
            <a:r>
              <a:rPr lang="fr-FR" sz="2600" b="1" dirty="0"/>
              <a:t>le </a:t>
            </a:r>
            <a:r>
              <a:rPr lang="fr-FR" sz="2600" b="1" dirty="0" smtClean="0"/>
              <a:t>chef d’équipe </a:t>
            </a:r>
            <a:r>
              <a:rPr lang="fr-FR" sz="2600" b="1" dirty="0"/>
              <a:t>rencontrera les autorités </a:t>
            </a:r>
            <a:r>
              <a:rPr lang="fr-FR" sz="2600" b="1" dirty="0" smtClean="0"/>
              <a:t>locales </a:t>
            </a:r>
            <a:r>
              <a:rPr lang="fr-FR" sz="2600" dirty="0"/>
              <a:t>afin </a:t>
            </a:r>
            <a:r>
              <a:rPr lang="fr-FR" sz="2600" dirty="0" smtClean="0"/>
              <a:t>de communiquer </a:t>
            </a:r>
            <a:r>
              <a:rPr lang="fr-FR" sz="2600" dirty="0"/>
              <a:t>les intentions de l’équipe et sensibiliser les résidents sur les activités de </a:t>
            </a:r>
            <a:r>
              <a:rPr lang="fr-FR" sz="2600" dirty="0" smtClean="0"/>
              <a:t>l’</a:t>
            </a:r>
            <a:r>
              <a:rPr lang="fr-FR" sz="2600" dirty="0"/>
              <a:t>é</a:t>
            </a:r>
            <a:r>
              <a:rPr lang="fr-FR" sz="2600" dirty="0" smtClean="0"/>
              <a:t>quipe</a:t>
            </a:r>
            <a:r>
              <a:rPr lang="fr-FR" sz="2600" dirty="0"/>
              <a:t>.</a:t>
            </a:r>
            <a:r>
              <a:rPr lang="fr-FR" sz="3400" dirty="0"/>
              <a:t/>
            </a:r>
            <a:br>
              <a:rPr lang="fr-FR" sz="3400" dirty="0"/>
            </a:br>
            <a:endParaRPr lang="fr-FR" sz="3400" dirty="0" smtClean="0"/>
          </a:p>
          <a:p>
            <a:r>
              <a:rPr lang="fr-FR" sz="2600" dirty="0" smtClean="0"/>
              <a:t>Cette évaluation </a:t>
            </a:r>
            <a:r>
              <a:rPr lang="fr-FR" sz="2600" dirty="0"/>
              <a:t>prendra en compte des </a:t>
            </a:r>
            <a:r>
              <a:rPr lang="fr-FR" sz="2600" b="1" dirty="0" smtClean="0"/>
              <a:t>informations </a:t>
            </a:r>
            <a:r>
              <a:rPr lang="fr-FR" sz="2600" b="1" dirty="0"/>
              <a:t>au niveau </a:t>
            </a:r>
            <a:r>
              <a:rPr lang="fr-FR" sz="2600" b="1" dirty="0" smtClean="0"/>
              <a:t>des ménages </a:t>
            </a:r>
            <a:r>
              <a:rPr lang="fr-FR" sz="2600" dirty="0" smtClean="0"/>
              <a:t>des:</a:t>
            </a:r>
          </a:p>
          <a:p>
            <a:pPr lvl="1"/>
            <a:r>
              <a:rPr lang="fr-FR" sz="2600" i="1" dirty="0" smtClean="0"/>
              <a:t>Populations déplacées</a:t>
            </a:r>
            <a:r>
              <a:rPr lang="fr-FR" sz="2800" i="1" dirty="0" smtClean="0"/>
              <a:t> </a:t>
            </a:r>
          </a:p>
          <a:p>
            <a:pPr lvl="2"/>
            <a:r>
              <a:rPr lang="fr-FR" sz="2400" dirty="0" smtClean="0"/>
              <a:t>Personnes déplacés internes (PDI)</a:t>
            </a:r>
          </a:p>
          <a:p>
            <a:pPr lvl="2"/>
            <a:r>
              <a:rPr lang="fr-FR" sz="2400" dirty="0" smtClean="0"/>
              <a:t>Retournés Nigériens</a:t>
            </a:r>
          </a:p>
          <a:p>
            <a:pPr lvl="2"/>
            <a:r>
              <a:rPr lang="fr-FR" sz="2400" dirty="0" smtClean="0"/>
              <a:t>Réfugiés </a:t>
            </a:r>
          </a:p>
          <a:p>
            <a:pPr marL="914400" lvl="2" indent="0">
              <a:buNone/>
            </a:pPr>
            <a:endParaRPr lang="fr-FR" b="1" dirty="0"/>
          </a:p>
          <a:p>
            <a:pPr lvl="1"/>
            <a:r>
              <a:rPr lang="fr-FR" sz="2600" i="1" dirty="0" smtClean="0">
                <a:solidFill>
                  <a:srgbClr val="000000"/>
                </a:solidFill>
              </a:rPr>
              <a:t>Population hôte</a:t>
            </a:r>
            <a:endParaRPr lang="fr-FR" sz="2600" i="1" dirty="0">
              <a:solidFill>
                <a:srgbClr val="000000"/>
              </a:solidFill>
            </a:endParaRPr>
          </a:p>
          <a:p>
            <a:pPr lvl="2"/>
            <a:endParaRPr lang="fr-FR" sz="3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156" y="40161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Modalités de collecte de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Modalités de collecte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892808"/>
            <a:ext cx="7947718" cy="4432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/>
              <a:t> </a:t>
            </a:r>
            <a:endParaRPr lang="fr-FR" sz="3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0896" y="1738231"/>
            <a:ext cx="47486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SN" sz="2400" dirty="0" smtClean="0"/>
              <a:t>Chaque enquêteur sera chargé de collecter des informations avec un </a:t>
            </a:r>
            <a:r>
              <a:rPr lang="fr-SN" sz="2400" b="1" dirty="0" smtClean="0"/>
              <a:t>smartphone</a:t>
            </a:r>
            <a:r>
              <a:rPr lang="fr-SN" sz="2400" dirty="0" smtClean="0"/>
              <a:t> avec le </a:t>
            </a:r>
            <a:r>
              <a:rPr lang="fr-SN" sz="2400" b="1" dirty="0" smtClean="0"/>
              <a:t>questionnaire ODK </a:t>
            </a:r>
            <a:r>
              <a:rPr lang="fr-SN" sz="2400" dirty="0" smtClean="0"/>
              <a:t>et un certain nombre d’enquêtes à réaliser par jour/localités.</a:t>
            </a:r>
            <a:endParaRPr lang="fr-SN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Chaque entretien durera </a:t>
            </a:r>
            <a:r>
              <a:rPr lang="fr-FR" sz="2400" dirty="0"/>
              <a:t>environ </a:t>
            </a:r>
            <a:r>
              <a:rPr lang="fr-FR" sz="2400" b="1" dirty="0" smtClean="0"/>
              <a:t>20 minutes</a:t>
            </a:r>
            <a:r>
              <a:rPr lang="fr-FR" sz="2400" dirty="0" smtClean="0"/>
              <a:t>.</a:t>
            </a:r>
            <a:endParaRPr lang="fr-FR" sz="2400" dirty="0"/>
          </a:p>
          <a:p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52" y="1222185"/>
            <a:ext cx="2956816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074645"/>
            <a:ext cx="7947718" cy="5250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En approchant la famille/le ménage, merci de: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Vous présenter</a:t>
            </a:r>
            <a:endParaRPr lang="fr-FR" dirty="0"/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/>
              <a:t>Demander à parler au chef de ménage (ou membre majeur)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/>
              <a:t>Communiquer l’intention de l’enquête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Communiquer </a:t>
            </a:r>
            <a:r>
              <a:rPr lang="fr-FR" dirty="0"/>
              <a:t>le temps nécessaire pour l’enquête (env. </a:t>
            </a:r>
            <a:r>
              <a:rPr lang="fr-FR" dirty="0" smtClean="0"/>
              <a:t>20min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014" y="40161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Modalités de collecte de données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Questionnaire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56" y="1074057"/>
            <a:ext cx="7947718" cy="560251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Questionnaire élaboré par REACH en collaboration avec le Cluster WASH et le Cluster Protection</a:t>
            </a:r>
            <a:endParaRPr lang="fr-FR" sz="2000" dirty="0" smtClean="0"/>
          </a:p>
          <a:p>
            <a:r>
              <a:rPr lang="fr-FR" sz="2400" dirty="0"/>
              <a:t>Questionnaire reposant sur des </a:t>
            </a:r>
            <a:r>
              <a:rPr lang="fr-FR" sz="2400" b="1" dirty="0"/>
              <a:t>indicateurs au niveau ménage </a:t>
            </a:r>
            <a:r>
              <a:rPr lang="fr-FR" sz="2400" dirty="0"/>
              <a:t>et répartis entre les catégories suivantes</a:t>
            </a:r>
            <a:r>
              <a:rPr lang="fr-FR" sz="2600" dirty="0"/>
              <a:t>: </a:t>
            </a:r>
            <a:endParaRPr lang="fr-FR" sz="2600" dirty="0" smtClean="0"/>
          </a:p>
          <a:p>
            <a:pPr lvl="1"/>
            <a:r>
              <a:rPr lang="fr-FR" sz="2200" dirty="0" smtClean="0"/>
              <a:t>Eau : accès/satisfaction, problématiques de protection, inclusion dans les mécanismes de gestion</a:t>
            </a:r>
          </a:p>
          <a:p>
            <a:pPr lvl="1"/>
            <a:r>
              <a:rPr lang="fr-FR" sz="2200" dirty="0"/>
              <a:t>Assainissement : accès/satisfaction</a:t>
            </a:r>
            <a:r>
              <a:rPr lang="fr-FR" sz="2200" dirty="0" smtClean="0"/>
              <a:t>, </a:t>
            </a:r>
            <a:r>
              <a:rPr lang="fr-FR" sz="2200" dirty="0"/>
              <a:t>problématiques de protection, inclusion dans les mécanismes de </a:t>
            </a:r>
            <a:r>
              <a:rPr lang="fr-FR" sz="2200" dirty="0" smtClean="0"/>
              <a:t>gestion</a:t>
            </a:r>
          </a:p>
          <a:p>
            <a:pPr lvl="1"/>
            <a:r>
              <a:rPr lang="fr-FR" sz="2200" dirty="0" smtClean="0"/>
              <a:t>Kits d’hygiène: accès/satisfaction</a:t>
            </a:r>
          </a:p>
          <a:p>
            <a:pPr lvl="1"/>
            <a:r>
              <a:rPr lang="fr-FR" sz="2200" dirty="0" smtClean="0"/>
              <a:t>Information : accès aux messages de santé publique</a:t>
            </a:r>
            <a:endParaRPr lang="fr-FR" sz="2000" dirty="0"/>
          </a:p>
          <a:p>
            <a:pPr lvl="0"/>
            <a:r>
              <a:rPr lang="fr-FR" sz="2400" i="1" dirty="0">
                <a:solidFill>
                  <a:srgbClr val="000000"/>
                </a:solidFill>
              </a:rPr>
              <a:t>A qui adresser le questionnaire </a:t>
            </a:r>
            <a:r>
              <a:rPr lang="fr-FR" sz="2400" i="1" dirty="0" smtClean="0">
                <a:solidFill>
                  <a:srgbClr val="000000"/>
                </a:solidFill>
              </a:rPr>
              <a:t>? </a:t>
            </a:r>
            <a:r>
              <a:rPr lang="fr-FR" sz="2400" dirty="0" smtClean="0">
                <a:solidFill>
                  <a:srgbClr val="000000"/>
                </a:solidFill>
              </a:rPr>
              <a:t>Chef </a:t>
            </a:r>
            <a:r>
              <a:rPr lang="fr-FR" sz="2400" dirty="0">
                <a:solidFill>
                  <a:srgbClr val="000000"/>
                </a:solidFill>
              </a:rPr>
              <a:t>de ménage ou membre majeur. </a:t>
            </a:r>
          </a:p>
          <a:p>
            <a:pPr marL="0" lvl="0" indent="0">
              <a:buNone/>
            </a:pPr>
            <a:r>
              <a:rPr lang="fr-FR" sz="2200" dirty="0">
                <a:solidFill>
                  <a:srgbClr val="000000"/>
                </a:solidFill>
              </a:rPr>
              <a:t>Le répondant doit être </a:t>
            </a:r>
            <a:r>
              <a:rPr lang="fr-FR" sz="2200" b="1" dirty="0">
                <a:solidFill>
                  <a:srgbClr val="000000"/>
                </a:solidFill>
              </a:rPr>
              <a:t>un adulte </a:t>
            </a:r>
            <a:r>
              <a:rPr lang="fr-FR" sz="2200" dirty="0">
                <a:solidFill>
                  <a:srgbClr val="000000"/>
                </a:solidFill>
              </a:rPr>
              <a:t>qui peut </a:t>
            </a:r>
            <a:r>
              <a:rPr lang="fr-FR" sz="2200" b="1" dirty="0">
                <a:solidFill>
                  <a:srgbClr val="000000"/>
                </a:solidFill>
              </a:rPr>
              <a:t>répondre au questionnaire </a:t>
            </a:r>
            <a:r>
              <a:rPr lang="fr-FR" sz="2200" b="1" dirty="0">
                <a:solidFill>
                  <a:srgbClr val="FF0000"/>
                </a:solidFill>
              </a:rPr>
              <a:t>au nom du ménage.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EE5859"/>
                </a:solidFill>
              </a:rPr>
              <a:t>Question </a:t>
            </a:r>
            <a:r>
              <a:rPr lang="fr-FR" dirty="0" smtClean="0">
                <a:solidFill>
                  <a:srgbClr val="EE5859"/>
                </a:solidFill>
              </a:rPr>
              <a:t>1_A.3 </a:t>
            </a:r>
            <a:r>
              <a:rPr lang="fr-FR" dirty="0">
                <a:solidFill>
                  <a:srgbClr val="EE5859"/>
                </a:solidFill>
              </a:rPr>
              <a:t>Points d’eau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56" y="1253331"/>
            <a:ext cx="7947718" cy="5604669"/>
          </a:xfrm>
        </p:spPr>
        <p:txBody>
          <a:bodyPr/>
          <a:lstStyle/>
          <a:p>
            <a:pPr lvl="0"/>
            <a:r>
              <a:rPr lang="fr-FR" sz="2400" dirty="0" smtClean="0">
                <a:ea typeface="Times New Roman"/>
                <a:cs typeface="Arial"/>
              </a:rPr>
              <a:t>Forage </a:t>
            </a:r>
            <a:r>
              <a:rPr lang="fr-FR" sz="2400" dirty="0">
                <a:ea typeface="Times New Roman"/>
                <a:cs typeface="Arial"/>
              </a:rPr>
              <a:t>avec </a:t>
            </a:r>
            <a:r>
              <a:rPr lang="fr-FR" sz="2400" dirty="0" smtClean="0">
                <a:ea typeface="Times New Roman"/>
                <a:cs typeface="Arial"/>
              </a:rPr>
              <a:t>PMH</a:t>
            </a:r>
          </a:p>
          <a:p>
            <a:pPr lvl="0"/>
            <a:endParaRPr lang="fr-FR" dirty="0">
              <a:ea typeface="Times New Roman"/>
              <a:cs typeface="Arial"/>
            </a:endParaRPr>
          </a:p>
          <a:p>
            <a:pPr lvl="0"/>
            <a:endParaRPr lang="fr-FR" dirty="0" smtClean="0">
              <a:ea typeface="Times New Roman"/>
              <a:cs typeface="Arial"/>
            </a:endParaRPr>
          </a:p>
          <a:p>
            <a:pPr lvl="0"/>
            <a:endParaRPr lang="fr-FR" dirty="0" smtClean="0">
              <a:ea typeface="Times New Roman"/>
              <a:cs typeface="Arial"/>
            </a:endParaRPr>
          </a:p>
          <a:p>
            <a:pPr lvl="0"/>
            <a:r>
              <a:rPr lang="fr-FR" sz="2400" dirty="0" smtClean="0">
                <a:ea typeface="Times New Roman"/>
                <a:cs typeface="Arial"/>
              </a:rPr>
              <a:t>Puits cimenté </a:t>
            </a:r>
          </a:p>
          <a:p>
            <a:pPr marL="0" lvl="0" indent="0">
              <a:buNone/>
            </a:pPr>
            <a:endParaRPr lang="fr-FR" dirty="0" smtClean="0">
              <a:ea typeface="Times New Roman"/>
              <a:cs typeface="Arial"/>
            </a:endParaRPr>
          </a:p>
          <a:p>
            <a:pPr lvl="0"/>
            <a:endParaRPr lang="fr-FR" dirty="0">
              <a:ea typeface="Times New Roman"/>
              <a:cs typeface="Arial"/>
            </a:endParaRPr>
          </a:p>
          <a:p>
            <a:pPr marL="0" lvl="0" indent="0">
              <a:buNone/>
            </a:pPr>
            <a:endParaRPr lang="fr-FR" sz="2400" dirty="0">
              <a:ea typeface="Times New Roman"/>
              <a:cs typeface="Arial"/>
            </a:endParaRPr>
          </a:p>
          <a:p>
            <a:pPr lvl="0"/>
            <a:r>
              <a:rPr lang="fr-FR" sz="2400" dirty="0" smtClean="0">
                <a:ea typeface="Times New Roman"/>
                <a:cs typeface="Arial"/>
              </a:rPr>
              <a:t>Puits traditionnel</a:t>
            </a:r>
          </a:p>
          <a:p>
            <a:pPr marL="0" lvl="0" indent="0">
              <a:buNone/>
            </a:pPr>
            <a:endParaRPr lang="fr-FR" dirty="0" smtClean="0">
              <a:ea typeface="Times New Roman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01" y="1117827"/>
            <a:ext cx="2124899" cy="118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03" y="4786539"/>
            <a:ext cx="2064997" cy="15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101" y="2801194"/>
            <a:ext cx="2124899" cy="15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7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CH" altLang="en-US" sz="2400" dirty="0"/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1. Introduction </a:t>
            </a:r>
            <a:endParaRPr lang="fr-FR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691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EE5859"/>
                </a:solidFill>
              </a:rPr>
              <a:t>Question 2.1 Points d’eau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Borne fontaine/mini-AEP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sz="2400" dirty="0" err="1">
                <a:solidFill>
                  <a:srgbClr val="000000"/>
                </a:solidFill>
                <a:ea typeface="Times New Roman"/>
                <a:cs typeface="Arial"/>
              </a:rPr>
              <a:t>Bladder</a:t>
            </a:r>
            <a:r>
              <a:rPr lang="fr-FR" sz="2400" dirty="0">
                <a:solidFill>
                  <a:srgbClr val="000000"/>
                </a:solidFill>
                <a:ea typeface="Times New Roman"/>
                <a:cs typeface="Arial"/>
              </a:rPr>
              <a:t>/Eau </a:t>
            </a:r>
            <a:r>
              <a:rPr lang="fr-FR" sz="2400" dirty="0" smtClean="0">
                <a:solidFill>
                  <a:srgbClr val="000000"/>
                </a:solidFill>
                <a:ea typeface="Times New Roman"/>
                <a:cs typeface="Arial"/>
              </a:rPr>
              <a:t>amenée </a:t>
            </a:r>
            <a:r>
              <a:rPr lang="fr-FR" sz="2400" dirty="0">
                <a:solidFill>
                  <a:srgbClr val="000000"/>
                </a:solidFill>
                <a:ea typeface="Times New Roman"/>
                <a:cs typeface="Arial"/>
              </a:rPr>
              <a:t>par </a:t>
            </a:r>
            <a:endParaRPr lang="fr-FR" sz="2400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0" lvl="0" indent="0">
              <a:buNone/>
            </a:pPr>
            <a:r>
              <a:rPr lang="fr-FR" sz="2400" dirty="0" smtClean="0">
                <a:solidFill>
                  <a:srgbClr val="000000"/>
                </a:solidFill>
                <a:ea typeface="Times New Roman"/>
                <a:cs typeface="Arial"/>
              </a:rPr>
              <a:t>camions</a:t>
            </a:r>
          </a:p>
          <a:p>
            <a:pPr marL="0" lvl="0" indent="0">
              <a:buNone/>
            </a:pPr>
            <a:endParaRPr lang="fr-FR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pPr marL="0" lvl="0" indent="0">
              <a:buNone/>
            </a:pPr>
            <a:endParaRPr lang="fr-FR" sz="2400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pPr marL="0" lvl="0" indent="0">
              <a:buNone/>
            </a:pPr>
            <a:endParaRPr lang="fr-FR" sz="2400" dirty="0" smtClean="0">
              <a:solidFill>
                <a:srgbClr val="000000"/>
              </a:solidFill>
              <a:ea typeface="Times New Roman"/>
              <a:cs typeface="Arial"/>
            </a:endParaRPr>
          </a:p>
          <a:p>
            <a:r>
              <a:rPr lang="fr-FR" sz="2400" dirty="0" smtClean="0">
                <a:solidFill>
                  <a:srgbClr val="000000"/>
                </a:solidFill>
                <a:ea typeface="Times New Roman"/>
                <a:cs typeface="Arial"/>
              </a:rPr>
              <a:t>Forage</a:t>
            </a:r>
            <a:endParaRPr lang="fr-FR" sz="2400" dirty="0">
              <a:solidFill>
                <a:srgbClr val="000000"/>
              </a:solidFill>
              <a:ea typeface="Times New Roman"/>
              <a:cs typeface="Arial"/>
            </a:endParaRP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70" y="940943"/>
            <a:ext cx="2017486" cy="160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4" y="2946400"/>
            <a:ext cx="1989012" cy="149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69" y="5076663"/>
            <a:ext cx="2017487" cy="151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290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756" y="365126"/>
            <a:ext cx="7947718" cy="5960045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Questions?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782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CH" altLang="en-US" sz="2400" dirty="0"/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Volet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qualitatif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groupes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de discussion</a:t>
            </a:r>
            <a:endParaRPr lang="fr-FR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424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Méthodologie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4" y="1007127"/>
            <a:ext cx="7947718" cy="52278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1544" y="2893924"/>
            <a:ext cx="2059911" cy="334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>Type de </a:t>
            </a:r>
            <a:r>
              <a:rPr lang="en-GB" sz="2400" b="1" dirty="0" err="1" smtClean="0"/>
              <a:t>collecte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err="1" smtClean="0"/>
              <a:t>Outil</a:t>
            </a:r>
            <a:r>
              <a:rPr lang="en-GB" sz="2400" b="1" dirty="0" smtClean="0"/>
              <a:t>	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 err="1" smtClean="0"/>
              <a:t>Objectif</a:t>
            </a:r>
            <a:r>
              <a:rPr lang="en-GB" sz="2400" b="1" dirty="0" smtClean="0"/>
              <a:t>	</a:t>
            </a:r>
            <a:endParaRPr lang="fr-FR" sz="2400" b="1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5536641" y="1205810"/>
            <a:ext cx="2292699" cy="1286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bg1"/>
                </a:solidFill>
              </a:rPr>
              <a:t>Volet</a:t>
            </a:r>
            <a:r>
              <a:rPr lang="en-GB" sz="3000" dirty="0" smtClean="0">
                <a:solidFill>
                  <a:schemeClr val="bg1"/>
                </a:solidFill>
              </a:rPr>
              <a:t> </a:t>
            </a:r>
            <a:br>
              <a:rPr lang="en-GB" sz="3000" dirty="0" smtClean="0">
                <a:solidFill>
                  <a:schemeClr val="bg1"/>
                </a:solidFill>
              </a:rPr>
            </a:br>
            <a:r>
              <a:rPr lang="en-GB" sz="3000" dirty="0" err="1" smtClean="0">
                <a:solidFill>
                  <a:schemeClr val="bg1"/>
                </a:solidFill>
              </a:rPr>
              <a:t>qualitatif</a:t>
            </a:r>
            <a:endParaRPr lang="fr-FR" sz="3000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542232" y="1256050"/>
            <a:ext cx="0" cy="551653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5317253" y="1246002"/>
            <a:ext cx="15073" cy="55265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5799566" y="2907321"/>
            <a:ext cx="2230734" cy="395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Groupes</a:t>
            </a:r>
            <a:r>
              <a:rPr lang="en-GB" sz="2400" dirty="0" smtClean="0"/>
              <a:t> de discussions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Guide de discussion sur papier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Compréhension</a:t>
            </a:r>
            <a:r>
              <a:rPr lang="en-GB" sz="2400" dirty="0" smtClean="0"/>
              <a:t> plus </a:t>
            </a:r>
            <a:r>
              <a:rPr lang="en-GB" sz="2400" dirty="0" err="1" smtClean="0"/>
              <a:t>profonde</a:t>
            </a:r>
            <a:r>
              <a:rPr lang="en-GB" sz="2400" dirty="0" smtClean="0"/>
              <a:t> des </a:t>
            </a:r>
            <a:r>
              <a:rPr lang="en-GB" sz="2400" dirty="0" err="1" smtClean="0"/>
              <a:t>expériences</a:t>
            </a:r>
            <a:endParaRPr lang="fr-FR" sz="2400" dirty="0" smtClean="0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432079" y="3759764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432079" y="5097866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 du volet qualitatif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4" y="1007127"/>
            <a:ext cx="7947718" cy="5227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Groupes de discussion 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util </a:t>
            </a:r>
            <a:r>
              <a:rPr lang="it-IT" sz="2400" dirty="0" smtClean="0"/>
              <a:t>de</a:t>
            </a:r>
            <a:r>
              <a:rPr lang="fr-FR" sz="2400" dirty="0" smtClean="0"/>
              <a:t> </a:t>
            </a:r>
            <a:r>
              <a:rPr lang="fr-FR" sz="2400" dirty="0"/>
              <a:t>recherche </a:t>
            </a:r>
            <a:r>
              <a:rPr lang="fr-FR" sz="2400" dirty="0" smtClean="0"/>
              <a:t>exploratoire utilisée pour comprendre des raisons sous-jacentes</a:t>
            </a:r>
            <a:r>
              <a:rPr lang="fr-FR" sz="2400" dirty="0"/>
              <a:t>, les opinions et les </a:t>
            </a:r>
            <a:r>
              <a:rPr lang="fr-FR" sz="2400" dirty="0" smtClean="0"/>
              <a:t>motivations des enquêtés. </a:t>
            </a:r>
          </a:p>
          <a:p>
            <a:r>
              <a:rPr lang="fr-FR" sz="2400" dirty="0"/>
              <a:t>P</a:t>
            </a:r>
            <a:r>
              <a:rPr lang="fr-FR" sz="2400" dirty="0" smtClean="0"/>
              <a:t>ermettent </a:t>
            </a:r>
            <a:r>
              <a:rPr lang="fr-FR" sz="2400" b="1" dirty="0" smtClean="0"/>
              <a:t>d’approfondir la compréhension d’un problème </a:t>
            </a:r>
            <a:r>
              <a:rPr lang="fr-FR" sz="2400" dirty="0" smtClean="0"/>
              <a:t>et dégager les </a:t>
            </a:r>
            <a:r>
              <a:rPr lang="fr-FR" sz="2400" dirty="0"/>
              <a:t>tendances dans la pensée et les </a:t>
            </a:r>
            <a:r>
              <a:rPr lang="fr-FR" sz="2400" dirty="0" smtClean="0"/>
              <a:t>opinions des participants ainsi que de trouver des solutions potentielles.</a:t>
            </a:r>
          </a:p>
          <a:p>
            <a:r>
              <a:rPr lang="en-US" sz="2400" b="1" dirty="0" smtClean="0"/>
              <a:t>Tout détail sur les expériences et opinions personnelles </a:t>
            </a:r>
            <a:r>
              <a:rPr lang="en-US" sz="2400" dirty="0" smtClean="0"/>
              <a:t>des enquetés devient donc essentiel à l’analyse.</a:t>
            </a:r>
            <a:endParaRPr lang="fr-FR" sz="2400" dirty="0" smtClean="0"/>
          </a:p>
          <a:p>
            <a:pPr marL="0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270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264394"/>
            <a:ext cx="7947718" cy="5055724"/>
          </a:xfrm>
        </p:spPr>
        <p:txBody>
          <a:bodyPr>
            <a:noAutofit/>
          </a:bodyPr>
          <a:lstStyle/>
          <a:p>
            <a:r>
              <a:rPr lang="fr-FR" sz="2400" dirty="0" smtClean="0"/>
              <a:t>En </a:t>
            </a:r>
            <a:r>
              <a:rPr lang="fr-FR" sz="2400" dirty="0"/>
              <a:t>arrivant sur chaque </a:t>
            </a:r>
            <a:r>
              <a:rPr lang="fr-FR" sz="2400" dirty="0" smtClean="0"/>
              <a:t>site ou village, </a:t>
            </a:r>
            <a:r>
              <a:rPr lang="fr-FR" sz="2400" b="1" dirty="0"/>
              <a:t>le </a:t>
            </a:r>
            <a:r>
              <a:rPr lang="fr-FR" sz="2400" b="1" dirty="0" smtClean="0"/>
              <a:t>chef d’équipe </a:t>
            </a:r>
            <a:r>
              <a:rPr lang="fr-FR" sz="2400" b="1" dirty="0"/>
              <a:t>rencontrera les autorités </a:t>
            </a:r>
            <a:r>
              <a:rPr lang="fr-FR" sz="2400" b="1" dirty="0" smtClean="0"/>
              <a:t>locales </a:t>
            </a:r>
            <a:r>
              <a:rPr lang="fr-FR" sz="2400" dirty="0"/>
              <a:t>afin </a:t>
            </a:r>
            <a:r>
              <a:rPr lang="fr-FR" sz="2400" dirty="0" smtClean="0"/>
              <a:t>de communiquer </a:t>
            </a:r>
            <a:r>
              <a:rPr lang="fr-FR" sz="2400" dirty="0"/>
              <a:t>les intentions de l’équipe et sensibiliser les résidents sur les activités de </a:t>
            </a:r>
            <a:r>
              <a:rPr lang="fr-FR" sz="2400" dirty="0" smtClean="0"/>
              <a:t>l’</a:t>
            </a:r>
            <a:r>
              <a:rPr lang="fr-FR" sz="2400" dirty="0"/>
              <a:t>é</a:t>
            </a:r>
            <a:r>
              <a:rPr lang="fr-FR" sz="2400" dirty="0" smtClean="0"/>
              <a:t>quipe. Ensuite, 6 à 8 participants seront identifié pour chacun des groupes de discussion.</a:t>
            </a:r>
          </a:p>
          <a:p>
            <a:r>
              <a:rPr lang="fr-SN" sz="2400" b="1" dirty="0"/>
              <a:t>4 groupes de discussion seront menés pour chacune des 6 localités identifiées</a:t>
            </a:r>
            <a:r>
              <a:rPr lang="fr-SN" sz="2400" dirty="0"/>
              <a:t>. Les groupes seront </a:t>
            </a:r>
            <a:r>
              <a:rPr lang="fr-FR" sz="2400" dirty="0"/>
              <a:t>présélectionnés et séparés en quatre catégories : </a:t>
            </a:r>
            <a:endParaRPr lang="fr-FR" sz="2400" dirty="0" smtClean="0"/>
          </a:p>
          <a:p>
            <a:pPr lvl="1"/>
            <a:r>
              <a:rPr lang="fr-FR" sz="2000" dirty="0" smtClean="0"/>
              <a:t>hommes </a:t>
            </a:r>
            <a:r>
              <a:rPr lang="fr-FR" sz="2000" dirty="0"/>
              <a:t>(+18), </a:t>
            </a:r>
            <a:endParaRPr lang="fr-FR" sz="2000" dirty="0" smtClean="0"/>
          </a:p>
          <a:p>
            <a:pPr lvl="1"/>
            <a:r>
              <a:rPr lang="fr-FR" sz="2000" dirty="0" smtClean="0"/>
              <a:t>femmes </a:t>
            </a:r>
            <a:r>
              <a:rPr lang="fr-FR" sz="2000" dirty="0"/>
              <a:t>(+18), </a:t>
            </a:r>
            <a:endParaRPr lang="fr-FR" sz="2000" dirty="0" smtClean="0"/>
          </a:p>
          <a:p>
            <a:pPr lvl="1"/>
            <a:r>
              <a:rPr lang="fr-FR" sz="2000" dirty="0" smtClean="0"/>
              <a:t>filles </a:t>
            </a:r>
            <a:r>
              <a:rPr lang="fr-FR" sz="2000" dirty="0"/>
              <a:t>(11-17 </a:t>
            </a:r>
            <a:r>
              <a:rPr lang="fr-FR" sz="2000" dirty="0" smtClean="0"/>
              <a:t>ans)</a:t>
            </a:r>
          </a:p>
          <a:p>
            <a:pPr lvl="1"/>
            <a:r>
              <a:rPr lang="fr-FR" sz="2000" dirty="0" smtClean="0"/>
              <a:t>garçons </a:t>
            </a:r>
            <a:r>
              <a:rPr lang="fr-FR" sz="2000" dirty="0"/>
              <a:t>(11-17 ans)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Si </a:t>
            </a:r>
            <a:r>
              <a:rPr lang="en-US" sz="2400" dirty="0"/>
              <a:t>possible, </a:t>
            </a:r>
            <a:r>
              <a:rPr lang="en-US" sz="2400" dirty="0" err="1"/>
              <a:t>inclure</a:t>
            </a:r>
            <a:r>
              <a:rPr lang="en-US" sz="2400" dirty="0"/>
              <a:t> des participants de </a:t>
            </a:r>
            <a:r>
              <a:rPr lang="en-US" sz="2400" dirty="0" err="1"/>
              <a:t>différents</a:t>
            </a:r>
            <a:r>
              <a:rPr lang="en-US" sz="2400" dirty="0"/>
              <a:t> </a:t>
            </a:r>
            <a:r>
              <a:rPr lang="en-US" sz="2400" dirty="0" err="1"/>
              <a:t>statuts</a:t>
            </a:r>
            <a:r>
              <a:rPr lang="en-US" sz="2400" dirty="0" smtClean="0"/>
              <a:t>.</a:t>
            </a:r>
          </a:p>
          <a:p>
            <a:r>
              <a:rPr lang="fr-FR" sz="2400" b="1" dirty="0"/>
              <a:t>Environnement</a:t>
            </a:r>
            <a:br>
              <a:rPr lang="fr-FR" sz="2400" b="1" dirty="0"/>
            </a:br>
            <a:r>
              <a:rPr lang="fr-FR" sz="2400" dirty="0"/>
              <a:t>Confortable, participants assis en cercle</a:t>
            </a:r>
          </a:p>
          <a:p>
            <a:endParaRPr lang="fr-FR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156" y="40161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Modalités de collecte de données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27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1014" y="401617"/>
            <a:ext cx="7947718" cy="67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Modalités de collecte de données </a:t>
            </a:r>
            <a:endParaRPr lang="fr-F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756" y="1253331"/>
            <a:ext cx="7947718" cy="5429857"/>
          </a:xfrm>
        </p:spPr>
        <p:txBody>
          <a:bodyPr>
            <a:noAutofit/>
          </a:bodyPr>
          <a:lstStyle/>
          <a:p>
            <a:r>
              <a:rPr lang="fr-CH" sz="2400" dirty="0" smtClean="0"/>
              <a:t>Chaque </a:t>
            </a:r>
            <a:r>
              <a:rPr lang="fr-CH" sz="2400" dirty="0"/>
              <a:t>équipe qui mènera les groupes de discussion sera formée par deux enquêteurs: </a:t>
            </a:r>
            <a:r>
              <a:rPr lang="fr-CH" sz="2400" b="1" dirty="0"/>
              <a:t>un animateur et un preneur de notes</a:t>
            </a:r>
            <a:r>
              <a:rPr lang="fr-CH" sz="2400" dirty="0"/>
              <a:t>. </a:t>
            </a:r>
          </a:p>
          <a:p>
            <a:r>
              <a:rPr lang="fr-CH" sz="2400" b="1" dirty="0"/>
              <a:t>Seul le membre du Groupe de Travail Protection</a:t>
            </a:r>
            <a:r>
              <a:rPr lang="fr-CH" sz="2400" dirty="0"/>
              <a:t> pourra faciliter les groupes de discussion des enfants; la responsabilité de leur consentement lui incombe entièrement</a:t>
            </a:r>
            <a:r>
              <a:rPr lang="fr-CH" sz="2400" dirty="0" smtClean="0"/>
              <a:t>.</a:t>
            </a:r>
            <a:endParaRPr lang="fr-FR" sz="2400" b="1" dirty="0" smtClean="0"/>
          </a:p>
          <a:p>
            <a:r>
              <a:rPr lang="fr-FR" sz="2400" b="1" dirty="0" smtClean="0"/>
              <a:t>Modérateur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dirty="0" smtClean="0"/>
              <a:t>Habile dans les discussions en groupe, utilise les questions préétablies, crée un environnement bienveillant, écoute attentivement et encourage la prise de parole, connait le guide de questionnement en détail.</a:t>
            </a:r>
            <a:endParaRPr lang="fr-FR" sz="2400" dirty="0"/>
          </a:p>
          <a:p>
            <a:r>
              <a:rPr lang="fr-FR" sz="2400" b="1" dirty="0" smtClean="0"/>
              <a:t>Preneur de notes</a:t>
            </a:r>
            <a:br>
              <a:rPr lang="fr-FR" sz="2400" b="1" dirty="0" smtClean="0"/>
            </a:br>
            <a:r>
              <a:rPr lang="fr-FR" sz="2400" dirty="0" smtClean="0"/>
              <a:t>S’occupe de la logistique (mettre en place la salle/lieu, accueillir les participants), ne prend pas part à la discussions, prend des notes précises et exhaustives, </a:t>
            </a:r>
            <a:r>
              <a:rPr lang="fr-FR" sz="2400" dirty="0"/>
              <a:t>connait le guide de questionnement en </a:t>
            </a:r>
            <a:r>
              <a:rPr lang="fr-FR" sz="2400" dirty="0" smtClean="0"/>
              <a:t>détail.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5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Modalités de collecte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892808"/>
            <a:ext cx="7947718" cy="4432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/>
              <a:t> </a:t>
            </a:r>
            <a:endParaRPr lang="fr-FR" sz="3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3756" y="1149315"/>
            <a:ext cx="728315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/>
              <a:t>Introduction </a:t>
            </a:r>
            <a:r>
              <a:rPr lang="fr-FR" sz="2400" b="1" dirty="0" smtClean="0"/>
              <a:t>prompte</a:t>
            </a: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1. Bienvenue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2. Introduction au sujet de la discussion 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3. Règles de base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4. Première </a:t>
            </a:r>
            <a:r>
              <a:rPr lang="fr-FR" sz="2400" dirty="0" smtClean="0"/>
              <a:t>question</a:t>
            </a:r>
          </a:p>
          <a:p>
            <a:pPr>
              <a:lnSpc>
                <a:spcPct val="90000"/>
              </a:lnSpc>
            </a:pPr>
            <a:endParaRPr lang="fr-FR" sz="2400" b="1" dirty="0" smtClean="0"/>
          </a:p>
          <a:p>
            <a:pPr>
              <a:lnSpc>
                <a:spcPct val="90000"/>
              </a:lnSpc>
            </a:pPr>
            <a:r>
              <a:rPr lang="fr-FR" sz="2400" b="1" dirty="0" smtClean="0"/>
              <a:t>Discussion</a:t>
            </a:r>
            <a:r>
              <a:rPr lang="fr-FR" sz="2400" dirty="0" smtClean="0"/>
              <a:t> (30 minutes maximum pour les enfants, 60 minutes maximum pour les adultes)</a:t>
            </a:r>
          </a:p>
          <a:p>
            <a:pPr>
              <a:lnSpc>
                <a:spcPct val="90000"/>
              </a:lnSpc>
            </a:pPr>
            <a:endParaRPr lang="fr-FR" sz="2400" dirty="0" smtClean="0"/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b="1" dirty="0" smtClean="0"/>
              <a:t>Débriefing systématique </a:t>
            </a:r>
            <a:r>
              <a:rPr lang="fr-FR" sz="2400" dirty="0" smtClean="0"/>
              <a:t>pour chaque groupe de discussion au bureau de Diffa, dans l’après-midi du même jour.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063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Modalités de collecte de données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892808"/>
            <a:ext cx="7947718" cy="44323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600" dirty="0"/>
              <a:t> </a:t>
            </a:r>
            <a:endParaRPr lang="fr-FR" sz="3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33756" y="948690"/>
            <a:ext cx="728315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b="1" dirty="0" smtClean="0"/>
              <a:t>Prise de notes</a:t>
            </a:r>
            <a:endParaRPr lang="fr-FR" sz="2400" dirty="0" smtClean="0"/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Clarté et cohérence essentielles pour une bonne interprétation des notes de la part des personne qui réaliseront l’analyse</a:t>
            </a:r>
          </a:p>
          <a:p>
            <a:pPr marL="457200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Types d’information: 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Citations qui illustrent des points importants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Thèmes/points clé pour chacune des questions posées au groupe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Questions supplémentaires qui pourraient être posées à la fin, si le modérateur n’a pas approfondi un point important</a:t>
            </a:r>
          </a:p>
          <a:p>
            <a:pPr marL="914400" lvl="1" indent="-457200">
              <a:lnSpc>
                <a:spcPct val="90000"/>
              </a:lnSpc>
              <a:buFont typeface="Arial" charset="0"/>
              <a:buChar char="•"/>
            </a:pPr>
            <a:r>
              <a:rPr lang="fr-FR" sz="2400" dirty="0" smtClean="0"/>
              <a:t>Autres facteurs qui pourraient aider l’analyse : ex. langage non-verbale indiquant l’accord des participants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398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Prise en charge des cas de protection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b="1" dirty="0" smtClean="0"/>
              <a:t>N.B. Les modérateurs et preneurs de notes pourront être confrontés, pendant la discussion, à des situations difficiles, alors que des victimes de cas de protection partagent leurs expériences. 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dirty="0" smtClean="0"/>
              <a:t>Il est important que vous soyez préparés à cette éventualité et que vous fassiez un suivi avec ces victimes. Si il/elle y consent, prenez le nom et les coordonnées de la personne pour la référer ensuite aux mécanismes de prise en charge spécialisés.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Evaluation</a:t>
            </a:r>
            <a:r>
              <a:rPr lang="fr-FR" b="1" dirty="0" smtClean="0"/>
              <a:t> </a:t>
            </a:r>
            <a:r>
              <a:rPr lang="fr-FR" dirty="0" smtClean="0"/>
              <a:t>menée par REACH en partenariat avec le Cluster WASH</a:t>
            </a:r>
          </a:p>
          <a:p>
            <a:endParaRPr lang="fr-FR" dirty="0" smtClean="0"/>
          </a:p>
          <a:p>
            <a:r>
              <a:rPr lang="fr-FR" b="1" dirty="0" smtClean="0"/>
              <a:t>Objectif général</a:t>
            </a:r>
            <a:r>
              <a:rPr lang="fr-FR" dirty="0" smtClean="0"/>
              <a:t>: </a:t>
            </a:r>
            <a:r>
              <a:rPr lang="fr-FR" dirty="0"/>
              <a:t>Évaluer les problématiques d’accès liées à l’utilisation des services et infrastructures EHA de la part de toute population affectée  par la crise de déplacement dans la région de </a:t>
            </a:r>
            <a:r>
              <a:rPr lang="fr-FR" dirty="0" smtClean="0"/>
              <a:t>Diffa,</a:t>
            </a:r>
            <a:r>
              <a:rPr lang="fr-FR" dirty="0"/>
              <a:t> afin de comprendre la faible utilisation des services EHA par une partie de la population et mieux orienter la réponse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Finalité:</a:t>
            </a:r>
            <a:r>
              <a:rPr lang="fr-FR" dirty="0" smtClean="0"/>
              <a:t> Informer le Cluster WASH pour le HNO et l’orientation de ses priorités sectorielles</a:t>
            </a:r>
          </a:p>
        </p:txBody>
      </p:sp>
    </p:spTree>
    <p:extLst>
      <p:ext uri="{BB962C8B-B14F-4D97-AF65-F5344CB8AC3E}">
        <p14:creationId xmlns:p14="http://schemas.microsoft.com/office/powerpoint/2010/main" val="281674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Questionnaire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0" y="1252538"/>
            <a:ext cx="6898497" cy="5072062"/>
          </a:xfrm>
        </p:spPr>
      </p:pic>
    </p:spTree>
    <p:extLst>
      <p:ext uri="{BB962C8B-B14F-4D97-AF65-F5344CB8AC3E}">
        <p14:creationId xmlns:p14="http://schemas.microsoft.com/office/powerpoint/2010/main" val="1827684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CH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3756" y="365126"/>
            <a:ext cx="7947718" cy="5960045"/>
          </a:xfrm>
        </p:spPr>
        <p:txBody>
          <a:bodyPr>
            <a:normAutofit/>
          </a:bodyPr>
          <a:lstStyle/>
          <a:p>
            <a:pPr algn="ctr"/>
            <a:r>
              <a:rPr lang="fr-CH" dirty="0" smtClean="0"/>
              <a:t>Questions?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461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Questions de recherche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56" y="1253331"/>
            <a:ext cx="7947718" cy="523762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Quelles </a:t>
            </a:r>
            <a:r>
              <a:rPr lang="fr-FR" dirty="0"/>
              <a:t>sont les principales contraintes d’accès aux services et infrastructures EHA liées aux caractéristiques de conception des services </a:t>
            </a:r>
            <a:r>
              <a:rPr lang="fr-FR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fr-FR" dirty="0" smtClean="0"/>
              <a:t>Quelles </a:t>
            </a:r>
            <a:r>
              <a:rPr lang="fr-FR" dirty="0"/>
              <a:t>sont les principales contraintes d’accès aux services et infrastructures EHA liées à des problématiques de protection </a:t>
            </a:r>
            <a:r>
              <a:rPr lang="fr-FR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endParaRPr lang="fr-FR" dirty="0"/>
          </a:p>
          <a:p>
            <a:pPr marL="514350" lvl="0" indent="-514350">
              <a:buFont typeface="+mj-lt"/>
              <a:buAutoNum type="arabicPeriod"/>
            </a:pPr>
            <a:r>
              <a:rPr lang="fr-FR" dirty="0"/>
              <a:t>Quel est le niveau d'implication des populations dans les mécanismes de conception, gestion et partage d’information liés aux services EHA existants ?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9639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56" y="365127"/>
            <a:ext cx="7947718" cy="5126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Méthodologie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44" y="2893924"/>
            <a:ext cx="2059911" cy="3346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Type de </a:t>
            </a:r>
            <a:r>
              <a:rPr lang="en-GB" sz="2400" b="1" dirty="0" err="1" smtClean="0"/>
              <a:t>collecte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err="1" smtClean="0"/>
              <a:t>Outil</a:t>
            </a:r>
            <a:r>
              <a:rPr lang="en-GB" sz="2400" b="1" dirty="0" smtClean="0"/>
              <a:t>	</a:t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err="1" smtClean="0"/>
              <a:t>Objectif</a:t>
            </a:r>
            <a:r>
              <a:rPr lang="en-GB" sz="2400" b="1" dirty="0" smtClean="0"/>
              <a:t>	</a:t>
            </a:r>
            <a:endParaRPr lang="fr-FR" sz="2400" b="1" dirty="0" smtClean="0"/>
          </a:p>
        </p:txBody>
      </p:sp>
      <p:sp>
        <p:nvSpPr>
          <p:cNvPr id="5" name="Rectangle à coins arrondis 4"/>
          <p:cNvSpPr/>
          <p:nvPr/>
        </p:nvSpPr>
        <p:spPr>
          <a:xfrm>
            <a:off x="5536641" y="1205810"/>
            <a:ext cx="2292699" cy="1286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bg1"/>
                </a:solidFill>
              </a:rPr>
              <a:t>Volet</a:t>
            </a:r>
            <a:r>
              <a:rPr lang="en-GB" sz="3000" dirty="0" smtClean="0">
                <a:solidFill>
                  <a:schemeClr val="bg1"/>
                </a:solidFill>
              </a:rPr>
              <a:t> </a:t>
            </a:r>
            <a:br>
              <a:rPr lang="en-GB" sz="3000" dirty="0" smtClean="0">
                <a:solidFill>
                  <a:schemeClr val="bg1"/>
                </a:solidFill>
              </a:rPr>
            </a:br>
            <a:r>
              <a:rPr lang="en-GB" sz="3000" dirty="0" err="1" smtClean="0">
                <a:solidFill>
                  <a:schemeClr val="bg1"/>
                </a:solidFill>
              </a:rPr>
              <a:t>qualitatif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754922" y="1195761"/>
            <a:ext cx="2292699" cy="1286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err="1" smtClean="0">
                <a:solidFill>
                  <a:schemeClr val="bg1"/>
                </a:solidFill>
              </a:rPr>
              <a:t>Volet</a:t>
            </a:r>
            <a:r>
              <a:rPr lang="en-GB" sz="3000" dirty="0" smtClean="0">
                <a:solidFill>
                  <a:schemeClr val="bg1"/>
                </a:solidFill>
              </a:rPr>
              <a:t> </a:t>
            </a:r>
            <a:r>
              <a:rPr lang="en-GB" sz="3000" dirty="0" err="1" smtClean="0">
                <a:solidFill>
                  <a:schemeClr val="bg1"/>
                </a:solidFill>
              </a:rPr>
              <a:t>quantitatif</a:t>
            </a:r>
            <a:endParaRPr lang="fr-FR" sz="3000" dirty="0">
              <a:solidFill>
                <a:schemeClr val="bg1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542232" y="1256050"/>
            <a:ext cx="0" cy="551653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317253" y="1246002"/>
            <a:ext cx="15073" cy="552658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977655" y="2907321"/>
            <a:ext cx="2230734" cy="454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Enquêtes</a:t>
            </a:r>
            <a:r>
              <a:rPr lang="en-GB" sz="2400" dirty="0" smtClean="0"/>
              <a:t> ménages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Questionnaire sur smartphone</a:t>
            </a:r>
            <a:br>
              <a:rPr lang="en-GB" sz="2400" dirty="0" smtClean="0"/>
            </a:b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Résultats</a:t>
            </a:r>
            <a:r>
              <a:rPr lang="en-GB" sz="2400" dirty="0" smtClean="0"/>
              <a:t> </a:t>
            </a:r>
            <a:r>
              <a:rPr lang="en-GB" sz="2400" dirty="0" err="1" smtClean="0"/>
              <a:t>représentatifs</a:t>
            </a:r>
            <a:r>
              <a:rPr lang="en-GB" sz="2400" dirty="0"/>
              <a:t> </a:t>
            </a:r>
            <a:r>
              <a:rPr lang="en-GB" sz="2400" dirty="0" smtClean="0"/>
              <a:t>pour </a:t>
            </a:r>
            <a:r>
              <a:rPr lang="en-GB" sz="2400" dirty="0" err="1" smtClean="0"/>
              <a:t>chaque</a:t>
            </a:r>
            <a:r>
              <a:rPr lang="en-GB" sz="2400" dirty="0" smtClean="0"/>
              <a:t> </a:t>
            </a:r>
            <a:r>
              <a:rPr lang="en-GB" sz="2400" dirty="0" err="1" smtClean="0"/>
              <a:t>indicateur</a:t>
            </a:r>
            <a:r>
              <a:rPr lang="en-GB" sz="2400" dirty="0" smtClean="0"/>
              <a:t>		</a:t>
            </a:r>
            <a:endParaRPr lang="fr-FR" sz="2400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799566" y="2907321"/>
            <a:ext cx="2230734" cy="395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Groupes</a:t>
            </a:r>
            <a:r>
              <a:rPr lang="en-GB" sz="2400" dirty="0" smtClean="0"/>
              <a:t> de discussions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Guide de discussion sur papier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err="1" smtClean="0"/>
              <a:t>Compréhension</a:t>
            </a:r>
            <a:r>
              <a:rPr lang="en-GB" sz="2400" dirty="0" smtClean="0"/>
              <a:t> plus </a:t>
            </a:r>
            <a:r>
              <a:rPr lang="en-GB" sz="2400" dirty="0" err="1" smtClean="0"/>
              <a:t>profonde</a:t>
            </a:r>
            <a:r>
              <a:rPr lang="en-GB" sz="2400" dirty="0" smtClean="0"/>
              <a:t> des </a:t>
            </a:r>
            <a:r>
              <a:rPr lang="en-GB" sz="2400" dirty="0" err="1" smtClean="0"/>
              <a:t>expériences</a:t>
            </a:r>
            <a:endParaRPr lang="fr-FR" sz="2400" dirty="0" smtClean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432079" y="3759764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432079" y="5097866"/>
            <a:ext cx="7536264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0" y="0"/>
            <a:ext cx="9144000" cy="61880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fr-CH" altLang="en-US" sz="2400" dirty="0"/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89088" y="2052638"/>
            <a:ext cx="5875337" cy="12160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en-US" sz="4800" cap="small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Méthodologie</a:t>
            </a:r>
            <a:r>
              <a:rPr lang="en-US" altLang="en-US" sz="4800" cap="small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4800" cap="small" dirty="0" err="1" smtClean="0">
                <a:solidFill>
                  <a:schemeClr val="bg2">
                    <a:lumMod val="50000"/>
                  </a:schemeClr>
                </a:solidFill>
              </a:rPr>
              <a:t>générale</a:t>
            </a:r>
            <a:endParaRPr lang="fr-FR" altLang="en-US" sz="3600" cap="small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088" y="3514725"/>
            <a:ext cx="5875337" cy="158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691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Collecte de données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756" y="1209788"/>
            <a:ext cx="7947718" cy="5071841"/>
          </a:xfrm>
        </p:spPr>
        <p:txBody>
          <a:bodyPr>
            <a:normAutofit lnSpcReduction="10000"/>
          </a:bodyPr>
          <a:lstStyle/>
          <a:p>
            <a:r>
              <a:rPr lang="fr-FR" b="1" i="1" dirty="0" smtClean="0"/>
              <a:t>Qui?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1 272 ménages ; 24 groupes de discussion </a:t>
            </a:r>
            <a:r>
              <a:rPr lang="fr-FR" dirty="0" smtClean="0"/>
              <a:t>minimum, en complément du volet quantitatif </a:t>
            </a:r>
          </a:p>
          <a:p>
            <a:pPr marL="0" indent="0">
              <a:buNone/>
            </a:pPr>
            <a:r>
              <a:rPr lang="fr-FR" b="1" i="1" dirty="0" smtClean="0"/>
              <a:t>Où</a:t>
            </a:r>
            <a:r>
              <a:rPr lang="fr-FR" b="1" i="1" dirty="0" smtClean="0"/>
              <a:t>? 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/>
              <a:t>49 </a:t>
            </a:r>
            <a:r>
              <a:rPr lang="fr-FR" dirty="0" smtClean="0"/>
              <a:t>sites de déplacés et </a:t>
            </a:r>
            <a:r>
              <a:rPr lang="fr-FR" dirty="0" smtClean="0"/>
              <a:t>67 </a:t>
            </a:r>
            <a:r>
              <a:rPr lang="fr-FR" dirty="0" smtClean="0"/>
              <a:t>villages administratifs dans 5 départements de la région de Diffa </a:t>
            </a:r>
          </a:p>
          <a:p>
            <a:r>
              <a:rPr lang="fr-FR" b="1" i="1" dirty="0"/>
              <a:t>Quand?</a:t>
            </a:r>
            <a:endParaRPr lang="fr-FR" b="1" dirty="0"/>
          </a:p>
          <a:p>
            <a:pPr marL="0" indent="0">
              <a:buNone/>
            </a:pPr>
            <a:r>
              <a:rPr lang="fr-FR" dirty="0" smtClean="0"/>
              <a:t>30 avril au -11 mai 2018</a:t>
            </a:r>
            <a:endParaRPr lang="fr-FR" dirty="0"/>
          </a:p>
          <a:p>
            <a:r>
              <a:rPr lang="fr-FR" b="1" i="1" dirty="0" smtClean="0"/>
              <a:t>Comment?</a:t>
            </a:r>
            <a:r>
              <a:rPr lang="fr-FR" b="1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Questionnaire sur smartphone via le logiciel ODK ;</a:t>
            </a:r>
          </a:p>
          <a:p>
            <a:pPr marL="0" indent="0">
              <a:buNone/>
            </a:pPr>
            <a:r>
              <a:rPr lang="fr-FR" dirty="0" smtClean="0"/>
              <a:t>Guides de discussion et prise de notes sur papier</a:t>
            </a:r>
          </a:p>
        </p:txBody>
      </p:sp>
    </p:spTree>
    <p:extLst>
      <p:ext uri="{BB962C8B-B14F-4D97-AF65-F5344CB8AC3E}">
        <p14:creationId xmlns:p14="http://schemas.microsoft.com/office/powerpoint/2010/main" val="38735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Répartition des ménages interrogés </a:t>
            </a:r>
            <a:endParaRPr lang="fr-FR" dirty="0"/>
          </a:p>
        </p:txBody>
      </p:sp>
      <p:sp>
        <p:nvSpPr>
          <p:cNvPr id="5" name="TextBox 7"/>
          <p:cNvSpPr txBox="1"/>
          <p:nvPr/>
        </p:nvSpPr>
        <p:spPr>
          <a:xfrm>
            <a:off x="412124" y="5534828"/>
            <a:ext cx="7946265" cy="904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kern="120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Echantillon permettant des résultats statistiquement représentatifs à 95</a:t>
            </a:r>
            <a:r>
              <a:rPr lang="fr-FR" sz="1600" kern="1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%/7% </a:t>
            </a:r>
            <a:r>
              <a:rPr lang="fr-FR" sz="1600" kern="1200" dirty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(résultats </a:t>
            </a:r>
            <a:r>
              <a:rPr lang="fr-FR" sz="1600" kern="1200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préci</a:t>
            </a:r>
            <a:r>
              <a:rPr lang="fr-FR" sz="1600" dirty="0" smtClean="0">
                <a:solidFill>
                  <a:srgbClr val="008080"/>
                </a:solidFill>
                <a:latin typeface="Calibri"/>
                <a:ea typeface="Calibri"/>
                <a:cs typeface="Times New Roman"/>
              </a:rPr>
              <a:t>s)</a:t>
            </a:r>
            <a:endParaRPr lang="fr-FR" dirty="0">
              <a:effectLst/>
              <a:latin typeface="Times New Roman"/>
              <a:ea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kern="1200" dirty="0">
                <a:solidFill>
                  <a:srgbClr val="FFC000"/>
                </a:solidFill>
                <a:effectLst/>
                <a:latin typeface="Calibri"/>
                <a:ea typeface="Calibri"/>
                <a:cs typeface="Times New Roman"/>
              </a:rPr>
              <a:t>Echantillon permettant des résultats statistiquement représentatifs à 90%/10% (résultats indicatifs)</a:t>
            </a:r>
            <a:endParaRPr lang="fr-FR" dirty="0">
              <a:solidFill>
                <a:srgbClr val="FFC000"/>
              </a:solidFill>
              <a:effectLst/>
              <a:latin typeface="Times New Roman"/>
              <a:ea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38990"/>
              </p:ext>
            </p:extLst>
          </p:nvPr>
        </p:nvGraphicFramePr>
        <p:xfrm>
          <a:off x="887898" y="1383748"/>
          <a:ext cx="6586331" cy="3718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738"/>
                <a:gridCol w="1683447"/>
                <a:gridCol w="2080171"/>
                <a:gridCol w="1364975"/>
              </a:tblGrid>
              <a:tr h="133299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Département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Sites DREC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Nombre </a:t>
                      </a:r>
                      <a:r>
                        <a:rPr lang="fr-FR" sz="2000" u="none" strike="noStrike" dirty="0">
                          <a:effectLst/>
                        </a:rPr>
                        <a:t>de ménages à enquêter (95/7)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effectLst/>
                        </a:rPr>
                        <a:t>Sites non-DREC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  <a:p>
                      <a:pPr algn="ctr" fontAlgn="ctr"/>
                      <a:r>
                        <a:rPr lang="fr-FR" sz="2000" u="none" strike="noStrike" dirty="0" smtClean="0">
                          <a:effectLst/>
                        </a:rPr>
                        <a:t>Nombre </a:t>
                      </a:r>
                      <a:r>
                        <a:rPr lang="fr-FR" sz="2000" u="none" strike="noStrike" dirty="0">
                          <a:effectLst/>
                        </a:rPr>
                        <a:t>de ménages à enquêter (90/10)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Bosso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Diffa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195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68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Goudoumaria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166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Maïné-Soroa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189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</a:rPr>
                        <a:t>N'Guigmi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193</a:t>
                      </a:r>
                      <a:endParaRPr lang="en-US" sz="2000" b="0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67</a:t>
                      </a:r>
                      <a:endParaRPr lang="en-US" sz="2000" b="0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755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936</a:t>
                      </a:r>
                      <a:endParaRPr lang="en-US" sz="2000" b="1" i="0" u="none" strike="noStrike" dirty="0">
                        <a:solidFill>
                          <a:srgbClr val="00B05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FFC000"/>
                          </a:solidFill>
                          <a:effectLst/>
                        </a:rPr>
                        <a:t>336</a:t>
                      </a:r>
                      <a:endParaRPr lang="en-US" sz="2000" b="1" i="0" u="none" strike="noStrike" dirty="0">
                        <a:solidFill>
                          <a:srgbClr val="FFC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1272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9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Répartition des groupes de discussion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81313" y="1511794"/>
            <a:ext cx="745260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latin typeface="Arial Narrow" charset="0"/>
                <a:ea typeface="Cambria" charset="0"/>
                <a:cs typeface="Arial" charset="0"/>
              </a:rPr>
              <a:t>Six </a:t>
            </a:r>
            <a:r>
              <a:rPr lang="en-GB" sz="2000" dirty="0" err="1" smtClean="0">
                <a:latin typeface="Arial Narrow" charset="0"/>
                <a:ea typeface="Cambria" charset="0"/>
                <a:cs typeface="Arial" charset="0"/>
              </a:rPr>
              <a:t>localités</a:t>
            </a:r>
            <a:r>
              <a:rPr lang="en-GB" sz="2000" dirty="0" smtClean="0">
                <a:latin typeface="Arial Narrow" charset="0"/>
                <a:ea typeface="Cambria" charset="0"/>
                <a:cs typeface="Arial" charset="0"/>
              </a:rPr>
              <a:t>, </a:t>
            </a:r>
            <a:r>
              <a:rPr lang="en-GB" sz="2000" dirty="0" err="1" smtClean="0">
                <a:latin typeface="Arial Narrow" charset="0"/>
                <a:ea typeface="Cambria" charset="0"/>
                <a:cs typeface="Arial" charset="0"/>
              </a:rPr>
              <a:t>selon</a:t>
            </a:r>
            <a:r>
              <a:rPr lang="en-GB" sz="2000" dirty="0" smtClean="0">
                <a:latin typeface="Arial Narrow" charset="0"/>
                <a:ea typeface="Cambria" charset="0"/>
                <a:cs typeface="Arial" charset="0"/>
              </a:rPr>
              <a:t> les orientations </a:t>
            </a:r>
            <a:r>
              <a:rPr lang="en-GB" sz="2000" dirty="0" err="1" smtClean="0">
                <a:latin typeface="Arial Narrow" charset="0"/>
                <a:ea typeface="Cambria" charset="0"/>
                <a:cs typeface="Arial" charset="0"/>
              </a:rPr>
              <a:t>suivantes</a:t>
            </a:r>
            <a:r>
              <a:rPr lang="en-GB" sz="2000" dirty="0" smtClean="0">
                <a:latin typeface="Arial Narrow" charset="0"/>
                <a:ea typeface="Cambria" charset="0"/>
                <a:cs typeface="Arial" charset="0"/>
              </a:rPr>
              <a:t> :</a:t>
            </a:r>
            <a:endParaRPr lang="fr-FR" sz="2000" dirty="0" smtClean="0">
              <a:latin typeface="Arial Narrow" charset="0"/>
              <a:ea typeface="Cambria" charset="0"/>
              <a:cs typeface="Arial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fr-FR" sz="2000" b="1" dirty="0" smtClean="0">
                <a:latin typeface="Arial Narrow" charset="0"/>
                <a:ea typeface="Cambria" charset="0"/>
                <a:cs typeface="Arial" charset="0"/>
              </a:rPr>
              <a:t>2 </a:t>
            </a:r>
            <a:r>
              <a:rPr lang="fr-FR" sz="2000" b="1" dirty="0">
                <a:latin typeface="Arial Narrow" charset="0"/>
                <a:ea typeface="Cambria" charset="0"/>
                <a:cs typeface="Arial" charset="0"/>
              </a:rPr>
              <a:t>localités ‘isolées’</a:t>
            </a:r>
            <a:r>
              <a:rPr lang="fr-FR" sz="2000" dirty="0">
                <a:latin typeface="Arial Narrow" charset="0"/>
                <a:ea typeface="Cambria" charset="0"/>
                <a:cs typeface="Arial" charset="0"/>
              </a:rPr>
              <a:t>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(500 ménages maximum et situées à &gt; 3km du village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le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plus proche), dont </a:t>
            </a:r>
            <a:r>
              <a:rPr lang="fr-FR" sz="2000" dirty="0">
                <a:latin typeface="Arial Narrow" charset="0"/>
                <a:ea typeface="Cambria" charset="0"/>
                <a:cs typeface="Arial" charset="0"/>
              </a:rPr>
              <a:t>une localité DREC et une localité non-DREC 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;</a:t>
            </a:r>
            <a:endParaRPr lang="en-US" sz="2000" dirty="0">
              <a:latin typeface="Arial Narrow" charset="0"/>
              <a:ea typeface="Cambria" charset="0"/>
              <a:cs typeface="Times New Roman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charset="0"/>
              <a:buChar char="•"/>
            </a:pPr>
            <a:r>
              <a:rPr lang="fr-FR" sz="2000" b="1" dirty="0">
                <a:latin typeface="Arial Narrow" charset="0"/>
                <a:ea typeface="Cambria" charset="0"/>
                <a:cs typeface="Arial" charset="0"/>
              </a:rPr>
              <a:t>2 localités ‘à proximité</a:t>
            </a:r>
            <a:r>
              <a:rPr lang="fr-FR" sz="2000" b="1" dirty="0" smtClean="0">
                <a:latin typeface="Arial Narrow" charset="0"/>
                <a:ea typeface="Cambria" charset="0"/>
                <a:cs typeface="Arial" charset="0"/>
              </a:rPr>
              <a:t>’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(entre 501 et 1000 ménages et situées à &lt; 3 km du village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le 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plus proche), </a:t>
            </a:r>
            <a:r>
              <a:rPr lang="fr-FR" sz="2000" dirty="0">
                <a:latin typeface="Arial Narrow" charset="0"/>
                <a:ea typeface="Cambria" charset="0"/>
                <a:cs typeface="Arial" charset="0"/>
              </a:rPr>
              <a:t>dont une localité DREC et une localité non-DREC 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;</a:t>
            </a:r>
            <a:endParaRPr lang="en-US" sz="2000" dirty="0">
              <a:latin typeface="Arial Narrow" charset="0"/>
              <a:ea typeface="Cambria" charset="0"/>
              <a:cs typeface="Times New Roman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fr-FR" sz="2000" b="1" dirty="0">
                <a:latin typeface="Arial Narrow" charset="0"/>
                <a:ea typeface="Cambria" charset="0"/>
                <a:cs typeface="Arial" charset="0"/>
              </a:rPr>
              <a:t>2 localités ‘intégrées’ </a:t>
            </a:r>
            <a:r>
              <a:rPr lang="fr-FR" sz="2000" dirty="0">
                <a:latin typeface="Arial Narrow" charset="0"/>
                <a:ea typeface="Cambria" charset="0"/>
                <a:cs typeface="Arial" charset="0"/>
              </a:rPr>
              <a:t>(quartiers faisant partie d’une agglomération de &gt; 1000 ménages), dont une localité DREC et une localité non-DREC</a:t>
            </a:r>
            <a:r>
              <a:rPr lang="fr-FR" sz="2000" dirty="0" smtClean="0">
                <a:latin typeface="Arial Narrow" charset="0"/>
                <a:ea typeface="Cambria" charset="0"/>
                <a:cs typeface="Arial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Arial Narrow" charset="0"/>
              <a:ea typeface="Cambria" charset="0"/>
              <a:cs typeface="Times New Roman" charset="0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Dans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chaque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localité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,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quatre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groupes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 de discussions : hommes, femmes,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filles</a:t>
            </a:r>
            <a:r>
              <a:rPr lang="en-US" sz="2000" dirty="0" smtClean="0">
                <a:effectLst/>
                <a:latin typeface="Arial Narrow" charset="0"/>
                <a:ea typeface="Cambria" charset="0"/>
                <a:cs typeface="Times New Roman" charset="0"/>
              </a:rPr>
              <a:t>, </a:t>
            </a:r>
            <a:r>
              <a:rPr lang="en-US" sz="2000" dirty="0" err="1" smtClean="0">
                <a:effectLst/>
                <a:latin typeface="Arial Narrow" charset="0"/>
                <a:ea typeface="Cambria" charset="0"/>
                <a:cs typeface="Times New Roman" charset="0"/>
              </a:rPr>
              <a:t>garçons</a:t>
            </a:r>
            <a:endParaRPr lang="en-GB" sz="2000" dirty="0">
              <a:effectLst/>
              <a:latin typeface="Arial Narrow" charset="0"/>
              <a:ea typeface="Cambri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ACH">
  <a:themeElements>
    <a:clrScheme name="REACH theme">
      <a:dk1>
        <a:srgbClr val="000000"/>
      </a:dk1>
      <a:lt1>
        <a:srgbClr val="FFFFFF"/>
      </a:lt1>
      <a:dk2>
        <a:srgbClr val="000000"/>
      </a:dk2>
      <a:lt2>
        <a:srgbClr val="58585A"/>
      </a:lt2>
      <a:accent1>
        <a:srgbClr val="EE5859"/>
      </a:accent1>
      <a:accent2>
        <a:srgbClr val="58585A"/>
      </a:accent2>
      <a:accent3>
        <a:srgbClr val="D2CBB8"/>
      </a:accent3>
      <a:accent4>
        <a:srgbClr val="F69E61"/>
      </a:accent4>
      <a:accent5>
        <a:srgbClr val="A5C9A1"/>
      </a:accent5>
      <a:accent6>
        <a:srgbClr val="56B3CD"/>
      </a:accent6>
      <a:hlink>
        <a:srgbClr val="0067A9"/>
      </a:hlink>
      <a:folHlink>
        <a:srgbClr val="FFF67A"/>
      </a:folHlink>
    </a:clrScheme>
    <a:fontScheme name="REACH text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B31F12-FD48-4928-B797-68E4D982B6DF}" vid="{507976F8-0F25-4A49-B01C-81C85490E43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REACH PPT template_2015</Template>
  <TotalTime>1650</TotalTime>
  <Words>1392</Words>
  <Application>Microsoft Macintosh PowerPoint</Application>
  <PresentationFormat>On-screen Show (4:3)</PresentationFormat>
  <Paragraphs>246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Narrow</vt:lpstr>
      <vt:lpstr>Calibri</vt:lpstr>
      <vt:lpstr>Cambria</vt:lpstr>
      <vt:lpstr>ＭＳ Ｐゴシック</vt:lpstr>
      <vt:lpstr>Times New Roman</vt:lpstr>
      <vt:lpstr>Trade Gothic LT Std</vt:lpstr>
      <vt:lpstr>Wingdings</vt:lpstr>
      <vt:lpstr>Arial</vt:lpstr>
      <vt:lpstr>REACH</vt:lpstr>
      <vt:lpstr>Formation Evaluation transversale Protection/WASH  </vt:lpstr>
      <vt:lpstr>1. Introduction </vt:lpstr>
      <vt:lpstr>Contexte</vt:lpstr>
      <vt:lpstr>Questions de recherche</vt:lpstr>
      <vt:lpstr>Méthodologie </vt:lpstr>
      <vt:lpstr>2. Méthodologie générale</vt:lpstr>
      <vt:lpstr>Collecte de données </vt:lpstr>
      <vt:lpstr>Répartition des ménages interrogés </vt:lpstr>
      <vt:lpstr>Répartition des groupes de discussion</vt:lpstr>
      <vt:lpstr>Organisation des équipes</vt:lpstr>
      <vt:lpstr> Chronogramme de travail  </vt:lpstr>
      <vt:lpstr>Briefing sécurité </vt:lpstr>
      <vt:lpstr>3. Volet quantitatif : enquetes ménage</vt:lpstr>
      <vt:lpstr>Volet quantitatif</vt:lpstr>
      <vt:lpstr>PowerPoint Presentation</vt:lpstr>
      <vt:lpstr>Modalités de collecte de données</vt:lpstr>
      <vt:lpstr>PowerPoint Presentation</vt:lpstr>
      <vt:lpstr>Questionnaire </vt:lpstr>
      <vt:lpstr>Question 1_A.3 Points d’eau </vt:lpstr>
      <vt:lpstr>Question 2.1 Points d’eau </vt:lpstr>
      <vt:lpstr>Questions?</vt:lpstr>
      <vt:lpstr>3. Volet qualitatif : groupes de discussion</vt:lpstr>
      <vt:lpstr>Méthodologie </vt:lpstr>
      <vt:lpstr>Objectifs du volet qualitatif</vt:lpstr>
      <vt:lpstr>PowerPoint Presentation</vt:lpstr>
      <vt:lpstr>PowerPoint Presentation</vt:lpstr>
      <vt:lpstr>Modalités de collecte de données</vt:lpstr>
      <vt:lpstr>Modalités de collecte de données</vt:lpstr>
      <vt:lpstr>Prise en charge des cas de protection</vt:lpstr>
      <vt:lpstr>Questionnaire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de</dc:title>
  <dc:creator>REACH assessment</dc:creator>
  <cp:lastModifiedBy>sara tullo</cp:lastModifiedBy>
  <cp:revision>120</cp:revision>
  <dcterms:created xsi:type="dcterms:W3CDTF">2015-09-09T13:41:14Z</dcterms:created>
  <dcterms:modified xsi:type="dcterms:W3CDTF">2018-04-24T17:50:20Z</dcterms:modified>
</cp:coreProperties>
</file>