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83" r:id="rId3"/>
    <p:sldId id="480" r:id="rId4"/>
    <p:sldId id="481" r:id="rId5"/>
    <p:sldId id="484" r:id="rId6"/>
    <p:sldId id="469" r:id="rId7"/>
    <p:sldId id="470" r:id="rId8"/>
    <p:sldId id="476" r:id="rId9"/>
    <p:sldId id="477" r:id="rId10"/>
    <p:sldId id="478" r:id="rId11"/>
    <p:sldId id="479" r:id="rId12"/>
    <p:sldId id="471" r:id="rId13"/>
    <p:sldId id="485" r:id="rId14"/>
    <p:sldId id="487" r:id="rId15"/>
    <p:sldId id="488" r:id="rId16"/>
    <p:sldId id="486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 Faou" initials="MF" lastIdx="13" clrIdx="0"/>
  <p:cmAuthor id="1" name="Augusto Come" initials="AC" lastIdx="11" clrIdx="1">
    <p:extLst>
      <p:ext uri="{19B8F6BF-5375-455C-9EA6-DF929625EA0E}">
        <p15:presenceInfo xmlns:p15="http://schemas.microsoft.com/office/powerpoint/2012/main" userId="S-1-5-21-889838981-920820592-1903951286-826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3" autoAdjust="0"/>
    <p:restoredTop sz="92165" autoAdjust="0"/>
  </p:normalViewPr>
  <p:slideViewPr>
    <p:cSldViewPr snapToGrid="0" showGuides="1">
      <p:cViewPr varScale="1">
        <p:scale>
          <a:sx n="37" d="100"/>
          <a:sy n="37" d="100"/>
        </p:scale>
        <p:origin x="137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7CDD81-AE1D-47A5-AAAB-CAA1C9CDEBB7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350824-0BCE-4491-80FE-D3A5FFB0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0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9780D2-73DC-4398-9D86-EE459B5D567D}" type="datetimeFigureOut">
              <a:rPr lang="fr-FR" smtClean="0"/>
              <a:t>08/10/2018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27FC7D-0EA1-4DA1-8DA4-6675359561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04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completed data collection for the 13</a:t>
            </a:r>
            <a:r>
              <a:rPr lang="en-US" baseline="30000" dirty="0"/>
              <a:t>th</a:t>
            </a:r>
            <a:r>
              <a:rPr lang="en-US" dirty="0"/>
              <a:t> 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54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Vietnam.WASH.assessment@gmail.com</a:t>
            </a:r>
            <a:r>
              <a:rPr lang="en-US" baseline="0" dirty="0"/>
              <a:t> // givemekobo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completed data collection for the 13</a:t>
            </a:r>
            <a:r>
              <a:rPr lang="en-US" baseline="30000" dirty="0"/>
              <a:t>th</a:t>
            </a:r>
            <a:r>
              <a:rPr lang="en-US" dirty="0"/>
              <a:t> 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completed data collection for the 13</a:t>
            </a:r>
            <a:r>
              <a:rPr lang="en-US" baseline="30000" dirty="0"/>
              <a:t>th</a:t>
            </a:r>
            <a:r>
              <a:rPr lang="en-US" dirty="0"/>
              <a:t> 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completed data collection for the 13</a:t>
            </a:r>
            <a:r>
              <a:rPr lang="en-US" baseline="30000" dirty="0"/>
              <a:t>th</a:t>
            </a:r>
            <a:r>
              <a:rPr lang="en-US" dirty="0"/>
              <a:t> 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completed data collection for the 13</a:t>
            </a:r>
            <a:r>
              <a:rPr lang="en-US" baseline="30000" dirty="0"/>
              <a:t>th</a:t>
            </a:r>
            <a:r>
              <a:rPr lang="en-US" dirty="0"/>
              <a:t> 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41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completed data collection for the 13</a:t>
            </a:r>
            <a:r>
              <a:rPr lang="en-US" baseline="30000" dirty="0"/>
              <a:t>th</a:t>
            </a:r>
            <a:r>
              <a:rPr lang="en-US" dirty="0"/>
              <a:t> 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6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completed data collection for the 13</a:t>
            </a:r>
            <a:r>
              <a:rPr lang="en-US" baseline="30000" dirty="0"/>
              <a:t>th</a:t>
            </a:r>
            <a:r>
              <a:rPr lang="en-US" dirty="0"/>
              <a:t> 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60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completed data collection for the 13</a:t>
            </a:r>
            <a:r>
              <a:rPr lang="en-US" baseline="30000" dirty="0"/>
              <a:t>th</a:t>
            </a:r>
            <a:r>
              <a:rPr lang="en-US" dirty="0"/>
              <a:t> 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completed data collection for the 13</a:t>
            </a:r>
            <a:r>
              <a:rPr lang="en-US" baseline="30000" dirty="0"/>
              <a:t>th</a:t>
            </a:r>
            <a:r>
              <a:rPr lang="en-US" dirty="0"/>
              <a:t> 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completed data collection for the 13</a:t>
            </a:r>
            <a:r>
              <a:rPr lang="en-US" baseline="30000" dirty="0"/>
              <a:t>th</a:t>
            </a:r>
            <a:r>
              <a:rPr lang="en-US" dirty="0"/>
              <a:t> round.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BD752-AD7F-44B7-BEB3-6D11580783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1" y="6247805"/>
            <a:ext cx="9144001" cy="610195"/>
            <a:chOff x="-1" y="6247805"/>
            <a:chExt cx="9144001" cy="6101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6330186"/>
              <a:ext cx="9144001" cy="52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9" descr="REACH-PowerpointTitl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80" y="6364560"/>
              <a:ext cx="3237775" cy="465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1" y="6247805"/>
              <a:ext cx="9143999" cy="961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-1" y="0"/>
            <a:ext cx="9144001" cy="6247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757" y="379824"/>
            <a:ext cx="5012011" cy="658330"/>
          </a:xfrm>
        </p:spPr>
        <p:txBody>
          <a:bodyPr anchor="b">
            <a:normAutofit/>
          </a:bodyPr>
          <a:lstStyle>
            <a:lvl1pPr algn="l">
              <a:defRPr sz="4000" b="1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757" y="1120535"/>
            <a:ext cx="5012011" cy="426821"/>
          </a:xfrm>
        </p:spPr>
        <p:txBody>
          <a:bodyPr/>
          <a:lstStyle>
            <a:lvl1pPr marL="0" indent="0" algn="l">
              <a:buNone/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43622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6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8781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756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54685" y="0"/>
            <a:ext cx="589315" cy="6858003"/>
            <a:chOff x="8554685" y="0"/>
            <a:chExt cx="589315" cy="6858003"/>
          </a:xfrm>
        </p:grpSpPr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 rot="5400000">
              <a:off x="5453743" y="3167746"/>
              <a:ext cx="6858000" cy="52251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400" dirty="0">
                <a:latin typeface="Trade Gothic LT Std" panose="00000500000000000000" pitchFamily="50" charset="0"/>
              </a:endParaRPr>
            </a:p>
          </p:txBody>
        </p:sp>
        <p:pic>
          <p:nvPicPr>
            <p:cNvPr id="13" name="Picture 12" descr="REACH-PowerpointTitl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88225" y="5238751"/>
              <a:ext cx="259238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 rot="5400000">
              <a:off x="5167248" y="3387437"/>
              <a:ext cx="6858002" cy="83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44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1709739"/>
            <a:ext cx="7905572" cy="1707229"/>
          </a:xfrm>
        </p:spPr>
        <p:txBody>
          <a:bodyPr anchor="b"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56" y="3544436"/>
            <a:ext cx="79055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24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756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9647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etailed/zoome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854800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756" y="365126"/>
            <a:ext cx="7947718" cy="2735584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this slide for a detailed map.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Crop the map to show only the area of interest, using the REACH sidebar. </a:t>
            </a:r>
            <a:br>
              <a:rPr lang="en-US" dirty="0"/>
            </a:br>
            <a:r>
              <a:rPr lang="en-US" dirty="0"/>
              <a:t>While no title is needed, leave an explanation in the comments section if the slideshow will be shared afterwards.</a:t>
            </a:r>
          </a:p>
        </p:txBody>
      </p:sp>
    </p:spTree>
    <p:extLst>
      <p:ext uri="{BB962C8B-B14F-4D97-AF65-F5344CB8AC3E}">
        <p14:creationId xmlns:p14="http://schemas.microsoft.com/office/powerpoint/2010/main" val="125519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Whol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756" y="365126"/>
            <a:ext cx="7947718" cy="2735584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Use this slide for a whole map.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Expand the map to fill the page proportionally as much as possible. Centre the map on the page and leave black space at edges as required. </a:t>
            </a:r>
          </a:p>
        </p:txBody>
      </p:sp>
    </p:spTree>
    <p:extLst>
      <p:ext uri="{BB962C8B-B14F-4D97-AF65-F5344CB8AC3E}">
        <p14:creationId xmlns:p14="http://schemas.microsoft.com/office/powerpoint/2010/main" val="275505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1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457200"/>
            <a:ext cx="3345263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353" y="987426"/>
            <a:ext cx="445512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756" y="2057400"/>
            <a:ext cx="33452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40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457200"/>
            <a:ext cx="2949178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52324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756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26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756" y="365127"/>
            <a:ext cx="7947718" cy="67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56" y="1253331"/>
            <a:ext cx="7947718" cy="5071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554685" y="0"/>
            <a:ext cx="589315" cy="6858003"/>
            <a:chOff x="8554685" y="0"/>
            <a:chExt cx="589315" cy="6858003"/>
          </a:xfrm>
        </p:grpSpPr>
        <p:sp>
          <p:nvSpPr>
            <p:cNvPr id="17" name="Rectangle 2"/>
            <p:cNvSpPr>
              <a:spLocks noChangeArrowheads="1"/>
            </p:cNvSpPr>
            <p:nvPr userDrawn="1"/>
          </p:nvSpPr>
          <p:spPr bwMode="auto">
            <a:xfrm rot="5400000">
              <a:off x="5453743" y="3167746"/>
              <a:ext cx="6858000" cy="52251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400" dirty="0">
                <a:latin typeface="Trade Gothic LT Std" panose="00000500000000000000" pitchFamily="50" charset="0"/>
              </a:endParaRPr>
            </a:p>
          </p:txBody>
        </p:sp>
        <p:pic>
          <p:nvPicPr>
            <p:cNvPr id="18" name="Picture 17" descr="REACH-PowerpointTitle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88225" y="5238751"/>
              <a:ext cx="259238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5400000">
              <a:off x="5167248" y="3387437"/>
              <a:ext cx="6858002" cy="83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16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PNtT51h3CQ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2432" y="2178020"/>
            <a:ext cx="7087212" cy="1039349"/>
          </a:xfrm>
        </p:spPr>
        <p:txBody>
          <a:bodyPr>
            <a:noAutofit/>
          </a:bodyPr>
          <a:lstStyle/>
          <a:p>
            <a:pPr algn="ctr"/>
            <a:r>
              <a:rPr lang="fr-BE" sz="4500" noProof="0" dirty="0"/>
              <a:t>Kobo mobile data collection	</a:t>
            </a:r>
          </a:p>
        </p:txBody>
      </p:sp>
      <p:pic>
        <p:nvPicPr>
          <p:cNvPr id="7" name="Picture 9" descr="REACH-Powerpoint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83" y="5847330"/>
            <a:ext cx="3083861" cy="58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4" y="5675330"/>
            <a:ext cx="2556164" cy="9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23" y="474689"/>
            <a:ext cx="7947718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Filling a form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156" y="1380351"/>
            <a:ext cx="4389044" cy="5200145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Press “Fill Blank Form” to enter the data to respective form </a:t>
            </a:r>
          </a:p>
          <a:p>
            <a:pPr lvl="0"/>
            <a:r>
              <a:rPr lang="en-US" sz="3200" dirty="0"/>
              <a:t>Swipe the screen to see the questions</a:t>
            </a:r>
          </a:p>
          <a:p>
            <a:pPr lvl="0"/>
            <a:r>
              <a:rPr lang="en-US" sz="3200" dirty="0"/>
              <a:t>Some of the questions are required. So, you can not continue without entering them.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3" y="1368449"/>
            <a:ext cx="2921310" cy="51934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647482" y="3016071"/>
            <a:ext cx="1399585" cy="6923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80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23" y="474689"/>
            <a:ext cx="7947718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Edit a saved form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3" y="1368449"/>
            <a:ext cx="2921310" cy="51934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087570" y="2252133"/>
            <a:ext cx="1072326" cy="1145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225175" y="1361744"/>
            <a:ext cx="4389044" cy="520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“Edit Saved Form” allows you to go back to saved forms (only the non finalized ones) and edit them as necessary.</a:t>
            </a:r>
          </a:p>
          <a:p>
            <a:r>
              <a:rPr lang="en-US" sz="3200" dirty="0"/>
              <a:t>Choose the form you want to edit and fill the missing information in the form. </a:t>
            </a:r>
          </a:p>
        </p:txBody>
      </p:sp>
    </p:spTree>
    <p:extLst>
      <p:ext uri="{BB962C8B-B14F-4D97-AF65-F5344CB8AC3E}">
        <p14:creationId xmlns:p14="http://schemas.microsoft.com/office/powerpoint/2010/main" val="417907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570" y="448874"/>
            <a:ext cx="7947718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Send finalized forms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259" y="1384526"/>
            <a:ext cx="4320827" cy="44460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All forms you saved as finalized are stored in the lists. </a:t>
            </a:r>
          </a:p>
          <a:p>
            <a:pPr lvl="0"/>
            <a:r>
              <a:rPr lang="en-US" dirty="0"/>
              <a:t>You can select individual forms to send only select forms or “Toggle all”, to send all forms. </a:t>
            </a:r>
          </a:p>
          <a:p>
            <a:pPr lvl="0"/>
            <a:r>
              <a:rPr lang="en-US" dirty="0"/>
              <a:t>Press “Send Selected” to send the forms</a:t>
            </a:r>
          </a:p>
          <a:p>
            <a:pPr lvl="2" fontAlgn="base"/>
            <a:endParaRPr lang="en-US" dirty="0"/>
          </a:p>
          <a:p>
            <a:pPr lvl="1" fontAlgn="base"/>
            <a:endParaRPr lang="en-US" sz="2000" b="1" u="sng" dirty="0"/>
          </a:p>
          <a:p>
            <a:pPr lvl="1" fontAlgn="base"/>
            <a:endParaRPr lang="en-US" sz="1600" b="1" u="sng" dirty="0"/>
          </a:p>
          <a:p>
            <a:pPr lvl="1" fontAlgn="base"/>
            <a:endParaRPr lang="en-US" dirty="0"/>
          </a:p>
          <a:p>
            <a:pPr lvl="1" fontAlgn="base"/>
            <a:endParaRPr lang="en-US" sz="2000" b="1" u="sng" dirty="0"/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3" y="1368449"/>
            <a:ext cx="2921310" cy="519344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087570" y="2820110"/>
            <a:ext cx="1072326" cy="1145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80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89088" y="2052638"/>
            <a:ext cx="5875337" cy="1216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800" cap="small" dirty="0">
                <a:solidFill>
                  <a:schemeClr val="bg2">
                    <a:lumMod val="50000"/>
                  </a:schemeClr>
                </a:solidFill>
              </a:rPr>
              <a:t>3. Download Data</a:t>
            </a:r>
            <a:endParaRPr lang="en-US" altLang="en-US" sz="3600" cap="smal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088" y="3514725"/>
            <a:ext cx="5875337" cy="15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58272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68" y="411553"/>
            <a:ext cx="8632632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Log in @kobotoolbox.org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403" y="1627123"/>
            <a:ext cx="4222989" cy="55854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WASH Vietnam Kobo account details:</a:t>
            </a:r>
          </a:p>
          <a:p>
            <a:pPr lvl="1"/>
            <a:r>
              <a:rPr lang="en-US" dirty="0"/>
              <a:t>Username: </a:t>
            </a:r>
            <a:r>
              <a:rPr lang="en-US" b="1" dirty="0"/>
              <a:t>vietnam_wash_assessment</a:t>
            </a:r>
          </a:p>
          <a:p>
            <a:pPr lvl="1"/>
            <a:r>
              <a:rPr lang="en-US" dirty="0"/>
              <a:t>Password: </a:t>
            </a:r>
            <a:r>
              <a:rPr lang="en-US" b="1" dirty="0"/>
              <a:t>givemekobo</a:t>
            </a:r>
          </a:p>
          <a:p>
            <a:pPr marL="457200" lvl="1" indent="0" fontAlgn="base">
              <a:buNone/>
            </a:pPr>
            <a:endParaRPr lang="en-US" sz="1600" b="1" u="sng" dirty="0"/>
          </a:p>
          <a:p>
            <a:pPr lvl="1" fontAlgn="base"/>
            <a:endParaRPr lang="en-US" dirty="0"/>
          </a:p>
          <a:p>
            <a:pPr lvl="1" fontAlgn="base"/>
            <a:endParaRPr lang="en-US" sz="2000" b="1" u="sng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62" y="1683112"/>
            <a:ext cx="3490290" cy="32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6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68" y="411553"/>
            <a:ext cx="8632632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Download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272559"/>
            <a:ext cx="8490857" cy="124670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Simply click “Download data” at the project management form and select format: XLS, CSV, ZIP, KML…</a:t>
            </a:r>
          </a:p>
          <a:p>
            <a:pPr lvl="1" fontAlgn="base"/>
            <a:endParaRPr lang="en-US" sz="2000" b="1" u="sng" dirty="0"/>
          </a:p>
          <a:p>
            <a:pPr lvl="1" fontAlgn="base"/>
            <a:endParaRPr lang="en-US" sz="1600" b="1" u="sng" dirty="0"/>
          </a:p>
          <a:p>
            <a:pPr lvl="1" fontAlgn="base"/>
            <a:endParaRPr lang="en-US" dirty="0"/>
          </a:p>
          <a:p>
            <a:pPr lvl="1" fontAlgn="base"/>
            <a:endParaRPr lang="en-US" sz="2000" b="1" u="sng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2" y="2312572"/>
            <a:ext cx="7081466" cy="43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4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89088" y="2052638"/>
            <a:ext cx="5875337" cy="1216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800" cap="small" dirty="0">
                <a:solidFill>
                  <a:schemeClr val="bg2">
                    <a:lumMod val="50000"/>
                  </a:schemeClr>
                </a:solidFill>
              </a:rPr>
              <a:t>4. Questions?</a:t>
            </a:r>
            <a:endParaRPr lang="en-US" altLang="en-US" sz="3600" cap="smal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088" y="3514725"/>
            <a:ext cx="5875337" cy="15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6224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89088" y="2052638"/>
            <a:ext cx="5875337" cy="1216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fr-BE" altLang="en-US" sz="4800" cap="small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fr-BE" altLang="en-US" sz="4800" cap="small" noProof="0" dirty="0">
                <a:solidFill>
                  <a:schemeClr val="bg2">
                    <a:lumMod val="50000"/>
                  </a:schemeClr>
                </a:solidFill>
              </a:rPr>
              <a:t>. Introduction </a:t>
            </a:r>
            <a:endParaRPr lang="fr-BE" altLang="en-US" sz="3600" cap="small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088" y="3514725"/>
            <a:ext cx="5875337" cy="15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5747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56" y="322287"/>
            <a:ext cx="7947718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What is Kobo?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56" y="1318068"/>
            <a:ext cx="7724427" cy="44460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b="1" dirty="0"/>
          </a:p>
          <a:p>
            <a:pPr lvl="0"/>
            <a:endParaRPr lang="en-US" sz="1200" b="1" u="sng" dirty="0"/>
          </a:p>
          <a:p>
            <a:pPr lvl="2" fontAlgn="base"/>
            <a:endParaRPr lang="en-US" dirty="0"/>
          </a:p>
          <a:p>
            <a:pPr lvl="2" fontAlgn="base"/>
            <a:endParaRPr lang="en-US" dirty="0"/>
          </a:p>
          <a:p>
            <a:pPr lvl="1" fontAlgn="base"/>
            <a:endParaRPr lang="en-US" sz="2000" b="1" u="sng" dirty="0"/>
          </a:p>
          <a:p>
            <a:pPr lvl="1" fontAlgn="base"/>
            <a:endParaRPr lang="en-US" sz="1600" b="1" u="sng" dirty="0"/>
          </a:p>
          <a:p>
            <a:pPr marL="457200" lvl="1" indent="0" fontAlgn="base">
              <a:buNone/>
            </a:pPr>
            <a:endParaRPr lang="en-US" dirty="0"/>
          </a:p>
          <a:p>
            <a:pPr lvl="1" fontAlgn="base"/>
            <a:endParaRPr lang="en-US" sz="2000" b="1" u="sng" dirty="0"/>
          </a:p>
          <a:p>
            <a:pPr lvl="1"/>
            <a:endParaRPr lang="en-US" dirty="0"/>
          </a:p>
        </p:txBody>
      </p:sp>
      <p:pic>
        <p:nvPicPr>
          <p:cNvPr id="5" name="4PNtT51h3CQ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25607" y="1144605"/>
            <a:ext cx="7176210" cy="53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56" y="322287"/>
            <a:ext cx="7947718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Why using Kobo?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56" y="1318068"/>
            <a:ext cx="7724427" cy="536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Paper-based data collection</a:t>
            </a:r>
          </a:p>
          <a:p>
            <a:r>
              <a:rPr lang="en-US" dirty="0"/>
              <a:t>Digitalizing data – entering data from paper form into Excel or any online form; </a:t>
            </a:r>
          </a:p>
          <a:p>
            <a:r>
              <a:rPr lang="en-US" dirty="0"/>
              <a:t>Merging all data from different localities into master one;</a:t>
            </a:r>
          </a:p>
          <a:p>
            <a:r>
              <a:rPr lang="en-US" dirty="0"/>
              <a:t>Cleaning data, validating data and beginning of analysis.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Kobo-based data collection</a:t>
            </a:r>
          </a:p>
          <a:p>
            <a:r>
              <a:rPr lang="en-US" strike="sngStrike" dirty="0"/>
              <a:t>Digitalizing data – entering data from paper form into Excel or any online form; </a:t>
            </a:r>
          </a:p>
          <a:p>
            <a:r>
              <a:rPr lang="en-US" strike="sngStrike" dirty="0"/>
              <a:t>Merging all data from different localities into master one</a:t>
            </a:r>
            <a:r>
              <a:rPr lang="en-US" dirty="0"/>
              <a:t>;</a:t>
            </a:r>
          </a:p>
          <a:p>
            <a:r>
              <a:rPr lang="en-US" dirty="0"/>
              <a:t>Cleaning data, validating data and beginning of analysis.</a:t>
            </a:r>
          </a:p>
          <a:p>
            <a:pPr lvl="2" fontAlgn="base"/>
            <a:endParaRPr lang="en-US" dirty="0"/>
          </a:p>
          <a:p>
            <a:pPr lvl="1" fontAlgn="base"/>
            <a:endParaRPr lang="en-US" sz="2000" b="1" u="sng" dirty="0"/>
          </a:p>
          <a:p>
            <a:pPr lvl="1" fontAlgn="base"/>
            <a:endParaRPr lang="en-US" sz="1600" b="1" u="sng" dirty="0"/>
          </a:p>
          <a:p>
            <a:pPr marL="457200" lvl="1" indent="0" fontAlgn="base">
              <a:buNone/>
            </a:pPr>
            <a:endParaRPr lang="en-US" dirty="0"/>
          </a:p>
          <a:p>
            <a:pPr lvl="1" fontAlgn="base"/>
            <a:endParaRPr lang="en-US" sz="2000" b="1" u="sng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9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89088" y="2052638"/>
            <a:ext cx="5875337" cy="1216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fr-BE" altLang="en-US" sz="4800" cap="small" noProof="0" dirty="0">
                <a:solidFill>
                  <a:schemeClr val="bg2">
                    <a:lumMod val="50000"/>
                  </a:schemeClr>
                </a:solidFill>
              </a:rPr>
              <a:t>2. Data Collection</a:t>
            </a:r>
            <a:endParaRPr lang="fr-BE" altLang="en-US" sz="3600" cap="small" noProof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088" y="3514725"/>
            <a:ext cx="5875337" cy="15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199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356" y="322287"/>
            <a:ext cx="7947718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Download Kobo app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956" y="1318068"/>
            <a:ext cx="4320827" cy="4446044"/>
          </a:xfrm>
        </p:spPr>
        <p:txBody>
          <a:bodyPr>
            <a:normAutofit/>
          </a:bodyPr>
          <a:lstStyle/>
          <a:p>
            <a:r>
              <a:rPr lang="en-US" dirty="0"/>
              <a:t>Open Google Play Store</a:t>
            </a:r>
          </a:p>
          <a:p>
            <a:pPr lvl="0"/>
            <a:r>
              <a:rPr lang="en-US" dirty="0"/>
              <a:t>Search for the application </a:t>
            </a:r>
            <a:r>
              <a:rPr lang="en-US" b="1" dirty="0"/>
              <a:t>KoBoCollect</a:t>
            </a:r>
          </a:p>
          <a:p>
            <a:r>
              <a:rPr lang="en-US" dirty="0"/>
              <a:t>Download and install the application </a:t>
            </a:r>
            <a:r>
              <a:rPr lang="en-US" b="1" dirty="0"/>
              <a:t>KoBoCollect</a:t>
            </a:r>
          </a:p>
          <a:p>
            <a:pPr marL="0" lvl="0" indent="0">
              <a:buNone/>
            </a:pPr>
            <a:endParaRPr lang="en-US" b="1" dirty="0"/>
          </a:p>
          <a:p>
            <a:pPr lvl="0"/>
            <a:endParaRPr lang="en-US" sz="1200" b="1" u="sng" dirty="0"/>
          </a:p>
          <a:p>
            <a:pPr lvl="2" fontAlgn="base"/>
            <a:endParaRPr lang="en-US" dirty="0"/>
          </a:p>
          <a:p>
            <a:pPr lvl="2" fontAlgn="base"/>
            <a:endParaRPr lang="en-US" dirty="0"/>
          </a:p>
          <a:p>
            <a:pPr lvl="1" fontAlgn="base"/>
            <a:endParaRPr lang="en-US" sz="2000" b="1" u="sng" dirty="0"/>
          </a:p>
          <a:p>
            <a:pPr lvl="1" fontAlgn="base"/>
            <a:endParaRPr lang="en-US" sz="1600" b="1" u="sng" dirty="0"/>
          </a:p>
          <a:p>
            <a:pPr marL="457200" lvl="1" indent="0" fontAlgn="base">
              <a:buNone/>
            </a:pPr>
            <a:endParaRPr lang="en-US" dirty="0"/>
          </a:p>
          <a:p>
            <a:pPr lvl="1" fontAlgn="base"/>
            <a:endParaRPr lang="en-US" sz="2000" b="1" u="sng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3" y="1233402"/>
            <a:ext cx="3022843" cy="53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9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423889"/>
            <a:ext cx="7947718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Install the questionnaire (1)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156" y="1380351"/>
            <a:ext cx="3457711" cy="5200145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Click on “General Settings” on the upper right corner</a:t>
            </a:r>
          </a:p>
          <a:p>
            <a:pPr lvl="0"/>
            <a:r>
              <a:rPr lang="en-US" sz="3000" dirty="0"/>
              <a:t>Click on “Server” in the small windows that will appear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7" y="1329553"/>
            <a:ext cx="2953656" cy="52509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306278" y="1746069"/>
            <a:ext cx="901337" cy="455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263205" y="2162585"/>
            <a:ext cx="901337" cy="455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35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86" y="268024"/>
            <a:ext cx="7947718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Install the questionnaire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156" y="1380351"/>
            <a:ext cx="4389044" cy="5200145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Go to the URL and change it to:</a:t>
            </a:r>
            <a:r>
              <a:rPr lang="en-GB" sz="3000" u="sng" dirty="0">
                <a:highlight>
                  <a:srgbClr val="FFFF00"/>
                </a:highlight>
              </a:rPr>
              <a:t>XXX</a:t>
            </a:r>
          </a:p>
          <a:p>
            <a:pPr lvl="0"/>
            <a:r>
              <a:rPr lang="en-US" sz="3000" dirty="0"/>
              <a:t>Make sure to avoid spelling mistakes or typos, otherwise it will not work</a:t>
            </a:r>
            <a:endParaRPr lang="en-US" sz="3000" b="1" u="sng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6" y="1305801"/>
            <a:ext cx="3071381" cy="488130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880645" y="2184400"/>
            <a:ext cx="2326970" cy="1189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88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423" y="390023"/>
            <a:ext cx="7947718" cy="67302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Get a blank 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156" y="1380351"/>
            <a:ext cx="4389044" cy="5200145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Press “Get Blank Form” to see which forms are available from the server</a:t>
            </a:r>
          </a:p>
          <a:p>
            <a:pPr lvl="0"/>
            <a:r>
              <a:rPr lang="en-US" sz="3200" dirty="0"/>
              <a:t>Tick (√) check box beside the form you want to select </a:t>
            </a:r>
          </a:p>
          <a:p>
            <a:pPr lvl="0"/>
            <a:r>
              <a:rPr lang="en-US" sz="3200" dirty="0"/>
              <a:t>Press “Get Selected” in the bottom.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3" y="1368449"/>
            <a:ext cx="2921310" cy="519344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943981" y="4929536"/>
            <a:ext cx="1802675" cy="8098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36223"/>
      </p:ext>
    </p:extLst>
  </p:cSld>
  <p:clrMapOvr>
    <a:masterClrMapping/>
  </p:clrMapOvr>
</p:sld>
</file>

<file path=ppt/theme/theme1.xml><?xml version="1.0" encoding="utf-8"?>
<a:theme xmlns:a="http://schemas.openxmlformats.org/drawingml/2006/main" name="REACH">
  <a:themeElements>
    <a:clrScheme name="REACH theme">
      <a:dk1>
        <a:srgbClr val="000000"/>
      </a:dk1>
      <a:lt1>
        <a:srgbClr val="FFFFFF"/>
      </a:lt1>
      <a:dk2>
        <a:srgbClr val="000000"/>
      </a:dk2>
      <a:lt2>
        <a:srgbClr val="58585A"/>
      </a:lt2>
      <a:accent1>
        <a:srgbClr val="EE5859"/>
      </a:accent1>
      <a:accent2>
        <a:srgbClr val="58585A"/>
      </a:accent2>
      <a:accent3>
        <a:srgbClr val="D2CBB8"/>
      </a:accent3>
      <a:accent4>
        <a:srgbClr val="F69E61"/>
      </a:accent4>
      <a:accent5>
        <a:srgbClr val="A5C9A1"/>
      </a:accent5>
      <a:accent6>
        <a:srgbClr val="56B3CD"/>
      </a:accent6>
      <a:hlink>
        <a:srgbClr val="0067A9"/>
      </a:hlink>
      <a:folHlink>
        <a:srgbClr val="FFF67A"/>
      </a:folHlink>
    </a:clrScheme>
    <a:fontScheme name="REACH text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B31F12-FD48-4928-B797-68E4D982B6DF}" vid="{507976F8-0F25-4A49-B01C-81C85490E43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REACH PPT template_2015</Template>
  <TotalTime>7966</TotalTime>
  <Words>510</Words>
  <Application>Microsoft Office PowerPoint</Application>
  <PresentationFormat>On-screen Show (4:3)</PresentationFormat>
  <Paragraphs>95</Paragraphs>
  <Slides>16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Arial Narrow</vt:lpstr>
      <vt:lpstr>Calibri</vt:lpstr>
      <vt:lpstr>Trade Gothic LT Std</vt:lpstr>
      <vt:lpstr>REACH</vt:lpstr>
      <vt:lpstr>Kobo mobile data collection </vt:lpstr>
      <vt:lpstr>1. Introduction </vt:lpstr>
      <vt:lpstr>What is Kobo?</vt:lpstr>
      <vt:lpstr>Why using Kobo?</vt:lpstr>
      <vt:lpstr>2. Data Collection</vt:lpstr>
      <vt:lpstr>Download Kobo app</vt:lpstr>
      <vt:lpstr>Install the questionnaire (1)</vt:lpstr>
      <vt:lpstr>Install the questionnaire (2)</vt:lpstr>
      <vt:lpstr>Get a blank form</vt:lpstr>
      <vt:lpstr>Filling a form </vt:lpstr>
      <vt:lpstr>Edit a saved form </vt:lpstr>
      <vt:lpstr>Send finalized forms</vt:lpstr>
      <vt:lpstr>3. Download Data</vt:lpstr>
      <vt:lpstr>Log in @kobotoolbox.org</vt:lpstr>
      <vt:lpstr>Download data</vt:lpstr>
      <vt:lpstr>4.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de</dc:title>
  <dc:creator>REACH assessment</dc:creator>
  <cp:lastModifiedBy>Augusto Come</cp:lastModifiedBy>
  <cp:revision>234</cp:revision>
  <cp:lastPrinted>2018-01-10T15:19:51Z</cp:lastPrinted>
  <dcterms:created xsi:type="dcterms:W3CDTF">2015-09-09T13:41:14Z</dcterms:created>
  <dcterms:modified xsi:type="dcterms:W3CDTF">2018-10-08T15:28:02Z</dcterms:modified>
</cp:coreProperties>
</file>