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12" r:id="rId1"/>
  </p:sldMasterIdLst>
  <p:notesMasterIdLst>
    <p:notesMasterId r:id="rId24"/>
  </p:notesMasterIdLst>
  <p:handoutMasterIdLst>
    <p:handoutMasterId r:id="rId25"/>
  </p:handoutMasterIdLst>
  <p:sldIdLst>
    <p:sldId id="572" r:id="rId2"/>
    <p:sldId id="550" r:id="rId3"/>
    <p:sldId id="551" r:id="rId4"/>
    <p:sldId id="566" r:id="rId5"/>
    <p:sldId id="533" r:id="rId6"/>
    <p:sldId id="557" r:id="rId7"/>
    <p:sldId id="558" r:id="rId8"/>
    <p:sldId id="559" r:id="rId9"/>
    <p:sldId id="560" r:id="rId10"/>
    <p:sldId id="561" r:id="rId11"/>
    <p:sldId id="552" r:id="rId12"/>
    <p:sldId id="554" r:id="rId13"/>
    <p:sldId id="564" r:id="rId14"/>
    <p:sldId id="568" r:id="rId15"/>
    <p:sldId id="569" r:id="rId16"/>
    <p:sldId id="570" r:id="rId17"/>
    <p:sldId id="571" r:id="rId18"/>
    <p:sldId id="556" r:id="rId19"/>
    <p:sldId id="553" r:id="rId20"/>
    <p:sldId id="565" r:id="rId21"/>
    <p:sldId id="546" r:id="rId22"/>
    <p:sldId id="50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Vikman" initials="EV" lastIdx="21" clrIdx="0"/>
  <p:cmAuthor id="1" name="Chloe Goldthorpe" initials="CG" lastIdx="4" clrIdx="1">
    <p:extLst>
      <p:ext uri="{19B8F6BF-5375-455C-9EA6-DF929625EA0E}">
        <p15:presenceInfo xmlns:p15="http://schemas.microsoft.com/office/powerpoint/2012/main" userId="Chloe Goldthorp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143"/>
    <a:srgbClr val="FF4040"/>
    <a:srgbClr val="C7C9CB"/>
    <a:srgbClr val="FF7C80"/>
    <a:srgbClr val="E5E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7" autoAdjust="0"/>
    <p:restoredTop sz="89444" autoAdjust="0"/>
  </p:normalViewPr>
  <p:slideViewPr>
    <p:cSldViewPr>
      <p:cViewPr varScale="1">
        <p:scale>
          <a:sx n="78" d="100"/>
          <a:sy n="78" d="100"/>
        </p:scale>
        <p:origin x="15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06T17:15:51.767" idx="4">
    <p:pos x="10" y="10"/>
    <p:text>Add screenshots</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ED880-CD0E-4DB6-BD36-2533C8B4FF55}"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GB"/>
        </a:p>
      </dgm:t>
    </dgm:pt>
    <dgm:pt modelId="{06CEFBED-0153-49F0-95FC-517ED3698AF6}">
      <dgm:prSet phldrT="[Text]" custT="1"/>
      <dgm:spPr>
        <a:ln>
          <a:solidFill>
            <a:schemeClr val="tx1"/>
          </a:solidFill>
        </a:ln>
      </dgm:spPr>
      <dgm:t>
        <a:bodyPr/>
        <a:lstStyle/>
        <a:p>
          <a:r>
            <a:rPr lang="en-GB" sz="1800" b="1" dirty="0">
              <a:solidFill>
                <a:schemeClr val="tx1"/>
              </a:solidFill>
              <a:latin typeface="Arial Narrow" panose="020B0606020202030204" pitchFamily="34" charset="0"/>
            </a:rPr>
            <a:t>9am</a:t>
          </a:r>
        </a:p>
        <a:p>
          <a:r>
            <a:rPr lang="en-GB" sz="1800" b="1" dirty="0">
              <a:solidFill>
                <a:schemeClr val="tx1"/>
              </a:solidFill>
              <a:latin typeface="Arial Narrow" panose="020B0606020202030204" pitchFamily="34" charset="0"/>
            </a:rPr>
            <a:t>Office and sign-in</a:t>
          </a:r>
        </a:p>
      </dgm:t>
    </dgm:pt>
    <dgm:pt modelId="{CF5D7A6D-FF87-4D0E-80FA-39296F9C43BA}" type="parTrans" cxnId="{CC4123F6-027F-4D9D-8C34-6B9072FEB3EE}">
      <dgm:prSet/>
      <dgm:spPr/>
      <dgm:t>
        <a:bodyPr/>
        <a:lstStyle/>
        <a:p>
          <a:endParaRPr lang="en-GB" sz="1800" b="1">
            <a:solidFill>
              <a:schemeClr val="tx1"/>
            </a:solidFill>
            <a:latin typeface="Arial Narrow" panose="020B0606020202030204" pitchFamily="34" charset="0"/>
          </a:endParaRPr>
        </a:p>
      </dgm:t>
    </dgm:pt>
    <dgm:pt modelId="{A2829565-CC3C-48CB-8EDD-6AAC92AA5542}" type="sibTrans" cxnId="{CC4123F6-027F-4D9D-8C34-6B9072FEB3EE}">
      <dgm:prSet custT="1"/>
      <dgm:spPr>
        <a:ln>
          <a:solidFill>
            <a:schemeClr val="tx1"/>
          </a:solidFill>
        </a:ln>
      </dgm:spPr>
      <dgm:t>
        <a:bodyPr/>
        <a:lstStyle/>
        <a:p>
          <a:endParaRPr lang="en-GB" sz="1800" b="1">
            <a:solidFill>
              <a:schemeClr val="tx1"/>
            </a:solidFill>
            <a:latin typeface="Arial Narrow" panose="020B0606020202030204" pitchFamily="34" charset="0"/>
          </a:endParaRPr>
        </a:p>
      </dgm:t>
    </dgm:pt>
    <dgm:pt modelId="{24BC01C9-6486-401C-8113-298B55E5F515}">
      <dgm:prSet phldrT="[Text]" custT="1"/>
      <dgm:spPr/>
      <dgm:t>
        <a:bodyPr/>
        <a:lstStyle/>
        <a:p>
          <a:r>
            <a:rPr lang="en-GB" sz="1800" b="1" dirty="0">
              <a:latin typeface="Arial Narrow" panose="020B0606020202030204" pitchFamily="34" charset="0"/>
            </a:rPr>
            <a:t>9.15am</a:t>
          </a:r>
        </a:p>
        <a:p>
          <a:r>
            <a:rPr lang="en-GB" sz="1800" b="1" dirty="0">
              <a:latin typeface="Arial Narrow" panose="020B0606020202030204" pitchFamily="34" charset="0"/>
            </a:rPr>
            <a:t>Travel to camp</a:t>
          </a:r>
          <a:r>
            <a:rPr lang="ar-JO" sz="1800" b="1" dirty="0">
              <a:latin typeface="Arial Narrow" panose="020B0606020202030204" pitchFamily="34" charset="0"/>
            </a:rPr>
            <a:t> </a:t>
          </a:r>
          <a:endParaRPr lang="en-GB" sz="1800" b="1" dirty="0">
            <a:latin typeface="Arial Narrow" panose="020B0606020202030204" pitchFamily="34" charset="0"/>
          </a:endParaRPr>
        </a:p>
      </dgm:t>
    </dgm:pt>
    <dgm:pt modelId="{5E792B15-7270-48B6-A209-C80CE51ED7BB}" type="parTrans" cxnId="{24B7477D-27AF-4AFB-AD36-E47B3645B116}">
      <dgm:prSet/>
      <dgm:spPr/>
      <dgm:t>
        <a:bodyPr/>
        <a:lstStyle/>
        <a:p>
          <a:endParaRPr lang="en-GB" sz="1800" b="1">
            <a:solidFill>
              <a:schemeClr val="tx1"/>
            </a:solidFill>
            <a:latin typeface="Arial Narrow" panose="020B0606020202030204" pitchFamily="34" charset="0"/>
          </a:endParaRPr>
        </a:p>
      </dgm:t>
    </dgm:pt>
    <dgm:pt modelId="{F74CC61F-935E-47FF-BA85-1505373B8C31}" type="sibTrans" cxnId="{24B7477D-27AF-4AFB-AD36-E47B3645B116}">
      <dgm:prSet custT="1"/>
      <dgm:spPr/>
      <dgm:t>
        <a:bodyPr/>
        <a:lstStyle/>
        <a:p>
          <a:endParaRPr lang="en-GB" sz="1800" b="1">
            <a:solidFill>
              <a:schemeClr val="tx1"/>
            </a:solidFill>
            <a:latin typeface="Arial Narrow" panose="020B0606020202030204" pitchFamily="34" charset="0"/>
          </a:endParaRPr>
        </a:p>
      </dgm:t>
    </dgm:pt>
    <dgm:pt modelId="{3B5F22E2-9E67-41F1-B288-470F88FCD9B6}">
      <dgm:prSet phldrT="[Text]" custT="1"/>
      <dgm:spPr/>
      <dgm:t>
        <a:bodyPr/>
        <a:lstStyle/>
        <a:p>
          <a:r>
            <a:rPr lang="en-GB" sz="1800" b="1" dirty="0">
              <a:latin typeface="Arial Narrow" panose="020B0606020202030204" pitchFamily="34" charset="0"/>
            </a:rPr>
            <a:t>4pm</a:t>
          </a:r>
        </a:p>
        <a:p>
          <a:r>
            <a:rPr lang="en-GB" sz="1800" b="1" dirty="0">
              <a:latin typeface="Arial Narrow" panose="020B0606020202030204" pitchFamily="34" charset="0"/>
            </a:rPr>
            <a:t>Finish work, meet where dropped off (usually along the road or at the camp entrance)</a:t>
          </a:r>
        </a:p>
      </dgm:t>
    </dgm:pt>
    <dgm:pt modelId="{8B6064A7-49AE-4827-BCE5-BBF03616B1FD}" type="parTrans" cxnId="{0E9E2FD8-7E35-46F5-92E7-FCACC896B6ED}">
      <dgm:prSet/>
      <dgm:spPr/>
      <dgm:t>
        <a:bodyPr/>
        <a:lstStyle/>
        <a:p>
          <a:endParaRPr lang="en-GB" sz="1800" b="1">
            <a:solidFill>
              <a:schemeClr val="tx1"/>
            </a:solidFill>
            <a:latin typeface="Arial Narrow" panose="020B0606020202030204" pitchFamily="34" charset="0"/>
          </a:endParaRPr>
        </a:p>
      </dgm:t>
    </dgm:pt>
    <dgm:pt modelId="{87398F8A-3290-4749-8569-62AD31DCEF4D}" type="sibTrans" cxnId="{0E9E2FD8-7E35-46F5-92E7-FCACC896B6ED}">
      <dgm:prSet custT="1"/>
      <dgm:spPr/>
      <dgm:t>
        <a:bodyPr/>
        <a:lstStyle/>
        <a:p>
          <a:endParaRPr lang="en-GB" sz="1800" b="1">
            <a:solidFill>
              <a:schemeClr val="tx1"/>
            </a:solidFill>
            <a:latin typeface="Arial Narrow" panose="020B0606020202030204" pitchFamily="34" charset="0"/>
          </a:endParaRPr>
        </a:p>
      </dgm:t>
    </dgm:pt>
    <dgm:pt modelId="{3CD8C628-098E-42A5-8E5B-53736EABE625}">
      <dgm:prSet phldrT="[Text]" custT="1"/>
      <dgm:spPr/>
      <dgm:t>
        <a:bodyPr/>
        <a:lstStyle/>
        <a:p>
          <a:r>
            <a:rPr lang="en-GB" sz="1800" b="1" dirty="0">
              <a:latin typeface="Arial Narrow" panose="020B0606020202030204" pitchFamily="34" charset="0"/>
            </a:rPr>
            <a:t>10.45am</a:t>
          </a:r>
        </a:p>
        <a:p>
          <a:r>
            <a:rPr lang="en-GB" sz="1800" b="1" dirty="0">
              <a:latin typeface="Arial Narrow" panose="020B0606020202030204" pitchFamily="34" charset="0"/>
            </a:rPr>
            <a:t>Deploy for field </a:t>
          </a:r>
          <a:r>
            <a:rPr lang="ar-JO" sz="1800" b="1" dirty="0">
              <a:latin typeface="Arial Narrow" panose="020B0606020202030204" pitchFamily="34" charset="0"/>
            </a:rPr>
            <a:t>   </a:t>
          </a:r>
          <a:endParaRPr lang="en-GB" sz="1800" b="1" dirty="0">
            <a:latin typeface="Arial Narrow" panose="020B0606020202030204" pitchFamily="34" charset="0"/>
          </a:endParaRPr>
        </a:p>
      </dgm:t>
    </dgm:pt>
    <dgm:pt modelId="{0C09CA31-CCFD-4C85-93B9-3A91235215BF}" type="parTrans" cxnId="{6B6D3928-ADAD-4CA6-B206-96AD4B064F39}">
      <dgm:prSet/>
      <dgm:spPr/>
      <dgm:t>
        <a:bodyPr/>
        <a:lstStyle/>
        <a:p>
          <a:endParaRPr lang="en-GB" sz="1800" b="1">
            <a:solidFill>
              <a:schemeClr val="tx1"/>
            </a:solidFill>
            <a:latin typeface="Arial Narrow" panose="020B0606020202030204" pitchFamily="34" charset="0"/>
          </a:endParaRPr>
        </a:p>
      </dgm:t>
    </dgm:pt>
    <dgm:pt modelId="{A87B9796-D105-4B55-BC0F-6A00821EE25D}" type="sibTrans" cxnId="{6B6D3928-ADAD-4CA6-B206-96AD4B064F39}">
      <dgm:prSet custT="1"/>
      <dgm:spPr/>
      <dgm:t>
        <a:bodyPr/>
        <a:lstStyle/>
        <a:p>
          <a:endParaRPr lang="en-GB" sz="1800" b="1">
            <a:solidFill>
              <a:schemeClr val="tx1"/>
            </a:solidFill>
            <a:latin typeface="Arial Narrow" panose="020B0606020202030204" pitchFamily="34" charset="0"/>
          </a:endParaRPr>
        </a:p>
      </dgm:t>
    </dgm:pt>
    <dgm:pt modelId="{FC01DA0B-B908-497D-A088-87847E8C1DF7}">
      <dgm:prSet phldrT="[Text]" custT="1"/>
      <dgm:spPr/>
      <dgm:t>
        <a:bodyPr/>
        <a:lstStyle/>
        <a:p>
          <a:r>
            <a:rPr lang="en-GB" sz="1800" b="1" dirty="0">
              <a:latin typeface="Arial Narrow" panose="020B0606020202030204" pitchFamily="34" charset="0"/>
            </a:rPr>
            <a:t>6pm</a:t>
          </a:r>
        </a:p>
        <a:p>
          <a:r>
            <a:rPr lang="en-GB" sz="1800" b="1" dirty="0">
              <a:latin typeface="Arial Narrow" panose="020B0606020202030204" pitchFamily="34" charset="0"/>
            </a:rPr>
            <a:t>Arrive at office, collect payment</a:t>
          </a:r>
        </a:p>
      </dgm:t>
    </dgm:pt>
    <dgm:pt modelId="{A69625E4-30A3-4360-AB7D-0EDB1036D80C}" type="parTrans" cxnId="{70C8A3FF-F397-43FF-8826-89DC4A8E9C31}">
      <dgm:prSet/>
      <dgm:spPr/>
      <dgm:t>
        <a:bodyPr/>
        <a:lstStyle/>
        <a:p>
          <a:endParaRPr lang="en-US" sz="1800" b="1">
            <a:solidFill>
              <a:schemeClr val="tx1"/>
            </a:solidFill>
            <a:latin typeface="Arial Narrow" panose="020B0606020202030204" pitchFamily="34" charset="0"/>
          </a:endParaRPr>
        </a:p>
      </dgm:t>
    </dgm:pt>
    <dgm:pt modelId="{8651C0D0-8C00-4236-9BEB-C4287D5F7AEC}" type="sibTrans" cxnId="{70C8A3FF-F397-43FF-8826-89DC4A8E9C31}">
      <dgm:prSet/>
      <dgm:spPr/>
      <dgm:t>
        <a:bodyPr/>
        <a:lstStyle/>
        <a:p>
          <a:endParaRPr lang="en-US" sz="1800" b="1">
            <a:solidFill>
              <a:schemeClr val="tx1"/>
            </a:solidFill>
            <a:latin typeface="Arial Narrow" panose="020B0606020202030204" pitchFamily="34" charset="0"/>
          </a:endParaRPr>
        </a:p>
      </dgm:t>
    </dgm:pt>
    <dgm:pt modelId="{1082A1BD-9D27-4B23-BD73-F4031A32C1A8}" type="pres">
      <dgm:prSet presAssocID="{34EED880-CD0E-4DB6-BD36-2533C8B4FF55}" presName="diagram" presStyleCnt="0">
        <dgm:presLayoutVars>
          <dgm:dir/>
          <dgm:resizeHandles val="exact"/>
        </dgm:presLayoutVars>
      </dgm:prSet>
      <dgm:spPr/>
      <dgm:t>
        <a:bodyPr/>
        <a:lstStyle/>
        <a:p>
          <a:endParaRPr lang="en-US"/>
        </a:p>
      </dgm:t>
    </dgm:pt>
    <dgm:pt modelId="{2BEEB80F-592E-4E93-BE4B-B852B24247D1}" type="pres">
      <dgm:prSet presAssocID="{06CEFBED-0153-49F0-95FC-517ED3698AF6}" presName="node" presStyleLbl="node1" presStyleIdx="0" presStyleCnt="5" custLinFactNeighborX="-335" custLinFactNeighborY="-1566">
        <dgm:presLayoutVars>
          <dgm:bulletEnabled val="1"/>
        </dgm:presLayoutVars>
      </dgm:prSet>
      <dgm:spPr/>
      <dgm:t>
        <a:bodyPr/>
        <a:lstStyle/>
        <a:p>
          <a:endParaRPr lang="en-US"/>
        </a:p>
      </dgm:t>
    </dgm:pt>
    <dgm:pt modelId="{6832EF6B-0B44-445E-AF9C-DABC12F54FCB}" type="pres">
      <dgm:prSet presAssocID="{A2829565-CC3C-48CB-8EDD-6AAC92AA5542}" presName="sibTrans" presStyleLbl="sibTrans2D1" presStyleIdx="0" presStyleCnt="4"/>
      <dgm:spPr/>
      <dgm:t>
        <a:bodyPr/>
        <a:lstStyle/>
        <a:p>
          <a:endParaRPr lang="en-US"/>
        </a:p>
      </dgm:t>
    </dgm:pt>
    <dgm:pt modelId="{B6A7CD75-5941-435C-A06D-F8214456EBDA}" type="pres">
      <dgm:prSet presAssocID="{A2829565-CC3C-48CB-8EDD-6AAC92AA5542}" presName="connectorText" presStyleLbl="sibTrans2D1" presStyleIdx="0" presStyleCnt="4"/>
      <dgm:spPr/>
      <dgm:t>
        <a:bodyPr/>
        <a:lstStyle/>
        <a:p>
          <a:endParaRPr lang="en-US"/>
        </a:p>
      </dgm:t>
    </dgm:pt>
    <dgm:pt modelId="{6DDBF4E5-25A8-40B5-95C3-CF4C7A3AC226}" type="pres">
      <dgm:prSet presAssocID="{24BC01C9-6486-401C-8113-298B55E5F515}" presName="node" presStyleLbl="node1" presStyleIdx="1" presStyleCnt="5" custLinFactNeighborX="-2853" custLinFactNeighborY="-3778">
        <dgm:presLayoutVars>
          <dgm:bulletEnabled val="1"/>
        </dgm:presLayoutVars>
      </dgm:prSet>
      <dgm:spPr/>
      <dgm:t>
        <a:bodyPr/>
        <a:lstStyle/>
        <a:p>
          <a:endParaRPr lang="en-US"/>
        </a:p>
      </dgm:t>
    </dgm:pt>
    <dgm:pt modelId="{010A3C4C-11C8-4991-BD97-76C8EB8DDF3F}" type="pres">
      <dgm:prSet presAssocID="{F74CC61F-935E-47FF-BA85-1505373B8C31}" presName="sibTrans" presStyleLbl="sibTrans2D1" presStyleIdx="1" presStyleCnt="4" custLinFactNeighborX="1373" custLinFactNeighborY="5857"/>
      <dgm:spPr/>
      <dgm:t>
        <a:bodyPr/>
        <a:lstStyle/>
        <a:p>
          <a:endParaRPr lang="en-US"/>
        </a:p>
      </dgm:t>
    </dgm:pt>
    <dgm:pt modelId="{AC03BCD1-6C80-410B-9C45-4A25F79C27DA}" type="pres">
      <dgm:prSet presAssocID="{F74CC61F-935E-47FF-BA85-1505373B8C31}" presName="connectorText" presStyleLbl="sibTrans2D1" presStyleIdx="1" presStyleCnt="4"/>
      <dgm:spPr/>
      <dgm:t>
        <a:bodyPr/>
        <a:lstStyle/>
        <a:p>
          <a:endParaRPr lang="en-US"/>
        </a:p>
      </dgm:t>
    </dgm:pt>
    <dgm:pt modelId="{68C7436C-B371-48D6-B866-4EE8A56C6F12}" type="pres">
      <dgm:prSet presAssocID="{3CD8C628-098E-42A5-8E5B-53736EABE625}" presName="node" presStyleLbl="node1" presStyleIdx="2" presStyleCnt="5">
        <dgm:presLayoutVars>
          <dgm:bulletEnabled val="1"/>
        </dgm:presLayoutVars>
      </dgm:prSet>
      <dgm:spPr/>
      <dgm:t>
        <a:bodyPr/>
        <a:lstStyle/>
        <a:p>
          <a:endParaRPr lang="en-US"/>
        </a:p>
      </dgm:t>
    </dgm:pt>
    <dgm:pt modelId="{3EC52E88-F313-40ED-BC20-277B4712AF23}" type="pres">
      <dgm:prSet presAssocID="{A87B9796-D105-4B55-BC0F-6A00821EE25D}" presName="sibTrans" presStyleLbl="sibTrans2D1" presStyleIdx="2" presStyleCnt="4"/>
      <dgm:spPr/>
      <dgm:t>
        <a:bodyPr/>
        <a:lstStyle/>
        <a:p>
          <a:endParaRPr lang="en-US"/>
        </a:p>
      </dgm:t>
    </dgm:pt>
    <dgm:pt modelId="{A3E5C3D7-07F4-4635-9E30-BB9A861C12EC}" type="pres">
      <dgm:prSet presAssocID="{A87B9796-D105-4B55-BC0F-6A00821EE25D}" presName="connectorText" presStyleLbl="sibTrans2D1" presStyleIdx="2" presStyleCnt="4"/>
      <dgm:spPr/>
      <dgm:t>
        <a:bodyPr/>
        <a:lstStyle/>
        <a:p>
          <a:endParaRPr lang="en-US"/>
        </a:p>
      </dgm:t>
    </dgm:pt>
    <dgm:pt modelId="{6AC014C9-ABD3-44F0-A092-5E55263C08E4}" type="pres">
      <dgm:prSet presAssocID="{3B5F22E2-9E67-41F1-B288-470F88FCD9B6}" presName="node" presStyleLbl="node1" presStyleIdx="3" presStyleCnt="5" custScaleY="143949">
        <dgm:presLayoutVars>
          <dgm:bulletEnabled val="1"/>
        </dgm:presLayoutVars>
      </dgm:prSet>
      <dgm:spPr/>
      <dgm:t>
        <a:bodyPr/>
        <a:lstStyle/>
        <a:p>
          <a:endParaRPr lang="en-US"/>
        </a:p>
      </dgm:t>
    </dgm:pt>
    <dgm:pt modelId="{99737B5A-F55A-410E-86E9-850E00772D99}" type="pres">
      <dgm:prSet presAssocID="{87398F8A-3290-4749-8569-62AD31DCEF4D}" presName="sibTrans" presStyleLbl="sibTrans2D1" presStyleIdx="3" presStyleCnt="4"/>
      <dgm:spPr/>
      <dgm:t>
        <a:bodyPr/>
        <a:lstStyle/>
        <a:p>
          <a:endParaRPr lang="en-US"/>
        </a:p>
      </dgm:t>
    </dgm:pt>
    <dgm:pt modelId="{95736F61-5493-4B52-89F1-F77D30073236}" type="pres">
      <dgm:prSet presAssocID="{87398F8A-3290-4749-8569-62AD31DCEF4D}" presName="connectorText" presStyleLbl="sibTrans2D1" presStyleIdx="3" presStyleCnt="4"/>
      <dgm:spPr/>
      <dgm:t>
        <a:bodyPr/>
        <a:lstStyle/>
        <a:p>
          <a:endParaRPr lang="en-US"/>
        </a:p>
      </dgm:t>
    </dgm:pt>
    <dgm:pt modelId="{F7B0D90F-CAF3-45AE-A659-EFF917BFCDF7}" type="pres">
      <dgm:prSet presAssocID="{FC01DA0B-B908-497D-A088-87847E8C1DF7}" presName="node" presStyleLbl="node1" presStyleIdx="4" presStyleCnt="5">
        <dgm:presLayoutVars>
          <dgm:bulletEnabled val="1"/>
        </dgm:presLayoutVars>
      </dgm:prSet>
      <dgm:spPr/>
      <dgm:t>
        <a:bodyPr/>
        <a:lstStyle/>
        <a:p>
          <a:endParaRPr lang="en-US"/>
        </a:p>
      </dgm:t>
    </dgm:pt>
  </dgm:ptLst>
  <dgm:cxnLst>
    <dgm:cxn modelId="{82D90102-8B93-4F22-B7CB-456BFC4900CA}" type="presOf" srcId="{A2829565-CC3C-48CB-8EDD-6AAC92AA5542}" destId="{6832EF6B-0B44-445E-AF9C-DABC12F54FCB}" srcOrd="0" destOrd="0" presId="urn:microsoft.com/office/officeart/2005/8/layout/process5"/>
    <dgm:cxn modelId="{769BBDBB-6679-4311-A4EE-5A6D29E2FE55}" type="presOf" srcId="{A87B9796-D105-4B55-BC0F-6A00821EE25D}" destId="{3EC52E88-F313-40ED-BC20-277B4712AF23}" srcOrd="0" destOrd="0" presId="urn:microsoft.com/office/officeart/2005/8/layout/process5"/>
    <dgm:cxn modelId="{44D40489-3FFA-4CD2-A027-6C0970E756DD}" type="presOf" srcId="{3CD8C628-098E-42A5-8E5B-53736EABE625}" destId="{68C7436C-B371-48D6-B866-4EE8A56C6F12}" srcOrd="0" destOrd="0" presId="urn:microsoft.com/office/officeart/2005/8/layout/process5"/>
    <dgm:cxn modelId="{B479D58B-3E15-4EE1-9155-47957B042F6B}" type="presOf" srcId="{A87B9796-D105-4B55-BC0F-6A00821EE25D}" destId="{A3E5C3D7-07F4-4635-9E30-BB9A861C12EC}" srcOrd="1" destOrd="0" presId="urn:microsoft.com/office/officeart/2005/8/layout/process5"/>
    <dgm:cxn modelId="{70C8A3FF-F397-43FF-8826-89DC4A8E9C31}" srcId="{34EED880-CD0E-4DB6-BD36-2533C8B4FF55}" destId="{FC01DA0B-B908-497D-A088-87847E8C1DF7}" srcOrd="4" destOrd="0" parTransId="{A69625E4-30A3-4360-AB7D-0EDB1036D80C}" sibTransId="{8651C0D0-8C00-4236-9BEB-C4287D5F7AEC}"/>
    <dgm:cxn modelId="{CC4123F6-027F-4D9D-8C34-6B9072FEB3EE}" srcId="{34EED880-CD0E-4DB6-BD36-2533C8B4FF55}" destId="{06CEFBED-0153-49F0-95FC-517ED3698AF6}" srcOrd="0" destOrd="0" parTransId="{CF5D7A6D-FF87-4D0E-80FA-39296F9C43BA}" sibTransId="{A2829565-CC3C-48CB-8EDD-6AAC92AA5542}"/>
    <dgm:cxn modelId="{CFE43E11-BD05-466C-9FCA-660A82177810}" type="presOf" srcId="{34EED880-CD0E-4DB6-BD36-2533C8B4FF55}" destId="{1082A1BD-9D27-4B23-BD73-F4031A32C1A8}" srcOrd="0" destOrd="0" presId="urn:microsoft.com/office/officeart/2005/8/layout/process5"/>
    <dgm:cxn modelId="{FD4FCC98-D013-4AA2-BD7E-9FB5659C1B03}" type="presOf" srcId="{24BC01C9-6486-401C-8113-298B55E5F515}" destId="{6DDBF4E5-25A8-40B5-95C3-CF4C7A3AC226}" srcOrd="0" destOrd="0" presId="urn:microsoft.com/office/officeart/2005/8/layout/process5"/>
    <dgm:cxn modelId="{6B00B094-14BE-459D-956A-0ED555AAF0C5}" type="presOf" srcId="{06CEFBED-0153-49F0-95FC-517ED3698AF6}" destId="{2BEEB80F-592E-4E93-BE4B-B852B24247D1}" srcOrd="0" destOrd="0" presId="urn:microsoft.com/office/officeart/2005/8/layout/process5"/>
    <dgm:cxn modelId="{5C3EB55B-6FB5-4D37-B326-A00E3C187A71}" type="presOf" srcId="{A2829565-CC3C-48CB-8EDD-6AAC92AA5542}" destId="{B6A7CD75-5941-435C-A06D-F8214456EBDA}" srcOrd="1" destOrd="0" presId="urn:microsoft.com/office/officeart/2005/8/layout/process5"/>
    <dgm:cxn modelId="{797C4E54-A2CF-41DD-9209-816B81A4F358}" type="presOf" srcId="{F74CC61F-935E-47FF-BA85-1505373B8C31}" destId="{010A3C4C-11C8-4991-BD97-76C8EB8DDF3F}" srcOrd="0" destOrd="0" presId="urn:microsoft.com/office/officeart/2005/8/layout/process5"/>
    <dgm:cxn modelId="{5FC30407-215F-4B10-A307-34072BCB3DC8}" type="presOf" srcId="{87398F8A-3290-4749-8569-62AD31DCEF4D}" destId="{95736F61-5493-4B52-89F1-F77D30073236}" srcOrd="1" destOrd="0" presId="urn:microsoft.com/office/officeart/2005/8/layout/process5"/>
    <dgm:cxn modelId="{6B6D3928-ADAD-4CA6-B206-96AD4B064F39}" srcId="{34EED880-CD0E-4DB6-BD36-2533C8B4FF55}" destId="{3CD8C628-098E-42A5-8E5B-53736EABE625}" srcOrd="2" destOrd="0" parTransId="{0C09CA31-CCFD-4C85-93B9-3A91235215BF}" sibTransId="{A87B9796-D105-4B55-BC0F-6A00821EE25D}"/>
    <dgm:cxn modelId="{93E06EDE-787F-48E5-AE36-F78AD41FFAEF}" type="presOf" srcId="{87398F8A-3290-4749-8569-62AD31DCEF4D}" destId="{99737B5A-F55A-410E-86E9-850E00772D99}" srcOrd="0" destOrd="0" presId="urn:microsoft.com/office/officeart/2005/8/layout/process5"/>
    <dgm:cxn modelId="{DB087FC0-0905-4D31-B8D9-625995E899FD}" type="presOf" srcId="{FC01DA0B-B908-497D-A088-87847E8C1DF7}" destId="{F7B0D90F-CAF3-45AE-A659-EFF917BFCDF7}" srcOrd="0" destOrd="0" presId="urn:microsoft.com/office/officeart/2005/8/layout/process5"/>
    <dgm:cxn modelId="{35BF649A-0FFB-4E94-92C0-A56ADC1738D0}" type="presOf" srcId="{F74CC61F-935E-47FF-BA85-1505373B8C31}" destId="{AC03BCD1-6C80-410B-9C45-4A25F79C27DA}" srcOrd="1" destOrd="0" presId="urn:microsoft.com/office/officeart/2005/8/layout/process5"/>
    <dgm:cxn modelId="{53BC3C70-4B4B-4122-AFE9-426247490637}" type="presOf" srcId="{3B5F22E2-9E67-41F1-B288-470F88FCD9B6}" destId="{6AC014C9-ABD3-44F0-A092-5E55263C08E4}" srcOrd="0" destOrd="0" presId="urn:microsoft.com/office/officeart/2005/8/layout/process5"/>
    <dgm:cxn modelId="{24B7477D-27AF-4AFB-AD36-E47B3645B116}" srcId="{34EED880-CD0E-4DB6-BD36-2533C8B4FF55}" destId="{24BC01C9-6486-401C-8113-298B55E5F515}" srcOrd="1" destOrd="0" parTransId="{5E792B15-7270-48B6-A209-C80CE51ED7BB}" sibTransId="{F74CC61F-935E-47FF-BA85-1505373B8C31}"/>
    <dgm:cxn modelId="{0E9E2FD8-7E35-46F5-92E7-FCACC896B6ED}" srcId="{34EED880-CD0E-4DB6-BD36-2533C8B4FF55}" destId="{3B5F22E2-9E67-41F1-B288-470F88FCD9B6}" srcOrd="3" destOrd="0" parTransId="{8B6064A7-49AE-4827-BCE5-BBF03616B1FD}" sibTransId="{87398F8A-3290-4749-8569-62AD31DCEF4D}"/>
    <dgm:cxn modelId="{A429CE79-C28B-4A0B-BF59-7DC5508526B6}" type="presParOf" srcId="{1082A1BD-9D27-4B23-BD73-F4031A32C1A8}" destId="{2BEEB80F-592E-4E93-BE4B-B852B24247D1}" srcOrd="0" destOrd="0" presId="urn:microsoft.com/office/officeart/2005/8/layout/process5"/>
    <dgm:cxn modelId="{934FC032-6CD3-4E7A-AA67-994A08D67A1D}" type="presParOf" srcId="{1082A1BD-9D27-4B23-BD73-F4031A32C1A8}" destId="{6832EF6B-0B44-445E-AF9C-DABC12F54FCB}" srcOrd="1" destOrd="0" presId="urn:microsoft.com/office/officeart/2005/8/layout/process5"/>
    <dgm:cxn modelId="{FB436077-D660-4CB6-A70E-EF2112727397}" type="presParOf" srcId="{6832EF6B-0B44-445E-AF9C-DABC12F54FCB}" destId="{B6A7CD75-5941-435C-A06D-F8214456EBDA}" srcOrd="0" destOrd="0" presId="urn:microsoft.com/office/officeart/2005/8/layout/process5"/>
    <dgm:cxn modelId="{1998AB55-8FE4-4EAA-B202-29D52222B988}" type="presParOf" srcId="{1082A1BD-9D27-4B23-BD73-F4031A32C1A8}" destId="{6DDBF4E5-25A8-40B5-95C3-CF4C7A3AC226}" srcOrd="2" destOrd="0" presId="urn:microsoft.com/office/officeart/2005/8/layout/process5"/>
    <dgm:cxn modelId="{86819295-1A48-4C34-BABA-92BC875EB0E5}" type="presParOf" srcId="{1082A1BD-9D27-4B23-BD73-F4031A32C1A8}" destId="{010A3C4C-11C8-4991-BD97-76C8EB8DDF3F}" srcOrd="3" destOrd="0" presId="urn:microsoft.com/office/officeart/2005/8/layout/process5"/>
    <dgm:cxn modelId="{ADA4E516-42D0-4AC8-A82A-74D7BDBC726F}" type="presParOf" srcId="{010A3C4C-11C8-4991-BD97-76C8EB8DDF3F}" destId="{AC03BCD1-6C80-410B-9C45-4A25F79C27DA}" srcOrd="0" destOrd="0" presId="urn:microsoft.com/office/officeart/2005/8/layout/process5"/>
    <dgm:cxn modelId="{FCD13C25-5809-471F-95FC-A9BE065C80AC}" type="presParOf" srcId="{1082A1BD-9D27-4B23-BD73-F4031A32C1A8}" destId="{68C7436C-B371-48D6-B866-4EE8A56C6F12}" srcOrd="4" destOrd="0" presId="urn:microsoft.com/office/officeart/2005/8/layout/process5"/>
    <dgm:cxn modelId="{395547FA-C402-4881-8C5D-FA77DE1B6778}" type="presParOf" srcId="{1082A1BD-9D27-4B23-BD73-F4031A32C1A8}" destId="{3EC52E88-F313-40ED-BC20-277B4712AF23}" srcOrd="5" destOrd="0" presId="urn:microsoft.com/office/officeart/2005/8/layout/process5"/>
    <dgm:cxn modelId="{C1B981E8-4810-4E15-869E-BC4798769F42}" type="presParOf" srcId="{3EC52E88-F313-40ED-BC20-277B4712AF23}" destId="{A3E5C3D7-07F4-4635-9E30-BB9A861C12EC}" srcOrd="0" destOrd="0" presId="urn:microsoft.com/office/officeart/2005/8/layout/process5"/>
    <dgm:cxn modelId="{4AF3A674-2C93-45DE-AD3E-2FFB930B5B5C}" type="presParOf" srcId="{1082A1BD-9D27-4B23-BD73-F4031A32C1A8}" destId="{6AC014C9-ABD3-44F0-A092-5E55263C08E4}" srcOrd="6" destOrd="0" presId="urn:microsoft.com/office/officeart/2005/8/layout/process5"/>
    <dgm:cxn modelId="{EB299F71-4098-49C3-9E9D-AED8A4D540B9}" type="presParOf" srcId="{1082A1BD-9D27-4B23-BD73-F4031A32C1A8}" destId="{99737B5A-F55A-410E-86E9-850E00772D99}" srcOrd="7" destOrd="0" presId="urn:microsoft.com/office/officeart/2005/8/layout/process5"/>
    <dgm:cxn modelId="{59AD29B9-A205-4CD1-B4A0-27C9ED1806CF}" type="presParOf" srcId="{99737B5A-F55A-410E-86E9-850E00772D99}" destId="{95736F61-5493-4B52-89F1-F77D30073236}" srcOrd="0" destOrd="0" presId="urn:microsoft.com/office/officeart/2005/8/layout/process5"/>
    <dgm:cxn modelId="{AE43895B-B21D-4DCE-A75E-345E04992423}" type="presParOf" srcId="{1082A1BD-9D27-4B23-BD73-F4031A32C1A8}" destId="{F7B0D90F-CAF3-45AE-A659-EFF917BFCDF7}"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EB80F-592E-4E93-BE4B-B852B24247D1}">
      <dsp:nvSpPr>
        <dsp:cNvPr id="0" name=""/>
        <dsp:cNvSpPr/>
      </dsp:nvSpPr>
      <dsp:spPr>
        <a:xfrm>
          <a:off x="0" y="511147"/>
          <a:ext cx="1900292" cy="1140175"/>
        </a:xfrm>
        <a:prstGeom prst="roundRect">
          <a:avLst>
            <a:gd name="adj" fmla="val 10000"/>
          </a:avLst>
        </a:prstGeom>
        <a:solidFill>
          <a:schemeClr val="accent3">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solidFill>
                <a:schemeClr val="tx1"/>
              </a:solidFill>
              <a:latin typeface="Arial Narrow" panose="020B0606020202030204" pitchFamily="34" charset="0"/>
            </a:rPr>
            <a:t>9am</a:t>
          </a:r>
        </a:p>
        <a:p>
          <a:pPr lvl="0" algn="ctr" defTabSz="800100">
            <a:lnSpc>
              <a:spcPct val="90000"/>
            </a:lnSpc>
            <a:spcBef>
              <a:spcPct val="0"/>
            </a:spcBef>
            <a:spcAft>
              <a:spcPct val="35000"/>
            </a:spcAft>
          </a:pPr>
          <a:r>
            <a:rPr lang="en-GB" sz="1800" b="1" kern="1200" dirty="0">
              <a:solidFill>
                <a:schemeClr val="tx1"/>
              </a:solidFill>
              <a:latin typeface="Arial Narrow" panose="020B0606020202030204" pitchFamily="34" charset="0"/>
            </a:rPr>
            <a:t>Office and sign-in</a:t>
          </a:r>
        </a:p>
      </dsp:txBody>
      <dsp:txXfrm>
        <a:off x="33395" y="544542"/>
        <a:ext cx="1833502" cy="1073385"/>
      </dsp:txXfrm>
    </dsp:sp>
    <dsp:sp modelId="{6832EF6B-0B44-445E-AF9C-DABC12F54FCB}">
      <dsp:nvSpPr>
        <dsp:cNvPr id="0" name=""/>
        <dsp:cNvSpPr/>
      </dsp:nvSpPr>
      <dsp:spPr>
        <a:xfrm rot="21566814">
          <a:off x="2056981" y="833091"/>
          <a:ext cx="377515" cy="471272"/>
        </a:xfrm>
        <a:prstGeom prst="rightArrow">
          <a:avLst>
            <a:gd name="adj1" fmla="val 60000"/>
            <a:gd name="adj2" fmla="val 50000"/>
          </a:avLst>
        </a:prstGeom>
        <a:solidFill>
          <a:schemeClr val="accent3">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solidFill>
              <a:schemeClr val="tx1"/>
            </a:solidFill>
            <a:latin typeface="Arial Narrow" panose="020B0606020202030204" pitchFamily="34" charset="0"/>
          </a:endParaRPr>
        </a:p>
      </dsp:txBody>
      <dsp:txXfrm>
        <a:off x="2056984" y="927892"/>
        <a:ext cx="264261" cy="282764"/>
      </dsp:txXfrm>
    </dsp:sp>
    <dsp:sp modelId="{6DDBF4E5-25A8-40B5-95C3-CF4C7A3AC226}">
      <dsp:nvSpPr>
        <dsp:cNvPr id="0" name=""/>
        <dsp:cNvSpPr/>
      </dsp:nvSpPr>
      <dsp:spPr>
        <a:xfrm>
          <a:off x="2612552" y="485926"/>
          <a:ext cx="1900292" cy="1140175"/>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latin typeface="Arial Narrow" panose="020B0606020202030204" pitchFamily="34" charset="0"/>
            </a:rPr>
            <a:t>9.15am</a:t>
          </a:r>
        </a:p>
        <a:p>
          <a:pPr lvl="0" algn="ctr" defTabSz="800100">
            <a:lnSpc>
              <a:spcPct val="90000"/>
            </a:lnSpc>
            <a:spcBef>
              <a:spcPct val="0"/>
            </a:spcBef>
            <a:spcAft>
              <a:spcPct val="35000"/>
            </a:spcAft>
          </a:pPr>
          <a:r>
            <a:rPr lang="en-GB" sz="1800" b="1" kern="1200" dirty="0">
              <a:latin typeface="Arial Narrow" panose="020B0606020202030204" pitchFamily="34" charset="0"/>
            </a:rPr>
            <a:t>Travel to camp</a:t>
          </a:r>
          <a:r>
            <a:rPr lang="ar-JO" sz="1800" b="1" kern="1200" dirty="0">
              <a:latin typeface="Arial Narrow" panose="020B0606020202030204" pitchFamily="34" charset="0"/>
            </a:rPr>
            <a:t> </a:t>
          </a:r>
          <a:endParaRPr lang="en-GB" sz="1800" b="1" kern="1200" dirty="0">
            <a:latin typeface="Arial Narrow" panose="020B0606020202030204" pitchFamily="34" charset="0"/>
          </a:endParaRPr>
        </a:p>
      </dsp:txBody>
      <dsp:txXfrm>
        <a:off x="2645947" y="519321"/>
        <a:ext cx="1833502" cy="1073385"/>
      </dsp:txXfrm>
    </dsp:sp>
    <dsp:sp modelId="{010A3C4C-11C8-4991-BD97-76C8EB8DDF3F}">
      <dsp:nvSpPr>
        <dsp:cNvPr id="0" name=""/>
        <dsp:cNvSpPr/>
      </dsp:nvSpPr>
      <dsp:spPr>
        <a:xfrm rot="54546">
          <a:off x="4697898" y="869324"/>
          <a:ext cx="431650" cy="471272"/>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solidFill>
              <a:schemeClr val="tx1"/>
            </a:solidFill>
            <a:latin typeface="Arial Narrow" panose="020B0606020202030204" pitchFamily="34" charset="0"/>
          </a:endParaRPr>
        </a:p>
      </dsp:txBody>
      <dsp:txXfrm>
        <a:off x="4697906" y="962551"/>
        <a:ext cx="302155" cy="282764"/>
      </dsp:txXfrm>
    </dsp:sp>
    <dsp:sp modelId="{68C7436C-B371-48D6-B866-4EE8A56C6F12}">
      <dsp:nvSpPr>
        <dsp:cNvPr id="0" name=""/>
        <dsp:cNvSpPr/>
      </dsp:nvSpPr>
      <dsp:spPr>
        <a:xfrm>
          <a:off x="5327178" y="529002"/>
          <a:ext cx="1900292" cy="1140175"/>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latin typeface="Arial Narrow" panose="020B0606020202030204" pitchFamily="34" charset="0"/>
            </a:rPr>
            <a:t>10.45am</a:t>
          </a:r>
        </a:p>
        <a:p>
          <a:pPr lvl="0" algn="ctr" defTabSz="800100">
            <a:lnSpc>
              <a:spcPct val="90000"/>
            </a:lnSpc>
            <a:spcBef>
              <a:spcPct val="0"/>
            </a:spcBef>
            <a:spcAft>
              <a:spcPct val="35000"/>
            </a:spcAft>
          </a:pPr>
          <a:r>
            <a:rPr lang="en-GB" sz="1800" b="1" kern="1200" dirty="0">
              <a:latin typeface="Arial Narrow" panose="020B0606020202030204" pitchFamily="34" charset="0"/>
            </a:rPr>
            <a:t>Deploy for field </a:t>
          </a:r>
          <a:r>
            <a:rPr lang="ar-JO" sz="1800" b="1" kern="1200" dirty="0">
              <a:latin typeface="Arial Narrow" panose="020B0606020202030204" pitchFamily="34" charset="0"/>
            </a:rPr>
            <a:t>   </a:t>
          </a:r>
          <a:endParaRPr lang="en-GB" sz="1800" b="1" kern="1200" dirty="0">
            <a:latin typeface="Arial Narrow" panose="020B0606020202030204" pitchFamily="34" charset="0"/>
          </a:endParaRPr>
        </a:p>
      </dsp:txBody>
      <dsp:txXfrm>
        <a:off x="5360573" y="562397"/>
        <a:ext cx="1833502" cy="1073385"/>
      </dsp:txXfrm>
    </dsp:sp>
    <dsp:sp modelId="{3EC52E88-F313-40ED-BC20-277B4712AF23}">
      <dsp:nvSpPr>
        <dsp:cNvPr id="0" name=""/>
        <dsp:cNvSpPr/>
      </dsp:nvSpPr>
      <dsp:spPr>
        <a:xfrm rot="5400000">
          <a:off x="6075893" y="1802198"/>
          <a:ext cx="402862" cy="471272"/>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solidFill>
              <a:schemeClr val="tx1"/>
            </a:solidFill>
            <a:latin typeface="Arial Narrow" panose="020B0606020202030204" pitchFamily="34" charset="0"/>
          </a:endParaRPr>
        </a:p>
      </dsp:txBody>
      <dsp:txXfrm rot="-5400000">
        <a:off x="6135943" y="1836403"/>
        <a:ext cx="282764" cy="282003"/>
      </dsp:txXfrm>
    </dsp:sp>
    <dsp:sp modelId="{6AC014C9-ABD3-44F0-A092-5E55263C08E4}">
      <dsp:nvSpPr>
        <dsp:cNvPr id="0" name=""/>
        <dsp:cNvSpPr/>
      </dsp:nvSpPr>
      <dsp:spPr>
        <a:xfrm>
          <a:off x="5327178" y="2429295"/>
          <a:ext cx="1900292" cy="1641271"/>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latin typeface="Arial Narrow" panose="020B0606020202030204" pitchFamily="34" charset="0"/>
            </a:rPr>
            <a:t>4pm</a:t>
          </a:r>
        </a:p>
        <a:p>
          <a:pPr lvl="0" algn="ctr" defTabSz="800100">
            <a:lnSpc>
              <a:spcPct val="90000"/>
            </a:lnSpc>
            <a:spcBef>
              <a:spcPct val="0"/>
            </a:spcBef>
            <a:spcAft>
              <a:spcPct val="35000"/>
            </a:spcAft>
          </a:pPr>
          <a:r>
            <a:rPr lang="en-GB" sz="1800" b="1" kern="1200" dirty="0">
              <a:latin typeface="Arial Narrow" panose="020B0606020202030204" pitchFamily="34" charset="0"/>
            </a:rPr>
            <a:t>Finish work, meet where dropped off (usually along the road or at the camp entrance)</a:t>
          </a:r>
        </a:p>
      </dsp:txBody>
      <dsp:txXfrm>
        <a:off x="5375249" y="2477366"/>
        <a:ext cx="1804150" cy="1545129"/>
      </dsp:txXfrm>
    </dsp:sp>
    <dsp:sp modelId="{99737B5A-F55A-410E-86E9-850E00772D99}">
      <dsp:nvSpPr>
        <dsp:cNvPr id="0" name=""/>
        <dsp:cNvSpPr/>
      </dsp:nvSpPr>
      <dsp:spPr>
        <a:xfrm rot="10800000">
          <a:off x="4757090" y="3014294"/>
          <a:ext cx="402862" cy="471272"/>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solidFill>
              <a:schemeClr val="tx1"/>
            </a:solidFill>
            <a:latin typeface="Arial Narrow" panose="020B0606020202030204" pitchFamily="34" charset="0"/>
          </a:endParaRPr>
        </a:p>
      </dsp:txBody>
      <dsp:txXfrm rot="10800000">
        <a:off x="4877949" y="3108548"/>
        <a:ext cx="282003" cy="282764"/>
      </dsp:txXfrm>
    </dsp:sp>
    <dsp:sp modelId="{F7B0D90F-CAF3-45AE-A659-EFF917BFCDF7}">
      <dsp:nvSpPr>
        <dsp:cNvPr id="0" name=""/>
        <dsp:cNvSpPr/>
      </dsp:nvSpPr>
      <dsp:spPr>
        <a:xfrm>
          <a:off x="2666768" y="2679843"/>
          <a:ext cx="1900292" cy="1140175"/>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latin typeface="Arial Narrow" panose="020B0606020202030204" pitchFamily="34" charset="0"/>
            </a:rPr>
            <a:t>6pm</a:t>
          </a:r>
        </a:p>
        <a:p>
          <a:pPr lvl="0" algn="ctr" defTabSz="800100">
            <a:lnSpc>
              <a:spcPct val="90000"/>
            </a:lnSpc>
            <a:spcBef>
              <a:spcPct val="0"/>
            </a:spcBef>
            <a:spcAft>
              <a:spcPct val="35000"/>
            </a:spcAft>
          </a:pPr>
          <a:r>
            <a:rPr lang="en-GB" sz="1800" b="1" kern="1200" dirty="0">
              <a:latin typeface="Arial Narrow" panose="020B0606020202030204" pitchFamily="34" charset="0"/>
            </a:rPr>
            <a:t>Arrive at office, collect payment</a:t>
          </a:r>
        </a:p>
      </dsp:txBody>
      <dsp:txXfrm>
        <a:off x="2700163" y="2713238"/>
        <a:ext cx="1833502" cy="10733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3691429D-E44E-4D7A-B16D-3F389BE7ADEB}" type="datetimeFigureOut">
              <a:rPr lang="en-US" smtClean="0"/>
              <a:pPr/>
              <a:t>07-Sep-18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88F84DC3-D74F-442E-911C-E1DDF718967C}" type="slidenum">
              <a:rPr lang="en-US" smtClean="0"/>
              <a:pPr/>
              <a:t>‹#›</a:t>
            </a:fld>
            <a:endParaRPr lang="en-US"/>
          </a:p>
        </p:txBody>
      </p:sp>
    </p:spTree>
    <p:extLst>
      <p:ext uri="{BB962C8B-B14F-4D97-AF65-F5344CB8AC3E}">
        <p14:creationId xmlns:p14="http://schemas.microsoft.com/office/powerpoint/2010/main" val="2741805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GB"/>
          </a:p>
        </p:txBody>
      </p:sp>
      <p:sp>
        <p:nvSpPr>
          <p:cNvPr id="3" name="Espace réservé de la date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1AD86065-22D3-46B0-96D4-3D4CBC5CCA4D}" type="datetimeFigureOut">
              <a:rPr lang="en-GB" smtClean="0"/>
              <a:pPr/>
              <a:t>07/09/2018</a:t>
            </a:fld>
            <a:endParaRPr lang="en-GB"/>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GB"/>
          </a:p>
        </p:txBody>
      </p:sp>
      <p:sp>
        <p:nvSpPr>
          <p:cNvPr id="5" name="Espace réservé des commentaires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21A596E2-B080-42D2-AE4E-DC6531D7D4CC}" type="slidenum">
              <a:rPr lang="en-GB" smtClean="0"/>
              <a:pPr/>
              <a:t>‹#›</a:t>
            </a:fld>
            <a:endParaRPr lang="en-GB"/>
          </a:p>
        </p:txBody>
      </p:sp>
    </p:spTree>
    <p:extLst>
      <p:ext uri="{BB962C8B-B14F-4D97-AF65-F5344CB8AC3E}">
        <p14:creationId xmlns:p14="http://schemas.microsoft.com/office/powerpoint/2010/main" val="198228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a:t>
            </a:fld>
            <a:endParaRPr lang="en-GB"/>
          </a:p>
        </p:txBody>
      </p:sp>
    </p:spTree>
    <p:extLst>
      <p:ext uri="{BB962C8B-B14F-4D97-AF65-F5344CB8AC3E}">
        <p14:creationId xmlns:p14="http://schemas.microsoft.com/office/powerpoint/2010/main" val="65414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15</a:t>
            </a:fld>
            <a:endParaRPr lang="en-GB"/>
          </a:p>
        </p:txBody>
      </p:sp>
    </p:spTree>
    <p:extLst>
      <p:ext uri="{BB962C8B-B14F-4D97-AF65-F5344CB8AC3E}">
        <p14:creationId xmlns:p14="http://schemas.microsoft.com/office/powerpoint/2010/main" val="408159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16</a:t>
            </a:fld>
            <a:endParaRPr lang="en-GB"/>
          </a:p>
        </p:txBody>
      </p:sp>
    </p:spTree>
    <p:extLst>
      <p:ext uri="{BB962C8B-B14F-4D97-AF65-F5344CB8AC3E}">
        <p14:creationId xmlns:p14="http://schemas.microsoft.com/office/powerpoint/2010/main" val="248179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17</a:t>
            </a:fld>
            <a:endParaRPr lang="en-GB"/>
          </a:p>
        </p:txBody>
      </p:sp>
    </p:spTree>
    <p:extLst>
      <p:ext uri="{BB962C8B-B14F-4D97-AF65-F5344CB8AC3E}">
        <p14:creationId xmlns:p14="http://schemas.microsoft.com/office/powerpoint/2010/main" val="407232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[EDIT]</a:t>
            </a:r>
          </a:p>
        </p:txBody>
      </p:sp>
      <p:sp>
        <p:nvSpPr>
          <p:cNvPr id="4" name="Slide Number Placeholder 3"/>
          <p:cNvSpPr>
            <a:spLocks noGrp="1"/>
          </p:cNvSpPr>
          <p:nvPr>
            <p:ph type="sldNum" sz="quarter" idx="10"/>
          </p:nvPr>
        </p:nvSpPr>
        <p:spPr/>
        <p:txBody>
          <a:bodyPr/>
          <a:lstStyle/>
          <a:p>
            <a:fld id="{21A596E2-B080-42D2-AE4E-DC6531D7D4CC}" type="slidenum">
              <a:rPr lang="en-GB" smtClean="0"/>
              <a:pPr/>
              <a:t>18</a:t>
            </a:fld>
            <a:endParaRPr lang="en-GB"/>
          </a:p>
        </p:txBody>
      </p:sp>
    </p:spTree>
    <p:extLst>
      <p:ext uri="{BB962C8B-B14F-4D97-AF65-F5344CB8AC3E}">
        <p14:creationId xmlns:p14="http://schemas.microsoft.com/office/powerpoint/2010/main" val="26849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596E2-B080-42D2-AE4E-DC6531D7D4CC}" type="slidenum">
              <a:rPr lang="en-GB" smtClean="0"/>
              <a:pPr/>
              <a:t>19</a:t>
            </a:fld>
            <a:endParaRPr lang="en-GB"/>
          </a:p>
        </p:txBody>
      </p:sp>
    </p:spTree>
    <p:extLst>
      <p:ext uri="{BB962C8B-B14F-4D97-AF65-F5344CB8AC3E}">
        <p14:creationId xmlns:p14="http://schemas.microsoft.com/office/powerpoint/2010/main" val="160864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want visibility?</a:t>
            </a:r>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21</a:t>
            </a:fld>
            <a:endParaRPr lang="en-GB"/>
          </a:p>
        </p:txBody>
      </p:sp>
    </p:spTree>
    <p:extLst>
      <p:ext uri="{BB962C8B-B14F-4D97-AF65-F5344CB8AC3E}">
        <p14:creationId xmlns:p14="http://schemas.microsoft.com/office/powerpoint/2010/main" val="2587945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22</a:t>
            </a:fld>
            <a:endParaRPr lang="en-GB" dirty="0"/>
          </a:p>
        </p:txBody>
      </p:sp>
    </p:spTree>
    <p:extLst>
      <p:ext uri="{BB962C8B-B14F-4D97-AF65-F5344CB8AC3E}">
        <p14:creationId xmlns:p14="http://schemas.microsoft.com/office/powerpoint/2010/main" val="60645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Char char="Ø"/>
            </a:pPr>
            <a:r>
              <a:rPr lang="en-GB" sz="1200" dirty="0">
                <a:latin typeface="Arial Narrow" pitchFamily="34" charset="0"/>
              </a:rPr>
              <a:t> REACH Is a joint initiative of two international non-governmental organizations, ACTED and IMPACT Initiatives, and the United Nations Operational Satellite Applications Programme (UNOSAT). </a:t>
            </a:r>
          </a:p>
          <a:p>
            <a:pPr>
              <a:buFont typeface="Wingdings" pitchFamily="2" charset="2"/>
              <a:buChar char="Ø"/>
            </a:pPr>
            <a:endParaRPr lang="en-GB" sz="1200" dirty="0">
              <a:latin typeface="Arial Narrow" pitchFamily="34" charset="0"/>
            </a:endParaRPr>
          </a:p>
          <a:p>
            <a:pPr>
              <a:buFont typeface="Wingdings" pitchFamily="2" charset="2"/>
              <a:buChar char="Ø"/>
            </a:pPr>
            <a:r>
              <a:rPr lang="en-GB" sz="1200" dirty="0">
                <a:latin typeface="Arial Narrow" pitchFamily="34" charset="0"/>
              </a:rPr>
              <a:t>REACH was created in 2010 to provide humanitarian aid actors with information on needs, in emergency, recovery and development contexts. </a:t>
            </a:r>
          </a:p>
          <a:p>
            <a:pPr>
              <a:buFont typeface="Wingdings" pitchFamily="2" charset="2"/>
              <a:buChar char="Ø"/>
            </a:pPr>
            <a:endParaRPr lang="en-GB" sz="1200" dirty="0">
              <a:latin typeface="Arial Narrow" pitchFamily="34" charset="0"/>
            </a:endParaRPr>
          </a:p>
          <a:p>
            <a:pPr>
              <a:buFont typeface="Wingdings" pitchFamily="2" charset="2"/>
              <a:buChar char="Ø"/>
            </a:pPr>
            <a:r>
              <a:rPr lang="en-GB" sz="1200" dirty="0">
                <a:latin typeface="Arial Narrow" pitchFamily="34" charset="0"/>
              </a:rPr>
              <a:t>Since then, REACH has been conducting assessments and research around the world.</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itchFamily="34" charset="0"/>
                <a:ea typeface="Times New Roman" pitchFamily="18" charset="0"/>
                <a:cs typeface="Arial" pitchFamily="34" charset="0"/>
              </a:rPr>
              <a:t>In contexts of conflict and disasters, aid actors face serious challenges in collecting data in a systematic and comprehensive way. As a result, there are often critical gaps in the information required for designing and planning aid. REACH supports aid actors to address these gaps through coordinated assessments and information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arrow" pitchFamily="34" charset="0"/>
              <a:ea typeface="Times New Roman" pitchFamily="18"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itchFamily="34" charset="0"/>
                <a:ea typeface="Times New Roman" pitchFamily="18" charset="0"/>
                <a:cs typeface="Arial" pitchFamily="34" charset="0"/>
              </a:rPr>
              <a:t>Emergencies are highly dynamic environments. Aid actors often do not take into account the broader context in which communities reside. Reach promotes the use of socio-economic units as a basis for planning and delive­ring aid. This area-based approach facilitates community engagement and therefore greater accountability.</a:t>
            </a:r>
            <a:endParaRPr lang="en-US"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Narrow" pitchFamily="34" charset="0"/>
              <a:ea typeface="Times New Roman" pitchFamily="18" charset="0"/>
              <a:cs typeface="Arial" pitchFamily="34" charset="0"/>
            </a:endParaRPr>
          </a:p>
          <a:p>
            <a:endParaRPr lang="fr-FR"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2</a:t>
            </a:fld>
            <a:endParaRPr lang="en-GB" dirty="0"/>
          </a:p>
        </p:txBody>
      </p:sp>
    </p:spTree>
    <p:extLst>
      <p:ext uri="{BB962C8B-B14F-4D97-AF65-F5344CB8AC3E}">
        <p14:creationId xmlns:p14="http://schemas.microsoft.com/office/powerpoint/2010/main" val="3292827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3</a:t>
            </a:fld>
            <a:endParaRPr lang="en-GB" dirty="0"/>
          </a:p>
        </p:txBody>
      </p:sp>
    </p:spTree>
    <p:extLst>
      <p:ext uri="{BB962C8B-B14F-4D97-AF65-F5344CB8AC3E}">
        <p14:creationId xmlns:p14="http://schemas.microsoft.com/office/powerpoint/2010/main" val="106774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4</a:t>
            </a:fld>
            <a:endParaRPr lang="en-GB" dirty="0"/>
          </a:p>
        </p:txBody>
      </p:sp>
    </p:spTree>
    <p:extLst>
      <p:ext uri="{BB962C8B-B14F-4D97-AF65-F5344CB8AC3E}">
        <p14:creationId xmlns:p14="http://schemas.microsoft.com/office/powerpoint/2010/main" val="168449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A596E2-B080-42D2-AE4E-DC6531D7D4CC}" type="slidenum">
              <a:rPr lang="en-GB" smtClean="0"/>
              <a:pPr/>
              <a:t>5</a:t>
            </a:fld>
            <a:endParaRPr lang="en-GB"/>
          </a:p>
        </p:txBody>
      </p:sp>
    </p:spTree>
    <p:extLst>
      <p:ext uri="{BB962C8B-B14F-4D97-AF65-F5344CB8AC3E}">
        <p14:creationId xmlns:p14="http://schemas.microsoft.com/office/powerpoint/2010/main" val="414922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11</a:t>
            </a:fld>
            <a:endParaRPr lang="en-GB"/>
          </a:p>
        </p:txBody>
      </p:sp>
    </p:spTree>
    <p:extLst>
      <p:ext uri="{BB962C8B-B14F-4D97-AF65-F5344CB8AC3E}">
        <p14:creationId xmlns:p14="http://schemas.microsoft.com/office/powerpoint/2010/main" val="158207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12</a:t>
            </a:fld>
            <a:endParaRPr lang="en-GB"/>
          </a:p>
        </p:txBody>
      </p:sp>
    </p:spTree>
    <p:extLst>
      <p:ext uri="{BB962C8B-B14F-4D97-AF65-F5344CB8AC3E}">
        <p14:creationId xmlns:p14="http://schemas.microsoft.com/office/powerpoint/2010/main" val="219666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13</a:t>
            </a:fld>
            <a:endParaRPr lang="en-GB"/>
          </a:p>
        </p:txBody>
      </p:sp>
    </p:spTree>
    <p:extLst>
      <p:ext uri="{BB962C8B-B14F-4D97-AF65-F5344CB8AC3E}">
        <p14:creationId xmlns:p14="http://schemas.microsoft.com/office/powerpoint/2010/main" val="334552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596E2-B080-42D2-AE4E-DC6531D7D4CC}" type="slidenum">
              <a:rPr lang="en-GB" smtClean="0"/>
              <a:pPr/>
              <a:t>14</a:t>
            </a:fld>
            <a:endParaRPr lang="en-GB"/>
          </a:p>
        </p:txBody>
      </p:sp>
    </p:spTree>
    <p:extLst>
      <p:ext uri="{BB962C8B-B14F-4D97-AF65-F5344CB8AC3E}">
        <p14:creationId xmlns:p14="http://schemas.microsoft.com/office/powerpoint/2010/main" val="327315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F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lvl1pPr>
              <a:defRPr sz="1400" b="1">
                <a:solidFill>
                  <a:schemeClr val="bg1"/>
                </a:solidFill>
                <a:latin typeface="Arial Narrow" panose="020B0606020202030204" pitchFamily="34" charset="0"/>
              </a:defRPr>
            </a:lvl1pPr>
          </a:lstStyle>
          <a:p>
            <a:r>
              <a:rPr lang="fr-CH" dirty="0"/>
              <a:t>Enter </a:t>
            </a:r>
            <a:r>
              <a:rPr lang="fr-CH" dirty="0" err="1"/>
              <a:t>presentation</a:t>
            </a:r>
            <a:r>
              <a:rPr lang="fr-CH" dirty="0"/>
              <a:t> </a:t>
            </a:r>
            <a:r>
              <a:rPr lang="fr-CH" dirty="0" err="1"/>
              <a:t>title</a:t>
            </a:r>
            <a:r>
              <a:rPr lang="fr-CH" dirty="0"/>
              <a:t> </a:t>
            </a:r>
            <a:r>
              <a:rPr lang="fr-CH" dirty="0" err="1"/>
              <a:t>here</a:t>
            </a:r>
            <a:r>
              <a:rPr lang="fr-CH" dirty="0"/>
              <a:t>….</a:t>
            </a:r>
          </a:p>
        </p:txBody>
      </p:sp>
      <p:sp>
        <p:nvSpPr>
          <p:cNvPr id="6" name="Slide Number Placeholder 5"/>
          <p:cNvSpPr>
            <a:spLocks noGrp="1"/>
          </p:cNvSpPr>
          <p:nvPr>
            <p:ph type="sldNum" sz="quarter" idx="12"/>
          </p:nvPr>
        </p:nvSpPr>
        <p:spPr/>
        <p:txBody>
          <a:bodyPr/>
          <a:lstStyle>
            <a:lvl1pPr>
              <a:defRPr sz="1400" b="1">
                <a:solidFill>
                  <a:schemeClr val="bg1"/>
                </a:solidFill>
                <a:latin typeface="Arial Narrow" panose="020B0606020202030204" pitchFamily="34" charset="0"/>
              </a:defRPr>
            </a:lvl1p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3602040622"/>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a:t>Enter presentation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79415021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a:t>Enter presentation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93633685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a:t>Enter presentation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04831851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F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a:t>Enter presentation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60224627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F688C9C5-3F36-4322-83C6-CFA5CF80071C}" type="datetime1">
              <a:rPr lang="en-GB" smtClean="0"/>
              <a:pPr/>
              <a:t>07/09/2018</a:t>
            </a:fld>
            <a:endParaRPr lang="en-GB" dirty="0"/>
          </a:p>
        </p:txBody>
      </p:sp>
      <p:sp>
        <p:nvSpPr>
          <p:cNvPr id="6" name="Footer Placeholder 5"/>
          <p:cNvSpPr>
            <a:spLocks noGrp="1"/>
          </p:cNvSpPr>
          <p:nvPr>
            <p:ph type="ftr" sz="quarter" idx="11"/>
          </p:nvPr>
        </p:nvSpPr>
        <p:spPr/>
        <p:txBody>
          <a:bodyPr/>
          <a:lstStyle/>
          <a:p>
            <a:r>
              <a:rPr lang="fr-CH"/>
              <a:t>Enter presentation title here….</a:t>
            </a:r>
            <a:endParaRPr lang="fr-CH" dirty="0"/>
          </a:p>
        </p:txBody>
      </p:sp>
      <p:sp>
        <p:nvSpPr>
          <p:cNvPr id="7" name="Slide Number Placeholder 6"/>
          <p:cNvSpPr>
            <a:spLocks noGrp="1"/>
          </p:cNvSpPr>
          <p:nvPr>
            <p:ph type="sldNum" sz="quarter" idx="12"/>
          </p:nvPr>
        </p:nvSpPr>
        <p:spPr/>
        <p:txBody>
          <a:bodyPr/>
          <a:lstStyle/>
          <a:p>
            <a:fld id="{1FC022CF-C21B-417C-8537-99C25161CBC2}" type="slidenum">
              <a:rPr lang="en-GB" smtClean="0"/>
              <a:pPr/>
              <a:t>‹#›</a:t>
            </a:fld>
            <a:endParaRPr lang="en-GB" dirty="0"/>
          </a:p>
        </p:txBody>
      </p:sp>
      <p:sp>
        <p:nvSpPr>
          <p:cNvPr id="8" name="Rectangle 7"/>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13752484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F688C9C5-3F36-4322-83C6-CFA5CF80071C}" type="datetime1">
              <a:rPr lang="en-GB" smtClean="0"/>
              <a:pPr/>
              <a:t>07/09/2018</a:t>
            </a:fld>
            <a:endParaRPr lang="en-GB" dirty="0"/>
          </a:p>
        </p:txBody>
      </p:sp>
      <p:sp>
        <p:nvSpPr>
          <p:cNvPr id="8" name="Footer Placeholder 7"/>
          <p:cNvSpPr>
            <a:spLocks noGrp="1"/>
          </p:cNvSpPr>
          <p:nvPr>
            <p:ph type="ftr" sz="quarter" idx="11"/>
          </p:nvPr>
        </p:nvSpPr>
        <p:spPr/>
        <p:txBody>
          <a:bodyPr/>
          <a:lstStyle/>
          <a:p>
            <a:r>
              <a:rPr lang="fr-CH"/>
              <a:t>Enter presentation title here….</a:t>
            </a:r>
            <a:endParaRPr lang="fr-CH" dirty="0"/>
          </a:p>
        </p:txBody>
      </p:sp>
      <p:sp>
        <p:nvSpPr>
          <p:cNvPr id="9" name="Slide Number Placeholder 8"/>
          <p:cNvSpPr>
            <a:spLocks noGrp="1"/>
          </p:cNvSpPr>
          <p:nvPr>
            <p:ph type="sldNum" sz="quarter" idx="12"/>
          </p:nvPr>
        </p:nvSpPr>
        <p:spPr/>
        <p:txBody>
          <a:bodyPr/>
          <a:lstStyle/>
          <a:p>
            <a:fld id="{1FC022CF-C21B-417C-8537-99C25161CBC2}" type="slidenum">
              <a:rPr lang="en-GB" smtClean="0"/>
              <a:pPr/>
              <a:t>‹#›</a:t>
            </a:fld>
            <a:endParaRPr lang="en-GB" dirty="0"/>
          </a:p>
        </p:txBody>
      </p:sp>
      <p:sp>
        <p:nvSpPr>
          <p:cNvPr id="10" name="Rectangle 9"/>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94794282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F688C9C5-3F36-4322-83C6-CFA5CF80071C}" type="datetime1">
              <a:rPr lang="en-GB" smtClean="0"/>
              <a:pPr/>
              <a:t>07/09/2018</a:t>
            </a:fld>
            <a:endParaRPr lang="en-GB" dirty="0"/>
          </a:p>
        </p:txBody>
      </p:sp>
      <p:sp>
        <p:nvSpPr>
          <p:cNvPr id="4" name="Footer Placeholder 3"/>
          <p:cNvSpPr>
            <a:spLocks noGrp="1"/>
          </p:cNvSpPr>
          <p:nvPr>
            <p:ph type="ftr" sz="quarter" idx="11"/>
          </p:nvPr>
        </p:nvSpPr>
        <p:spPr/>
        <p:txBody>
          <a:bodyPr/>
          <a:lstStyle/>
          <a:p>
            <a:r>
              <a:rPr lang="fr-CH"/>
              <a:t>Enter presentation title here….</a:t>
            </a:r>
            <a:endParaRPr lang="fr-CH" dirty="0"/>
          </a:p>
        </p:txBody>
      </p:sp>
      <p:sp>
        <p:nvSpPr>
          <p:cNvPr id="5" name="Slide Number Placeholder 4"/>
          <p:cNvSpPr>
            <a:spLocks noGrp="1"/>
          </p:cNvSpPr>
          <p:nvPr>
            <p:ph type="sldNum" sz="quarter" idx="12"/>
          </p:nvPr>
        </p:nvSpPr>
        <p:spPr/>
        <p:txBody>
          <a:bodyPr/>
          <a:lstStyle/>
          <a:p>
            <a:fld id="{1FC022CF-C21B-417C-8537-99C25161CBC2}" type="slidenum">
              <a:rPr lang="en-GB" smtClean="0"/>
              <a:pPr/>
              <a:t>‹#›</a:t>
            </a:fld>
            <a:endParaRPr lang="en-GB" dirty="0"/>
          </a:p>
        </p:txBody>
      </p:sp>
      <p:sp>
        <p:nvSpPr>
          <p:cNvPr id="6" name="Rectangle 5"/>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143491399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8C9C5-3F36-4322-83C6-CFA5CF80071C}" type="datetime1">
              <a:rPr lang="en-GB" smtClean="0"/>
              <a:pPr/>
              <a:t>07/09/2018</a:t>
            </a:fld>
            <a:endParaRPr lang="en-GB" dirty="0"/>
          </a:p>
        </p:txBody>
      </p:sp>
      <p:sp>
        <p:nvSpPr>
          <p:cNvPr id="3" name="Footer Placeholder 2"/>
          <p:cNvSpPr>
            <a:spLocks noGrp="1"/>
          </p:cNvSpPr>
          <p:nvPr>
            <p:ph type="ftr" sz="quarter" idx="11"/>
          </p:nvPr>
        </p:nvSpPr>
        <p:spPr/>
        <p:txBody>
          <a:bodyPr/>
          <a:lstStyle/>
          <a:p>
            <a:r>
              <a:rPr lang="fr-CH"/>
              <a:t>Enter presentation title here….</a:t>
            </a:r>
            <a:endParaRPr lang="fr-CH" dirty="0"/>
          </a:p>
        </p:txBody>
      </p:sp>
      <p:sp>
        <p:nvSpPr>
          <p:cNvPr id="4" name="Slide Number Placeholder 3"/>
          <p:cNvSpPr>
            <a:spLocks noGrp="1"/>
          </p:cNvSpPr>
          <p:nvPr>
            <p:ph type="sldNum" sz="quarter" idx="12"/>
          </p:nvPr>
        </p:nvSpPr>
        <p:spPr/>
        <p:txBody>
          <a:bodyPr/>
          <a:lstStyle/>
          <a:p>
            <a:fld id="{1FC022CF-C21B-417C-8537-99C25161CBC2}" type="slidenum">
              <a:rPr lang="en-GB" smtClean="0"/>
              <a:pPr/>
              <a:t>‹#›</a:t>
            </a:fld>
            <a:endParaRPr lang="en-GB" dirty="0"/>
          </a:p>
        </p:txBody>
      </p:sp>
      <p:sp>
        <p:nvSpPr>
          <p:cNvPr id="5" name="Rectangle 4"/>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379724688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88C9C5-3F36-4322-83C6-CFA5CF80071C}" type="datetime1">
              <a:rPr lang="en-GB" smtClean="0"/>
              <a:pPr/>
              <a:t>07/09/2018</a:t>
            </a:fld>
            <a:endParaRPr lang="en-GB" dirty="0"/>
          </a:p>
        </p:txBody>
      </p:sp>
      <p:sp>
        <p:nvSpPr>
          <p:cNvPr id="6" name="Footer Placeholder 5"/>
          <p:cNvSpPr>
            <a:spLocks noGrp="1"/>
          </p:cNvSpPr>
          <p:nvPr>
            <p:ph type="ftr" sz="quarter" idx="11"/>
          </p:nvPr>
        </p:nvSpPr>
        <p:spPr/>
        <p:txBody>
          <a:bodyPr/>
          <a:lstStyle/>
          <a:p>
            <a:r>
              <a:rPr lang="fr-CH"/>
              <a:t>Enter presentation title here….</a:t>
            </a:r>
            <a:endParaRPr lang="fr-CH" dirty="0"/>
          </a:p>
        </p:txBody>
      </p:sp>
      <p:sp>
        <p:nvSpPr>
          <p:cNvPr id="7" name="Slide Number Placeholder 6"/>
          <p:cNvSpPr>
            <a:spLocks noGrp="1"/>
          </p:cNvSpPr>
          <p:nvPr>
            <p:ph type="sldNum" sz="quarter" idx="12"/>
          </p:nvPr>
        </p:nvSpPr>
        <p:spPr/>
        <p:txBody>
          <a:bodyPr/>
          <a:lstStyle/>
          <a:p>
            <a:fld id="{1FC022CF-C21B-417C-8537-99C25161CBC2}" type="slidenum">
              <a:rPr lang="en-GB" smtClean="0"/>
              <a:pPr/>
              <a:t>‹#›</a:t>
            </a:fld>
            <a:endParaRPr lang="en-GB" dirty="0"/>
          </a:p>
        </p:txBody>
      </p:sp>
      <p:sp>
        <p:nvSpPr>
          <p:cNvPr id="8" name="Rectangle 7"/>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54804546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F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88C9C5-3F36-4322-83C6-CFA5CF80071C}" type="datetime1">
              <a:rPr lang="en-GB" smtClean="0"/>
              <a:pPr/>
              <a:t>07/09/2018</a:t>
            </a:fld>
            <a:endParaRPr lang="en-GB" dirty="0"/>
          </a:p>
        </p:txBody>
      </p:sp>
      <p:sp>
        <p:nvSpPr>
          <p:cNvPr id="6" name="Footer Placeholder 5"/>
          <p:cNvSpPr>
            <a:spLocks noGrp="1"/>
          </p:cNvSpPr>
          <p:nvPr>
            <p:ph type="ftr" sz="quarter" idx="11"/>
          </p:nvPr>
        </p:nvSpPr>
        <p:spPr/>
        <p:txBody>
          <a:bodyPr/>
          <a:lstStyle/>
          <a:p>
            <a:r>
              <a:rPr lang="fr-CH"/>
              <a:t>Enter presentation title here….</a:t>
            </a:r>
            <a:endParaRPr lang="fr-CH" dirty="0"/>
          </a:p>
        </p:txBody>
      </p:sp>
      <p:sp>
        <p:nvSpPr>
          <p:cNvPr id="7" name="Slide Number Placeholder 6"/>
          <p:cNvSpPr>
            <a:spLocks noGrp="1"/>
          </p:cNvSpPr>
          <p:nvPr>
            <p:ph type="sldNum" sz="quarter" idx="12"/>
          </p:nvPr>
        </p:nvSpPr>
        <p:spPr/>
        <p:txBody>
          <a:bodyPr/>
          <a:lstStyle/>
          <a:p>
            <a:fld id="{1FC022CF-C21B-417C-8537-99C25161CBC2}" type="slidenum">
              <a:rPr lang="en-GB" smtClean="0"/>
              <a:pPr/>
              <a:t>‹#›</a:t>
            </a:fld>
            <a:endParaRPr lang="en-GB" dirty="0"/>
          </a:p>
        </p:txBody>
      </p:sp>
      <p:sp>
        <p:nvSpPr>
          <p:cNvPr id="8" name="Rectangle 7"/>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User\Dropbox\REACH Templates &amp; Guidelines\REACH logo grey.jpg"/>
          <p:cNvPicPr>
            <a:picLocks noChangeAspect="1" noChangeArrowheads="1"/>
          </p:cNvPicPr>
          <p:nvPr userDrawn="1"/>
        </p:nvPicPr>
        <p:blipFill>
          <a:blip r:embed="rId2"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315249288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00000">
              <a:srgbClr val="FFEFD1">
                <a:alpha val="3000"/>
              </a:srgbClr>
            </a:gs>
            <a:gs pos="64999">
              <a:srgbClr val="F0EBD5"/>
            </a:gs>
            <a:gs pos="100000">
              <a:srgbClr val="D1C39F">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88C9C5-3F36-4322-83C6-CFA5CF80071C}" type="datetime1">
              <a:rPr lang="en-GB" smtClean="0"/>
              <a:pPr/>
              <a:t>07/09/2018</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400" b="1">
                <a:solidFill>
                  <a:schemeClr val="bg1"/>
                </a:solidFill>
                <a:latin typeface="Arial Narrow" panose="020B0606020202030204" pitchFamily="34" charset="0"/>
              </a:defRPr>
            </a:lvl1pPr>
          </a:lstStyle>
          <a:p>
            <a:r>
              <a:rPr lang="fr-CH" dirty="0"/>
              <a:t>Enter </a:t>
            </a:r>
            <a:r>
              <a:rPr lang="fr-CH" dirty="0" err="1"/>
              <a:t>presentation</a:t>
            </a:r>
            <a:r>
              <a:rPr lang="fr-CH" dirty="0"/>
              <a:t> </a:t>
            </a:r>
            <a:r>
              <a:rPr lang="fr-CH" dirty="0" err="1"/>
              <a:t>title</a:t>
            </a:r>
            <a:r>
              <a:rPr lang="fr-CH" dirty="0"/>
              <a:t> </a:t>
            </a:r>
            <a:r>
              <a:rPr lang="fr-CH" dirty="0" err="1"/>
              <a:t>here</a:t>
            </a:r>
            <a:r>
              <a:rPr lang="fr-CH" dirty="0"/>
              <a: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b="1">
                <a:solidFill>
                  <a:schemeClr val="bg1"/>
                </a:solidFill>
                <a:latin typeface="Arial Narrow" panose="020B0606020202030204" pitchFamily="34" charset="0"/>
              </a:defRPr>
            </a:lvl1pPr>
          </a:lstStyle>
          <a:p>
            <a:fld id="{1FC022CF-C21B-417C-8537-99C25161CBC2}" type="slidenum">
              <a:rPr lang="en-GB" smtClean="0"/>
              <a:pPr/>
              <a:t>‹#›</a:t>
            </a:fld>
            <a:endParaRPr lang="en-GB" dirty="0"/>
          </a:p>
        </p:txBody>
      </p:sp>
      <p:sp>
        <p:nvSpPr>
          <p:cNvPr id="7" name="Rectangle 6"/>
          <p:cNvSpPr/>
          <p:nvPr userDrawn="1"/>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userDrawn="1"/>
        </p:nvPicPr>
        <p:blipFill>
          <a:blip r:embed="rId13" cstate="print"/>
          <a:srcRect/>
          <a:stretch>
            <a:fillRect/>
          </a:stretch>
        </p:blipFill>
        <p:spPr bwMode="auto">
          <a:xfrm>
            <a:off x="6248402" y="6172200"/>
            <a:ext cx="2705098" cy="609600"/>
          </a:xfrm>
          <a:prstGeom prst="rect">
            <a:avLst/>
          </a:prstGeom>
          <a:noFill/>
        </p:spPr>
      </p:pic>
    </p:spTree>
    <p:extLst>
      <p:ext uri="{BB962C8B-B14F-4D97-AF65-F5344CB8AC3E}">
        <p14:creationId xmlns:p14="http://schemas.microsoft.com/office/powerpoint/2010/main" val="288108320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Narrow"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arrow"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Narrow"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00">
              <a:srgbClr val="FFEFD1">
                <a:alpha val="3000"/>
              </a:srgbClr>
            </a:gs>
            <a:gs pos="64999">
              <a:srgbClr val="F0EBD5"/>
            </a:gs>
            <a:gs pos="100000">
              <a:srgbClr val="D1C39F">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dirty="0"/>
              <a:t>Enter </a:t>
            </a:r>
            <a:r>
              <a:rPr lang="fr-CH" dirty="0" err="1"/>
              <a:t>presentation</a:t>
            </a:r>
            <a:r>
              <a:rPr lang="fr-CH"/>
              <a:t>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a:t>
            </a:fld>
            <a:endParaRPr lang="en-GB" dirty="0"/>
          </a:p>
        </p:txBody>
      </p:sp>
      <p:sp>
        <p:nvSpPr>
          <p:cNvPr id="7" name="Rectangle 6"/>
          <p:cNvSpPr/>
          <p:nvPr/>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User\Dropbox\REACH Templates &amp; Guidelines\REACH logo grey.jpg"/>
          <p:cNvPicPr>
            <a:picLocks noChangeAspect="1" noChangeArrowheads="1"/>
          </p:cNvPicPr>
          <p:nvPr/>
        </p:nvPicPr>
        <p:blipFill>
          <a:blip r:embed="rId4" cstate="print"/>
          <a:srcRect/>
          <a:stretch>
            <a:fillRect/>
          </a:stretch>
        </p:blipFill>
        <p:spPr bwMode="auto">
          <a:xfrm>
            <a:off x="6248402" y="6172200"/>
            <a:ext cx="2705098" cy="609600"/>
          </a:xfrm>
          <a:prstGeom prst="rect">
            <a:avLst/>
          </a:prstGeom>
          <a:noFill/>
        </p:spPr>
      </p:pic>
      <p:sp>
        <p:nvSpPr>
          <p:cNvPr id="9" name="Sous-titre 2"/>
          <p:cNvSpPr txBox="1">
            <a:spLocks/>
          </p:cNvSpPr>
          <p:nvPr/>
        </p:nvSpPr>
        <p:spPr>
          <a:xfrm>
            <a:off x="609600" y="1219200"/>
            <a:ext cx="8077200" cy="1219200"/>
          </a:xfrm>
          <a:prstGeom prst="rect">
            <a:avLst/>
          </a:prstGeom>
          <a:solidFill>
            <a:srgbClr val="FF4040"/>
          </a:solidFill>
        </p:spPr>
        <p:txBody>
          <a:bodyPr vert="horz" lIns="91440" tIns="45720" rIns="91440" bIns="45720" rtlCol="0">
            <a:normAutofit fontScale="55000" lnSpcReduction="20000"/>
          </a:bodyPr>
          <a:lstStyle/>
          <a:p>
            <a:pPr lvl="1" defTabSz="685800">
              <a:lnSpc>
                <a:spcPct val="150000"/>
              </a:lnSpc>
              <a:buFont typeface="Arial" panose="020B0604020202020204" pitchFamily="34" charset="0"/>
              <a:buNone/>
              <a:defRPr/>
            </a:pPr>
            <a:r>
              <a:rPr lang="en-GB" sz="4800" b="1" dirty="0" smtClean="0">
                <a:solidFill>
                  <a:schemeClr val="bg1">
                    <a:lumMod val="95000"/>
                  </a:schemeClr>
                </a:solidFill>
                <a:latin typeface="Arial Narrow" pitchFamily="34" charset="0"/>
              </a:rPr>
              <a:t>Enumerator training:</a:t>
            </a:r>
            <a:br>
              <a:rPr lang="en-GB" sz="4800" b="1" dirty="0" smtClean="0">
                <a:solidFill>
                  <a:schemeClr val="bg1">
                    <a:lumMod val="95000"/>
                  </a:schemeClr>
                </a:solidFill>
                <a:latin typeface="Arial Narrow" pitchFamily="34" charset="0"/>
              </a:rPr>
            </a:br>
            <a:r>
              <a:rPr lang="en-GB" sz="4800" b="1" dirty="0" smtClean="0">
                <a:solidFill>
                  <a:schemeClr val="bg1">
                    <a:lumMod val="95000"/>
                  </a:schemeClr>
                </a:solidFill>
                <a:latin typeface="Arial Narrow" pitchFamily="34" charset="0"/>
              </a:rPr>
              <a:t>Infrastructure Mapping </a:t>
            </a:r>
            <a:r>
              <a:rPr lang="en-GB" sz="4800" b="1" smtClean="0">
                <a:solidFill>
                  <a:schemeClr val="bg1">
                    <a:lumMod val="95000"/>
                  </a:schemeClr>
                </a:solidFill>
                <a:latin typeface="Arial Narrow" pitchFamily="34" charset="0"/>
              </a:rPr>
              <a:t>Round </a:t>
            </a:r>
            <a:r>
              <a:rPr lang="en-GB" sz="4800" b="1" smtClean="0">
                <a:solidFill>
                  <a:schemeClr val="bg1">
                    <a:lumMod val="95000"/>
                  </a:schemeClr>
                </a:solidFill>
                <a:latin typeface="Arial Narrow" pitchFamily="34" charset="0"/>
              </a:rPr>
              <a:t>9</a:t>
            </a:r>
            <a:endParaRPr lang="en-GB" sz="4800" b="1" dirty="0">
              <a:solidFill>
                <a:schemeClr val="bg1">
                  <a:lumMod val="95000"/>
                </a:schemeClr>
              </a:solidFill>
              <a:latin typeface="Arial Narrow" pitchFamily="34" charset="0"/>
            </a:endParaRPr>
          </a:p>
        </p:txBody>
      </p:sp>
    </p:spTree>
    <p:extLst>
      <p:ext uri="{BB962C8B-B14F-4D97-AF65-F5344CB8AC3E}">
        <p14:creationId xmlns:p14="http://schemas.microsoft.com/office/powerpoint/2010/main" val="32778231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228600"/>
            <a:ext cx="7086600" cy="523220"/>
          </a:xfrm>
          <a:prstGeom prst="rect">
            <a:avLst/>
          </a:prstGeom>
          <a:noFill/>
        </p:spPr>
        <p:txBody>
          <a:bodyPr wrap="square" rtlCol="0">
            <a:spAutoFit/>
          </a:bodyPr>
          <a:lstStyle/>
          <a:p>
            <a:r>
              <a:rPr lang="en-GB" sz="2800" dirty="0"/>
              <a:t>Frequently Asked </a:t>
            </a:r>
            <a:r>
              <a:rPr lang="en-US" sz="2800" dirty="0"/>
              <a:t>Questions</a:t>
            </a:r>
            <a:endParaRPr lang="en-GB" sz="2800" dirty="0"/>
          </a:p>
        </p:txBody>
      </p:sp>
      <p:sp>
        <p:nvSpPr>
          <p:cNvPr id="8" name="TextBox 7"/>
          <p:cNvSpPr txBox="1"/>
          <p:nvPr/>
        </p:nvSpPr>
        <p:spPr>
          <a:xfrm>
            <a:off x="220683" y="1190685"/>
            <a:ext cx="8305800" cy="4801314"/>
          </a:xfrm>
          <a:prstGeom prst="rect">
            <a:avLst/>
          </a:prstGeom>
          <a:noFill/>
        </p:spPr>
        <p:txBody>
          <a:bodyPr wrap="square" rtlCol="0">
            <a:spAutoFit/>
          </a:bodyPr>
          <a:lstStyle/>
          <a:p>
            <a:r>
              <a:rPr lang="en-GB" dirty="0">
                <a:latin typeface="Arial Narrow" panose="020B0606020202030204" pitchFamily="34" charset="0"/>
              </a:rPr>
              <a:t>Q: What if I accidently move away from the Kobo application or form?</a:t>
            </a:r>
            <a:r>
              <a:rPr lang="ar-JO" b="1" dirty="0">
                <a:latin typeface="Arial Narrow" panose="020B0606020202030204" pitchFamily="34" charset="0"/>
              </a:rPr>
              <a:t> </a:t>
            </a:r>
            <a:endParaRPr lang="en-GB" dirty="0">
              <a:latin typeface="Arial Narrow" panose="020B0606020202030204" pitchFamily="34" charset="0"/>
            </a:endParaRPr>
          </a:p>
          <a:p>
            <a:r>
              <a:rPr lang="en-GB" dirty="0">
                <a:latin typeface="Arial Narrow" panose="020B0606020202030204" pitchFamily="34" charset="0"/>
              </a:rPr>
              <a:t>A: Go back to the application/form, the application will automatically start from where you left off.</a:t>
            </a:r>
          </a:p>
          <a:p>
            <a:endParaRPr lang="en-GB" dirty="0">
              <a:latin typeface="Arial Narrow" panose="020B0606020202030204" pitchFamily="34" charset="0"/>
            </a:endParaRPr>
          </a:p>
          <a:p>
            <a:endParaRPr lang="en-GB" dirty="0">
              <a:latin typeface="Arial Narrow" panose="020B0606020202030204" pitchFamily="34" charset="0"/>
            </a:endParaRPr>
          </a:p>
          <a:p>
            <a:r>
              <a:rPr lang="en-GB" dirty="0">
                <a:latin typeface="Arial Narrow" panose="020B0606020202030204" pitchFamily="34" charset="0"/>
              </a:rPr>
              <a:t>Q: What if the application crashes</a:t>
            </a:r>
            <a:r>
              <a:rPr lang="en-US" dirty="0">
                <a:latin typeface="Arial Narrow" panose="020B0606020202030204" pitchFamily="34" charset="0"/>
              </a:rPr>
              <a:t>?</a:t>
            </a:r>
            <a:endParaRPr lang="en-GB" b="1" dirty="0">
              <a:latin typeface="Arial Narrow" panose="020B0606020202030204" pitchFamily="34" charset="0"/>
            </a:endParaRPr>
          </a:p>
          <a:p>
            <a:r>
              <a:rPr lang="en-GB" dirty="0">
                <a:latin typeface="Arial Narrow" panose="020B0606020202030204" pitchFamily="34" charset="0"/>
              </a:rPr>
              <a:t>A: Turn the mobile off then back on again. Verify that all responses have been saved. Return to where you left off. </a:t>
            </a:r>
          </a:p>
          <a:p>
            <a:endParaRPr lang="en-GB" dirty="0">
              <a:latin typeface="Arial Narrow" panose="020B0606020202030204" pitchFamily="34" charset="0"/>
            </a:endParaRPr>
          </a:p>
          <a:p>
            <a:endParaRPr lang="en-GB" dirty="0">
              <a:latin typeface="Arial Narrow" panose="020B0606020202030204" pitchFamily="34" charset="0"/>
            </a:endParaRPr>
          </a:p>
          <a:p>
            <a:r>
              <a:rPr lang="en-GB" dirty="0">
                <a:latin typeface="Arial Narrow" panose="020B0606020202030204" pitchFamily="34" charset="0"/>
              </a:rPr>
              <a:t>Q: The GPS point isn’t loading?</a:t>
            </a:r>
          </a:p>
          <a:p>
            <a:r>
              <a:rPr lang="en-GB" dirty="0">
                <a:latin typeface="Arial Narrow" panose="020B0606020202030204" pitchFamily="34" charset="0"/>
              </a:rPr>
              <a:t>A: Be patient. Wait, and if it still doesn’t load, exit the application and start again. If you think the phone is broken, call someone in the field. </a:t>
            </a:r>
            <a:endParaRPr lang="ar-JO" dirty="0">
              <a:latin typeface="Arial Narrow" panose="020B0606020202030204" pitchFamily="34" charset="0"/>
            </a:endParaRPr>
          </a:p>
          <a:p>
            <a:pPr algn="r" rtl="1"/>
            <a:endParaRPr lang="en-US" b="1" dirty="0">
              <a:latin typeface="Arial Narrow" panose="020B0606020202030204" pitchFamily="34" charset="0"/>
            </a:endParaRPr>
          </a:p>
          <a:p>
            <a:pPr algn="r"/>
            <a:endParaRPr lang="en-GB" b="1" dirty="0">
              <a:latin typeface="Arial Narrow" panose="020B0606020202030204" pitchFamily="34" charset="0"/>
            </a:endParaRPr>
          </a:p>
          <a:p>
            <a:r>
              <a:rPr lang="en-GB" dirty="0">
                <a:latin typeface="Arial Narrow" panose="020B0606020202030204" pitchFamily="34" charset="0"/>
              </a:rPr>
              <a:t>Q: What if the screen goes black?</a:t>
            </a:r>
            <a:r>
              <a:rPr lang="ar-JO" dirty="0">
                <a:latin typeface="Arial Narrow" panose="020B0606020202030204" pitchFamily="34" charset="0"/>
              </a:rPr>
              <a:t>  </a:t>
            </a:r>
            <a:endParaRPr lang="en-GB" b="1" dirty="0">
              <a:latin typeface="Arial Narrow" panose="020B0606020202030204" pitchFamily="34" charset="0"/>
            </a:endParaRPr>
          </a:p>
          <a:p>
            <a:r>
              <a:rPr lang="en-GB" dirty="0">
                <a:latin typeface="Arial Narrow" panose="020B0606020202030204" pitchFamily="34" charset="0"/>
              </a:rPr>
              <a:t>A: The device has gone to sleep. Press the button once to wake the device up.</a:t>
            </a:r>
            <a:endParaRPr lang="ar-JO" dirty="0">
              <a:latin typeface="Arial Narrow" panose="020B0606020202030204" pitchFamily="34" charset="0"/>
            </a:endParaRPr>
          </a:p>
          <a:p>
            <a:pPr algn="r" rtl="1"/>
            <a:endParaRPr lang="en-US" b="1" dirty="0">
              <a:latin typeface="Arial Narrow" panose="020B0606020202030204" pitchFamily="34" charset="0"/>
            </a:endParaRPr>
          </a:p>
        </p:txBody>
      </p:sp>
      <p:sp>
        <p:nvSpPr>
          <p:cNvPr id="4"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Frequently asked questions</a:t>
            </a:r>
            <a:endParaRPr lang="en-US" sz="2400" b="1" dirty="0">
              <a:solidFill>
                <a:schemeClr val="bg1">
                  <a:lumMod val="95000"/>
                </a:schemeClr>
              </a:solidFill>
              <a:latin typeface="Arial Narrow" pitchFamily="34" charset="0"/>
            </a:endParaRPr>
          </a:p>
        </p:txBody>
      </p:sp>
    </p:spTree>
    <p:extLst>
      <p:ext uri="{BB962C8B-B14F-4D97-AF65-F5344CB8AC3E}">
        <p14:creationId xmlns:p14="http://schemas.microsoft.com/office/powerpoint/2010/main" val="3045444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C022CF-C21B-417C-8537-99C25161CBC2}" type="slidenum">
              <a:rPr lang="en-GB" smtClean="0"/>
              <a:pPr/>
              <a:t>11</a:t>
            </a:fld>
            <a:endParaRPr lang="en-GB" dirty="0"/>
          </a:p>
        </p:txBody>
      </p:sp>
      <p:sp>
        <p:nvSpPr>
          <p:cNvPr id="7" name="Sous-titre 2"/>
          <p:cNvSpPr txBox="1">
            <a:spLocks/>
          </p:cNvSpPr>
          <p:nvPr/>
        </p:nvSpPr>
        <p:spPr>
          <a:xfrm>
            <a:off x="0" y="533400"/>
            <a:ext cx="8077200" cy="1219200"/>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4800" b="1" dirty="0">
                <a:solidFill>
                  <a:schemeClr val="bg1">
                    <a:lumMod val="95000"/>
                  </a:schemeClr>
                </a:solidFill>
                <a:latin typeface="Arial Narrow" pitchFamily="34" charset="0"/>
              </a:rPr>
              <a:t>Data collection in the field</a:t>
            </a:r>
          </a:p>
        </p:txBody>
      </p:sp>
    </p:spTree>
    <p:extLst>
      <p:ext uri="{BB962C8B-B14F-4D97-AF65-F5344CB8AC3E}">
        <p14:creationId xmlns:p14="http://schemas.microsoft.com/office/powerpoint/2010/main" val="2514689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Enumerators: 5 key tasks</a:t>
            </a:r>
          </a:p>
          <a:p>
            <a:pPr>
              <a:buNone/>
            </a:pPr>
            <a:endParaRPr lang="en-US" dirty="0"/>
          </a:p>
          <a:p>
            <a:pPr>
              <a:buFont typeface="Wingdings" pitchFamily="2" charset="2"/>
              <a:buChar char="Ø"/>
            </a:pPr>
            <a:r>
              <a:rPr lang="en-US" dirty="0"/>
              <a:t>Look for infrastructure in the camp – focusing on finding all latrines, wash rooms, and water sources; but also other things like markets, NGO clinics, mosques </a:t>
            </a:r>
            <a:r>
              <a:rPr lang="en-US" dirty="0" err="1"/>
              <a:t>etc</a:t>
            </a:r>
            <a:endParaRPr lang="en-US" dirty="0"/>
          </a:p>
          <a:p>
            <a:pPr>
              <a:buFont typeface="Wingdings" pitchFamily="2" charset="2"/>
              <a:buChar char="Ø"/>
            </a:pPr>
            <a:r>
              <a:rPr lang="en-US" dirty="0"/>
              <a:t>Fill in an ODK form for each piece of infrastructure</a:t>
            </a:r>
          </a:p>
          <a:p>
            <a:pPr>
              <a:buFont typeface="Wingdings" pitchFamily="2" charset="2"/>
              <a:buChar char="Ø"/>
            </a:pPr>
            <a:r>
              <a:rPr lang="en-US" dirty="0"/>
              <a:t>Take </a:t>
            </a:r>
            <a:r>
              <a:rPr lang="en-US"/>
              <a:t>a </a:t>
            </a:r>
            <a:r>
              <a:rPr lang="en-US" smtClean="0"/>
              <a:t>GPS </a:t>
            </a:r>
            <a:r>
              <a:rPr lang="en-US" dirty="0"/>
              <a:t>point for each piece of infrastructure</a:t>
            </a:r>
          </a:p>
          <a:p>
            <a:pPr>
              <a:buFont typeface="Wingdings" pitchFamily="2" charset="2"/>
              <a:buChar char="Ø"/>
            </a:pPr>
            <a:r>
              <a:rPr lang="en-US" dirty="0"/>
              <a:t>Take a photo of each piece of infrastructure  </a:t>
            </a:r>
          </a:p>
          <a:p>
            <a:pPr>
              <a:buFont typeface="Wingdings" pitchFamily="2" charset="2"/>
              <a:buChar char="Ø"/>
            </a:pPr>
            <a:r>
              <a:rPr lang="en-US" dirty="0"/>
              <a:t>Make sure all infrastructure in your area is mapped</a:t>
            </a:r>
          </a:p>
          <a:p>
            <a:pPr>
              <a:buFont typeface="Wingdings" pitchFamily="2" charset="2"/>
              <a:buChar char="Ø"/>
            </a:pPr>
            <a:endParaRPr lang="en-US"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12</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Basic Task Outline: Data collection by enumerators</a:t>
            </a:r>
          </a:p>
        </p:txBody>
      </p:sp>
    </p:spTree>
    <p:extLst>
      <p:ext uri="{BB962C8B-B14F-4D97-AF65-F5344CB8AC3E}">
        <p14:creationId xmlns:p14="http://schemas.microsoft.com/office/powerpoint/2010/main" val="400374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5924550" cy="4805363"/>
          </a:xfrm>
        </p:spPr>
        <p:txBody>
          <a:bodyPr/>
          <a:lstStyle/>
          <a:p>
            <a:pPr marL="0" indent="0">
              <a:buNone/>
            </a:pPr>
            <a:r>
              <a:rPr lang="en-US" b="1" dirty="0"/>
              <a:t>Select location: </a:t>
            </a:r>
            <a:r>
              <a:rPr lang="en-US" dirty="0"/>
              <a:t>make sure you know the name of the site you are going to</a:t>
            </a:r>
          </a:p>
          <a:p>
            <a:pPr marL="0" indent="0">
              <a:buNone/>
            </a:pPr>
            <a:endParaRPr lang="en-US" b="1" dirty="0"/>
          </a:p>
          <a:p>
            <a:pPr marL="0" indent="0">
              <a:buNone/>
            </a:pPr>
            <a:r>
              <a:rPr lang="en-US" b="1" dirty="0"/>
              <a:t>Select sector:</a:t>
            </a:r>
          </a:p>
          <a:p>
            <a:pPr marL="0" indent="0">
              <a:buNone/>
            </a:pPr>
            <a:r>
              <a:rPr lang="en-US" u="sng" dirty="0"/>
              <a:t>Water</a:t>
            </a:r>
            <a:r>
              <a:rPr lang="en-US" dirty="0"/>
              <a:t> – water sources – in the camp, this is mostly </a:t>
            </a:r>
            <a:r>
              <a:rPr lang="en-US" dirty="0" err="1"/>
              <a:t>tubewells</a:t>
            </a:r>
            <a:r>
              <a:rPr lang="en-US" dirty="0"/>
              <a:t>, but can also be rivers, water tanks etc.</a:t>
            </a:r>
          </a:p>
          <a:p>
            <a:pPr marL="0" indent="0">
              <a:buNone/>
            </a:pPr>
            <a:r>
              <a:rPr lang="en-US" u="sng" dirty="0"/>
              <a:t>Sanitation</a:t>
            </a:r>
            <a:r>
              <a:rPr lang="en-US" dirty="0"/>
              <a:t> – facilities – latrines, washrooms, open defecation points.</a:t>
            </a:r>
          </a:p>
          <a:p>
            <a:pPr marL="0" indent="0">
              <a:buNone/>
            </a:pPr>
            <a:r>
              <a:rPr lang="en-US" u="sng" dirty="0"/>
              <a:t>Other</a:t>
            </a:r>
            <a:r>
              <a:rPr lang="en-US" dirty="0"/>
              <a:t> – anything else in this list should be collected, as well as other things of interest in the camp that are not in the list.</a:t>
            </a:r>
          </a:p>
        </p:txBody>
      </p:sp>
      <p:sp>
        <p:nvSpPr>
          <p:cNvPr id="6" name="Slide Number Placeholder 5"/>
          <p:cNvSpPr>
            <a:spLocks noGrp="1"/>
          </p:cNvSpPr>
          <p:nvPr>
            <p:ph type="sldNum" sz="quarter" idx="12"/>
          </p:nvPr>
        </p:nvSpPr>
        <p:spPr/>
        <p:txBody>
          <a:bodyPr/>
          <a:lstStyle/>
          <a:p>
            <a:fld id="{1FC022CF-C21B-417C-8537-99C25161CBC2}" type="slidenum">
              <a:rPr lang="en-GB" smtClean="0"/>
              <a:pPr/>
              <a:t>13</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Definitions and filling in the form</a:t>
            </a:r>
          </a:p>
        </p:txBody>
      </p:sp>
      <p:pic>
        <p:nvPicPr>
          <p:cNvPr id="2" name="Picture 1">
            <a:extLst>
              <a:ext uri="{FF2B5EF4-FFF2-40B4-BE49-F238E27FC236}">
                <a16:creationId xmlns:a16="http://schemas.microsoft.com/office/drawing/2014/main" id="{9A6FAFAC-AABB-44AB-82B0-B0985EBC3374}"/>
              </a:ext>
            </a:extLst>
          </p:cNvPr>
          <p:cNvPicPr>
            <a:picLocks noChangeAspect="1"/>
          </p:cNvPicPr>
          <p:nvPr/>
        </p:nvPicPr>
        <p:blipFill>
          <a:blip r:embed="rId3"/>
          <a:stretch>
            <a:fillRect/>
          </a:stretch>
        </p:blipFill>
        <p:spPr>
          <a:xfrm>
            <a:off x="6611941" y="1264104"/>
            <a:ext cx="2256367" cy="3467100"/>
          </a:xfrm>
          <a:prstGeom prst="rect">
            <a:avLst/>
          </a:prstGeom>
        </p:spPr>
      </p:pic>
      <p:pic>
        <p:nvPicPr>
          <p:cNvPr id="4" name="Picture 3">
            <a:extLst>
              <a:ext uri="{FF2B5EF4-FFF2-40B4-BE49-F238E27FC236}">
                <a16:creationId xmlns:a16="http://schemas.microsoft.com/office/drawing/2014/main" id="{4E361E47-FA82-4FA5-8E08-D34026BA162B}"/>
              </a:ext>
            </a:extLst>
          </p:cNvPr>
          <p:cNvPicPr>
            <a:picLocks noChangeAspect="1"/>
          </p:cNvPicPr>
          <p:nvPr/>
        </p:nvPicPr>
        <p:blipFill>
          <a:blip r:embed="rId4"/>
          <a:stretch>
            <a:fillRect/>
          </a:stretch>
        </p:blipFill>
        <p:spPr>
          <a:xfrm>
            <a:off x="6611941" y="1078249"/>
            <a:ext cx="1903409" cy="2811722"/>
          </a:xfrm>
          <a:prstGeom prst="rect">
            <a:avLst/>
          </a:prstGeom>
        </p:spPr>
      </p:pic>
      <p:pic>
        <p:nvPicPr>
          <p:cNvPr id="5" name="Picture 4">
            <a:extLst>
              <a:ext uri="{FF2B5EF4-FFF2-40B4-BE49-F238E27FC236}">
                <a16:creationId xmlns:a16="http://schemas.microsoft.com/office/drawing/2014/main" id="{4BAE4083-D674-4922-96FC-A68FA9E93686}"/>
              </a:ext>
            </a:extLst>
          </p:cNvPr>
          <p:cNvPicPr>
            <a:picLocks noChangeAspect="1"/>
          </p:cNvPicPr>
          <p:nvPr/>
        </p:nvPicPr>
        <p:blipFill>
          <a:blip r:embed="rId5"/>
          <a:stretch>
            <a:fillRect/>
          </a:stretch>
        </p:blipFill>
        <p:spPr>
          <a:xfrm>
            <a:off x="6631928" y="4191000"/>
            <a:ext cx="2264285" cy="1568631"/>
          </a:xfrm>
          <a:prstGeom prst="rect">
            <a:avLst/>
          </a:prstGeom>
        </p:spPr>
      </p:pic>
    </p:spTree>
    <p:extLst>
      <p:ext uri="{BB962C8B-B14F-4D97-AF65-F5344CB8AC3E}">
        <p14:creationId xmlns:p14="http://schemas.microsoft.com/office/powerpoint/2010/main" val="175361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805363"/>
          </a:xfrm>
        </p:spPr>
        <p:txBody>
          <a:bodyPr/>
          <a:lstStyle/>
          <a:p>
            <a:pPr marL="0" indent="0">
              <a:buNone/>
            </a:pPr>
            <a:r>
              <a:rPr lang="en-US" b="1" dirty="0"/>
              <a:t>Water</a:t>
            </a:r>
          </a:p>
          <a:p>
            <a:pPr marL="0" indent="0">
              <a:buNone/>
            </a:pPr>
            <a:r>
              <a:rPr lang="en-US" u="sng" dirty="0">
                <a:sym typeface="Wingdings" panose="05000000000000000000" pitchFamily="2" charset="2"/>
              </a:rPr>
              <a:t>Structure</a:t>
            </a:r>
          </a:p>
          <a:p>
            <a:pPr marL="0" indent="0">
              <a:buNone/>
            </a:pPr>
            <a:r>
              <a:rPr lang="en-US" dirty="0" smtClean="0">
                <a:sym typeface="Wingdings" panose="05000000000000000000" pitchFamily="2" charset="2"/>
              </a:rPr>
              <a:t>Hand Pump-</a:t>
            </a:r>
            <a:r>
              <a:rPr lang="en-US" dirty="0" err="1" smtClean="0">
                <a:sym typeface="Wingdings" panose="05000000000000000000" pitchFamily="2" charset="2"/>
              </a:rPr>
              <a:t>Tubewells</a:t>
            </a:r>
            <a:r>
              <a:rPr lang="en-US" dirty="0" smtClean="0">
                <a:sym typeface="Wingdings" panose="05000000000000000000" pitchFamily="2" charset="2"/>
              </a:rPr>
              <a:t> </a:t>
            </a:r>
            <a:r>
              <a:rPr lang="en-US" dirty="0">
                <a:sym typeface="Wingdings" panose="05000000000000000000" pitchFamily="2" charset="2"/>
              </a:rPr>
              <a:t>are the most common sources </a:t>
            </a:r>
            <a:endParaRPr lang="en-US" dirty="0" smtClean="0">
              <a:sym typeface="Wingdings" panose="05000000000000000000" pitchFamily="2" charset="2"/>
            </a:endParaRPr>
          </a:p>
          <a:p>
            <a:pPr marL="0" indent="0">
              <a:buNone/>
            </a:pPr>
            <a:r>
              <a:rPr lang="en-US" dirty="0" smtClean="0">
                <a:sym typeface="Wingdings" panose="05000000000000000000" pitchFamily="2" charset="2"/>
              </a:rPr>
              <a:t></a:t>
            </a:r>
            <a:r>
              <a:rPr lang="en-US" dirty="0">
                <a:sym typeface="Wingdings" panose="05000000000000000000" pitchFamily="2" charset="2"/>
              </a:rPr>
              <a:t>Sometimes, people also get water from rivers </a:t>
            </a:r>
            <a:endParaRPr lang="en-US" dirty="0" smtClean="0">
              <a:sym typeface="Wingdings" panose="05000000000000000000" pitchFamily="2" charset="2"/>
            </a:endParaRPr>
          </a:p>
          <a:p>
            <a:pPr marL="0" indent="0">
              <a:buNone/>
            </a:pPr>
            <a:r>
              <a:rPr lang="en-US" dirty="0" smtClean="0">
                <a:sym typeface="Wingdings" panose="05000000000000000000" pitchFamily="2" charset="2"/>
              </a:rPr>
              <a:t>(</a:t>
            </a:r>
            <a:r>
              <a:rPr lang="en-US" dirty="0">
                <a:sym typeface="Wingdings" panose="05000000000000000000" pitchFamily="2" charset="2"/>
              </a:rPr>
              <a:t>unimproved water sources), taps or water tanks.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t>
            </a:r>
            <a:r>
              <a:rPr lang="en-US" u="sng" dirty="0">
                <a:sym typeface="Wingdings" panose="05000000000000000000" pitchFamily="2" charset="2"/>
              </a:rPr>
              <a:t>Implementing partner</a:t>
            </a:r>
            <a:r>
              <a:rPr lang="en-US" dirty="0">
                <a:sym typeface="Wingdings" panose="05000000000000000000" pitchFamily="2" charset="2"/>
              </a:rPr>
              <a:t>: sometimes, the </a:t>
            </a:r>
            <a:r>
              <a:rPr lang="en-US" dirty="0" err="1">
                <a:sym typeface="Wingdings" panose="05000000000000000000" pitchFamily="2" charset="2"/>
              </a:rPr>
              <a:t>tubewell</a:t>
            </a:r>
            <a:r>
              <a:rPr lang="en-US" dirty="0">
                <a:sym typeface="Wingdings" panose="05000000000000000000" pitchFamily="2" charset="2"/>
              </a:rPr>
              <a:t> has a label with the name of an organization, e.g. ‘</a:t>
            </a:r>
            <a:r>
              <a:rPr lang="en-US" dirty="0" err="1">
                <a:sym typeface="Wingdings" panose="05000000000000000000" pitchFamily="2" charset="2"/>
              </a:rPr>
              <a:t>Brac</a:t>
            </a:r>
            <a:r>
              <a:rPr lang="en-US" dirty="0">
                <a:sym typeface="Wingdings" panose="05000000000000000000" pitchFamily="2" charset="2"/>
              </a:rPr>
              <a:t>’, or the name of a private donor. This should be entered here.</a:t>
            </a:r>
          </a:p>
          <a:p>
            <a:pPr marL="0" indent="0">
              <a:buNone/>
            </a:pPr>
            <a:r>
              <a:rPr lang="en-US" dirty="0">
                <a:sym typeface="Wingdings" panose="05000000000000000000" pitchFamily="2" charset="2"/>
              </a:rPr>
              <a:t></a:t>
            </a:r>
            <a:r>
              <a:rPr lang="en-US" u="sng" dirty="0">
                <a:sym typeface="Wingdings" panose="05000000000000000000" pitchFamily="2" charset="2"/>
              </a:rPr>
              <a:t>Functioning vs. not functioning</a:t>
            </a:r>
            <a:r>
              <a:rPr lang="en-US" dirty="0">
                <a:sym typeface="Wingdings" panose="05000000000000000000" pitchFamily="2" charset="2"/>
              </a:rPr>
              <a:t>: check to see if water can come out of the </a:t>
            </a:r>
            <a:r>
              <a:rPr lang="en-US" dirty="0" err="1">
                <a:sym typeface="Wingdings" panose="05000000000000000000" pitchFamily="2" charset="2"/>
              </a:rPr>
              <a:t>tubewell</a:t>
            </a:r>
            <a:endParaRPr lang="en-US"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14</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Definitions and filling in the form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054515"/>
            <a:ext cx="1524000" cy="2450685"/>
          </a:xfrm>
          <a:prstGeom prst="rect">
            <a:avLst/>
          </a:prstGeom>
        </p:spPr>
      </p:pic>
    </p:spTree>
    <p:extLst>
      <p:ext uri="{BB962C8B-B14F-4D97-AF65-F5344CB8AC3E}">
        <p14:creationId xmlns:p14="http://schemas.microsoft.com/office/powerpoint/2010/main" val="40974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805363"/>
          </a:xfrm>
        </p:spPr>
        <p:txBody>
          <a:bodyPr>
            <a:normAutofit fontScale="55000" lnSpcReduction="20000"/>
          </a:bodyPr>
          <a:lstStyle/>
          <a:p>
            <a:pPr marL="0" indent="0">
              <a:buNone/>
            </a:pPr>
            <a:r>
              <a:rPr lang="en-US" b="1" dirty="0"/>
              <a:t>Sanitation</a:t>
            </a:r>
          </a:p>
          <a:p>
            <a:pPr marL="0" indent="0">
              <a:buNone/>
            </a:pPr>
            <a:r>
              <a:rPr lang="en-US" u="sng" dirty="0">
                <a:sym typeface="Wingdings" panose="05000000000000000000" pitchFamily="2" charset="2"/>
              </a:rPr>
              <a:t>Latrines</a:t>
            </a:r>
          </a:p>
          <a:p>
            <a:pPr marL="0" indent="0">
              <a:buNone/>
            </a:pPr>
            <a:r>
              <a:rPr lang="en-US" dirty="0">
                <a:sym typeface="Wingdings" panose="05000000000000000000" pitchFamily="2" charset="2"/>
              </a:rPr>
              <a:t>Implementing partner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Number of latrines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Full latrines: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Safe latrines: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Latrine lights:</a:t>
            </a:r>
          </a:p>
          <a:p>
            <a:pPr marL="0" indent="0">
              <a:buNone/>
            </a:pPr>
            <a:endParaRPr lang="en-US" u="sng" dirty="0">
              <a:sym typeface="Wingdings" panose="05000000000000000000" pitchFamily="2" charset="2"/>
            </a:endParaRPr>
          </a:p>
          <a:p>
            <a:pPr marL="0" indent="0">
              <a:buNone/>
            </a:pPr>
            <a:r>
              <a:rPr lang="en-US" u="sng" dirty="0">
                <a:sym typeface="Wingdings" panose="05000000000000000000" pitchFamily="2" charset="2"/>
              </a:rPr>
              <a:t>Washrooms</a:t>
            </a:r>
          </a:p>
          <a:p>
            <a:pPr marL="0" indent="0">
              <a:buNone/>
            </a:pPr>
            <a:r>
              <a:rPr lang="en-US" dirty="0">
                <a:sym typeface="Wingdings" panose="05000000000000000000" pitchFamily="2" charset="2"/>
              </a:rPr>
              <a:t>What is the difference between latrines and washrooms? </a:t>
            </a:r>
          </a:p>
          <a:p>
            <a:pPr marL="0" indent="0">
              <a:buNone/>
            </a:pPr>
            <a:r>
              <a:rPr lang="en-US" dirty="0">
                <a:sym typeface="Wingdings" panose="05000000000000000000" pitchFamily="2" charset="2"/>
              </a:rPr>
              <a:t>Latrines have </a:t>
            </a:r>
            <a:r>
              <a:rPr lang="en-US" i="1" dirty="0">
                <a:sym typeface="Wingdings" panose="05000000000000000000" pitchFamily="2" charset="2"/>
              </a:rPr>
              <a:t>holes</a:t>
            </a:r>
            <a:r>
              <a:rPr lang="en-US" dirty="0">
                <a:sym typeface="Wingdings" panose="05000000000000000000" pitchFamily="2" charset="2"/>
              </a:rPr>
              <a:t> or </a:t>
            </a:r>
            <a:r>
              <a:rPr lang="en-US" i="1" dirty="0">
                <a:sym typeface="Wingdings" panose="05000000000000000000" pitchFamily="2" charset="2"/>
              </a:rPr>
              <a:t>pits</a:t>
            </a:r>
            <a:r>
              <a:rPr lang="en-US" dirty="0">
                <a:sym typeface="Wingdings" panose="05000000000000000000" pitchFamily="2" charset="2"/>
              </a:rPr>
              <a:t> – you should always check this. Even if people use a space for urinating or say a structure is a latrine, if there is no hole or pit, it is still counted as a washroom.</a:t>
            </a:r>
          </a:p>
          <a:p>
            <a:pPr marL="0" indent="0">
              <a:buNone/>
            </a:pPr>
            <a:r>
              <a:rPr lang="en-US" dirty="0">
                <a:sym typeface="Wingdings" panose="05000000000000000000" pitchFamily="2" charset="2"/>
              </a:rPr>
              <a:t>If there is a group of washrooms near to each other, if they are within 5m distance and you can capture them all in one picture, you can fill in one form for these. </a:t>
            </a:r>
          </a:p>
          <a:p>
            <a:pPr marL="0" indent="0">
              <a:buNone/>
            </a:pPr>
            <a:endParaRPr lang="en-US" dirty="0">
              <a:sym typeface="Wingdings" panose="05000000000000000000" pitchFamily="2" charset="2"/>
            </a:endParaRPr>
          </a:p>
          <a:p>
            <a:pPr marL="0" indent="0">
              <a:buNone/>
            </a:pPr>
            <a:r>
              <a:rPr lang="en-US" u="sng" dirty="0">
                <a:sym typeface="Wingdings" panose="05000000000000000000" pitchFamily="2" charset="2"/>
              </a:rPr>
              <a:t>Open defecation</a:t>
            </a:r>
          </a:p>
          <a:p>
            <a:pPr marL="0" indent="0">
              <a:buNone/>
            </a:pPr>
            <a:r>
              <a:rPr lang="en-US" dirty="0">
                <a:sym typeface="Wingdings" panose="05000000000000000000" pitchFamily="2" charset="2"/>
              </a:rPr>
              <a:t>This should be a designated point which people commonly use for going to the bathroom</a:t>
            </a:r>
          </a:p>
          <a:p>
            <a:pPr marL="0" indent="0">
              <a:buNone/>
            </a:pPr>
            <a:endParaRPr lang="en-US" u="sng" dirty="0">
              <a:sym typeface="Wingdings" panose="05000000000000000000" pitchFamily="2" charset="2"/>
            </a:endParaRPr>
          </a:p>
        </p:txBody>
      </p:sp>
      <p:sp>
        <p:nvSpPr>
          <p:cNvPr id="6" name="Slide Number Placeholder 5"/>
          <p:cNvSpPr>
            <a:spLocks noGrp="1"/>
          </p:cNvSpPr>
          <p:nvPr>
            <p:ph type="sldNum" sz="quarter" idx="12"/>
          </p:nvPr>
        </p:nvSpPr>
        <p:spPr/>
        <p:txBody>
          <a:bodyPr/>
          <a:lstStyle/>
          <a:p>
            <a:fld id="{1FC022CF-C21B-417C-8537-99C25161CBC2}" type="slidenum">
              <a:rPr lang="en-GB" smtClean="0"/>
              <a:pPr/>
              <a:t>15</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Definitions and filling in the form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371600"/>
            <a:ext cx="1733550" cy="2311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2470" y="1371600"/>
            <a:ext cx="1733550" cy="23114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1800" y="2057400"/>
            <a:ext cx="1752600" cy="2336800"/>
          </a:xfrm>
          <a:prstGeom prst="rect">
            <a:avLst/>
          </a:prstGeom>
        </p:spPr>
      </p:pic>
    </p:spTree>
    <p:extLst>
      <p:ext uri="{BB962C8B-B14F-4D97-AF65-F5344CB8AC3E}">
        <p14:creationId xmlns:p14="http://schemas.microsoft.com/office/powerpoint/2010/main" val="41296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805363"/>
          </a:xfrm>
        </p:spPr>
        <p:txBody>
          <a:bodyPr>
            <a:normAutofit/>
          </a:bodyPr>
          <a:lstStyle/>
          <a:p>
            <a:pPr marL="0" indent="0">
              <a:buNone/>
            </a:pPr>
            <a:r>
              <a:rPr lang="en-US" b="1" dirty="0"/>
              <a:t>Other</a:t>
            </a:r>
          </a:p>
          <a:p>
            <a:pPr marL="0" indent="0">
              <a:buNone/>
            </a:pPr>
            <a:r>
              <a:rPr lang="en-US" dirty="0">
                <a:sym typeface="Wingdings" panose="05000000000000000000" pitchFamily="2" charset="2"/>
              </a:rPr>
              <a:t></a:t>
            </a:r>
            <a:r>
              <a:rPr lang="en-US" u="sng" dirty="0">
                <a:sym typeface="Wingdings" panose="05000000000000000000" pitchFamily="2" charset="2"/>
              </a:rPr>
              <a:t>Implementing partner</a:t>
            </a:r>
            <a:r>
              <a:rPr lang="en-US" dirty="0">
                <a:sym typeface="Wingdings" panose="05000000000000000000" pitchFamily="2" charset="2"/>
              </a:rPr>
              <a:t>: sometimes, the building has a label with the name of an organization, e.g. ‘</a:t>
            </a:r>
            <a:r>
              <a:rPr lang="en-US" dirty="0" err="1">
                <a:sym typeface="Wingdings" panose="05000000000000000000" pitchFamily="2" charset="2"/>
              </a:rPr>
              <a:t>Brac</a:t>
            </a:r>
            <a:r>
              <a:rPr lang="en-US" dirty="0">
                <a:sym typeface="Wingdings" panose="05000000000000000000" pitchFamily="2" charset="2"/>
              </a:rPr>
              <a:t>’, or the name of a private donor. This should be entered here and is particularly important for the ‘other’ options.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Usually, all structures except for shops </a:t>
            </a:r>
            <a:r>
              <a:rPr lang="en-US" dirty="0" smtClean="0">
                <a:sym typeface="Wingdings" panose="05000000000000000000" pitchFamily="2" charset="2"/>
              </a:rPr>
              <a:t>have </a:t>
            </a:r>
            <a:r>
              <a:rPr lang="en-US" dirty="0">
                <a:sym typeface="Wingdings" panose="05000000000000000000" pitchFamily="2" charset="2"/>
              </a:rPr>
              <a:t>an implementing partner.</a:t>
            </a:r>
          </a:p>
        </p:txBody>
      </p:sp>
      <p:sp>
        <p:nvSpPr>
          <p:cNvPr id="6" name="Slide Number Placeholder 5"/>
          <p:cNvSpPr>
            <a:spLocks noGrp="1"/>
          </p:cNvSpPr>
          <p:nvPr>
            <p:ph type="sldNum" sz="quarter" idx="12"/>
          </p:nvPr>
        </p:nvSpPr>
        <p:spPr/>
        <p:txBody>
          <a:bodyPr/>
          <a:lstStyle/>
          <a:p>
            <a:fld id="{1FC022CF-C21B-417C-8537-99C25161CBC2}" type="slidenum">
              <a:rPr lang="en-GB" smtClean="0"/>
              <a:pPr/>
              <a:t>16</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Definitions and filling in the form</a:t>
            </a:r>
          </a:p>
        </p:txBody>
      </p:sp>
    </p:spTree>
    <p:extLst>
      <p:ext uri="{BB962C8B-B14F-4D97-AF65-F5344CB8AC3E}">
        <p14:creationId xmlns:p14="http://schemas.microsoft.com/office/powerpoint/2010/main" val="4132080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7886700" cy="4805363"/>
          </a:xfrm>
        </p:spPr>
        <p:txBody>
          <a:bodyPr>
            <a:normAutofit/>
          </a:bodyPr>
          <a:lstStyle/>
          <a:p>
            <a:pPr marL="0" indent="0">
              <a:buNone/>
            </a:pPr>
            <a:r>
              <a:rPr lang="en-US" b="1" dirty="0"/>
              <a:t>Taking </a:t>
            </a:r>
            <a:r>
              <a:rPr lang="en-US" b="1" dirty="0" err="1"/>
              <a:t>geopoints</a:t>
            </a:r>
            <a:endParaRPr lang="en-US" b="1" dirty="0"/>
          </a:p>
          <a:p>
            <a:pPr marL="0" indent="0">
              <a:buNone/>
            </a:pPr>
            <a:r>
              <a:rPr lang="en-US" dirty="0">
                <a:sym typeface="Wingdings" panose="05000000000000000000" pitchFamily="2" charset="2"/>
              </a:rPr>
              <a:t>This is the most important part of the form – without a </a:t>
            </a:r>
            <a:endParaRPr lang="en-US" dirty="0" smtClean="0">
              <a:sym typeface="Wingdings" panose="05000000000000000000" pitchFamily="2" charset="2"/>
            </a:endParaRPr>
          </a:p>
          <a:p>
            <a:pPr marL="0" indent="0">
              <a:buNone/>
            </a:pPr>
            <a:r>
              <a:rPr lang="en-US" dirty="0" err="1" smtClean="0">
                <a:sym typeface="Wingdings" panose="05000000000000000000" pitchFamily="2" charset="2"/>
              </a:rPr>
              <a:t>geopoint</a:t>
            </a:r>
            <a:r>
              <a:rPr lang="en-US" dirty="0">
                <a:sym typeface="Wingdings" panose="05000000000000000000" pitchFamily="2" charset="2"/>
              </a:rPr>
              <a:t>, the data collected is useless. </a:t>
            </a:r>
            <a:endParaRPr lang="en-US" dirty="0"/>
          </a:p>
          <a:p>
            <a:pPr marL="0" indent="0">
              <a:buNone/>
            </a:pPr>
            <a:endParaRPr lang="en-US" b="1" dirty="0"/>
          </a:p>
          <a:p>
            <a:pPr marL="0" indent="0">
              <a:buNone/>
            </a:pPr>
            <a:endParaRPr lang="en-US" b="1" dirty="0"/>
          </a:p>
          <a:p>
            <a:pPr marL="0" indent="0">
              <a:buNone/>
            </a:pPr>
            <a:r>
              <a:rPr lang="en-US" b="1" dirty="0"/>
              <a:t>Taking photos</a:t>
            </a:r>
          </a:p>
          <a:p>
            <a:pPr marL="0" indent="0">
              <a:buNone/>
            </a:pPr>
            <a:r>
              <a:rPr lang="en-US" dirty="0">
                <a:sym typeface="Wingdings" panose="05000000000000000000" pitchFamily="2" charset="2"/>
              </a:rPr>
              <a:t>Avoid photos with people’s faces if possible.</a:t>
            </a:r>
          </a:p>
          <a:p>
            <a:pPr marL="0" indent="0">
              <a:buNone/>
            </a:pPr>
            <a:r>
              <a:rPr lang="en-US" dirty="0">
                <a:sym typeface="Wingdings" panose="05000000000000000000" pitchFamily="2" charset="2"/>
              </a:rPr>
              <a:t>If you feel it is necessary, ask before taking a photo </a:t>
            </a:r>
            <a:endParaRPr lang="en-US" dirty="0" smtClean="0">
              <a:sym typeface="Wingdings" panose="05000000000000000000" pitchFamily="2" charset="2"/>
            </a:endParaRPr>
          </a:p>
          <a:p>
            <a:pPr marL="0" indent="0">
              <a:buNone/>
            </a:pPr>
            <a:r>
              <a:rPr lang="en-US" dirty="0" smtClean="0">
                <a:sym typeface="Wingdings" panose="05000000000000000000" pitchFamily="2" charset="2"/>
              </a:rPr>
              <a:t>of </a:t>
            </a:r>
            <a:r>
              <a:rPr lang="en-US" dirty="0">
                <a:sym typeface="Wingdings" panose="05000000000000000000" pitchFamily="2" charset="2"/>
              </a:rPr>
              <a:t>a structure such as a clinic or mosque. </a:t>
            </a:r>
            <a:endParaRPr lang="en-US"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17</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Definitions and filling in the form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50" y="1192212"/>
            <a:ext cx="2228850" cy="3962400"/>
          </a:xfrm>
          <a:prstGeom prst="rect">
            <a:avLst/>
          </a:prstGeom>
        </p:spPr>
      </p:pic>
    </p:spTree>
    <p:extLst>
      <p:ext uri="{BB962C8B-B14F-4D97-AF65-F5344CB8AC3E}">
        <p14:creationId xmlns:p14="http://schemas.microsoft.com/office/powerpoint/2010/main" val="1649983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19200"/>
            <a:ext cx="7886700" cy="4957763"/>
          </a:xfrm>
        </p:spPr>
        <p:txBody>
          <a:bodyPr>
            <a:normAutofit lnSpcReduction="10000"/>
          </a:bodyPr>
          <a:lstStyle/>
          <a:p>
            <a:pPr marL="0" indent="0">
              <a:buNone/>
            </a:pPr>
            <a:r>
              <a:rPr lang="en-US" sz="2200" u="sng" dirty="0"/>
              <a:t>Authorities</a:t>
            </a:r>
          </a:p>
          <a:p>
            <a:pPr>
              <a:buFont typeface="Wingdings" pitchFamily="2" charset="2"/>
              <a:buChar char="Ø"/>
            </a:pPr>
            <a:r>
              <a:rPr lang="en-US" sz="2200" dirty="0"/>
              <a:t>If approached by authorities:</a:t>
            </a:r>
          </a:p>
          <a:p>
            <a:pPr lvl="1">
              <a:buFont typeface="Wingdings" pitchFamily="2" charset="2"/>
              <a:buChar char="Ø"/>
            </a:pPr>
            <a:r>
              <a:rPr lang="en-US" sz="2200" dirty="0"/>
              <a:t>Explain that we are conducting </a:t>
            </a:r>
            <a:r>
              <a:rPr lang="en-US" sz="2200" b="1" dirty="0">
                <a:solidFill>
                  <a:srgbClr val="FF4143"/>
                </a:solidFill>
              </a:rPr>
              <a:t>mapping on humanitarian needs</a:t>
            </a:r>
            <a:r>
              <a:rPr lang="en-US" sz="2200" dirty="0">
                <a:solidFill>
                  <a:srgbClr val="FF4143"/>
                </a:solidFill>
              </a:rPr>
              <a:t> </a:t>
            </a:r>
            <a:r>
              <a:rPr lang="en-US" sz="2200" dirty="0"/>
              <a:t>for an international NGO </a:t>
            </a:r>
          </a:p>
          <a:p>
            <a:pPr lvl="1">
              <a:buFont typeface="Wingdings" pitchFamily="2" charset="2"/>
              <a:buChar char="Ø"/>
            </a:pPr>
            <a:r>
              <a:rPr lang="en-GB" sz="2200" dirty="0"/>
              <a:t>Explain approvals: REACH is operating under the Global WASH Cluster, hosted by UNICEF</a:t>
            </a:r>
          </a:p>
          <a:p>
            <a:pPr lvl="1">
              <a:buFont typeface="Wingdings" pitchFamily="2" charset="2"/>
              <a:buChar char="Ø"/>
            </a:pPr>
            <a:r>
              <a:rPr lang="en-GB" sz="2200" dirty="0"/>
              <a:t>There is an approvals letter in every car, which you can collect and show to them</a:t>
            </a:r>
          </a:p>
          <a:p>
            <a:pPr lvl="1">
              <a:buFont typeface="Wingdings" pitchFamily="2" charset="2"/>
              <a:buChar char="Ø"/>
            </a:pPr>
            <a:r>
              <a:rPr lang="en-GB" sz="2200" dirty="0"/>
              <a:t>Direct to </a:t>
            </a:r>
            <a:r>
              <a:rPr lang="en-GB" sz="2200" b="1" dirty="0"/>
              <a:t>Chloe, Francesco or Tom</a:t>
            </a:r>
            <a:r>
              <a:rPr lang="en-GB" sz="2200" dirty="0"/>
              <a:t> if they have any further questions</a:t>
            </a:r>
          </a:p>
          <a:p>
            <a:pPr lvl="1">
              <a:buFont typeface="Wingdings" pitchFamily="2" charset="2"/>
              <a:buChar char="Ø"/>
            </a:pPr>
            <a:endParaRPr lang="en-GB" sz="2200" u="sng" dirty="0"/>
          </a:p>
          <a:p>
            <a:pPr marL="0" indent="0">
              <a:buNone/>
            </a:pPr>
            <a:r>
              <a:rPr lang="en-US" sz="2500" u="sng" dirty="0"/>
              <a:t>Residents</a:t>
            </a:r>
          </a:p>
          <a:p>
            <a:pPr>
              <a:buFont typeface="Wingdings" pitchFamily="2" charset="2"/>
              <a:buChar char="Ø"/>
            </a:pPr>
            <a:r>
              <a:rPr lang="en-US" sz="2200" dirty="0"/>
              <a:t>Politely introduce yourself to people in the camp</a:t>
            </a:r>
          </a:p>
          <a:p>
            <a:pPr>
              <a:buFont typeface="Wingdings" pitchFamily="2" charset="2"/>
              <a:buChar char="Ø"/>
            </a:pPr>
            <a:r>
              <a:rPr lang="en-US" sz="2200" dirty="0"/>
              <a:t>If someone asks what you are doing, explain that </a:t>
            </a:r>
          </a:p>
          <a:p>
            <a:pPr marL="342900" lvl="1" indent="0">
              <a:buNone/>
            </a:pPr>
            <a:r>
              <a:rPr lang="en-GB" sz="2200" dirty="0"/>
              <a:t/>
            </a:r>
            <a:br>
              <a:rPr lang="en-GB" sz="2200" dirty="0"/>
            </a:br>
            <a:r>
              <a:rPr lang="en-GB" sz="2200" dirty="0"/>
              <a:t> </a:t>
            </a:r>
          </a:p>
          <a:p>
            <a:pPr lvl="1">
              <a:buFont typeface="Wingdings" pitchFamily="2" charset="2"/>
              <a:buChar char="Ø"/>
            </a:pPr>
            <a:endParaRPr lang="en-US" dirty="0"/>
          </a:p>
          <a:p>
            <a:pPr lvl="1">
              <a:buFont typeface="Wingdings" pitchFamily="2" charset="2"/>
              <a:buChar char="Ø"/>
            </a:pPr>
            <a:endParaRPr lang="en-US"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18</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Interactions with people in the field</a:t>
            </a:r>
          </a:p>
        </p:txBody>
      </p:sp>
    </p:spTree>
    <p:extLst>
      <p:ext uri="{BB962C8B-B14F-4D97-AF65-F5344CB8AC3E}">
        <p14:creationId xmlns:p14="http://schemas.microsoft.com/office/powerpoint/2010/main" val="237001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8C9C5-3F36-4322-83C6-CFA5CF80071C}" type="datetime1">
              <a:rPr lang="en-GB" smtClean="0"/>
              <a:pPr/>
              <a:t>07/09/2018</a:t>
            </a:fld>
            <a:endParaRPr lang="en-GB" dirty="0"/>
          </a:p>
        </p:txBody>
      </p:sp>
      <p:sp>
        <p:nvSpPr>
          <p:cNvPr id="5" name="Footer Placeholder 4"/>
          <p:cNvSpPr>
            <a:spLocks noGrp="1"/>
          </p:cNvSpPr>
          <p:nvPr>
            <p:ph type="ftr" sz="quarter" idx="11"/>
          </p:nvPr>
        </p:nvSpPr>
        <p:spPr/>
        <p:txBody>
          <a:bodyPr/>
          <a:lstStyle/>
          <a:p>
            <a:r>
              <a:rPr lang="fr-CH"/>
              <a:t>Enter presentation title here….</a:t>
            </a:r>
            <a:endParaRPr lang="fr-CH" dirty="0"/>
          </a:p>
        </p:txBody>
      </p:sp>
      <p:sp>
        <p:nvSpPr>
          <p:cNvPr id="6" name="Slide Number Placeholder 5"/>
          <p:cNvSpPr>
            <a:spLocks noGrp="1"/>
          </p:cNvSpPr>
          <p:nvPr>
            <p:ph type="sldNum" sz="quarter" idx="12"/>
          </p:nvPr>
        </p:nvSpPr>
        <p:spPr/>
        <p:txBody>
          <a:bodyPr/>
          <a:lstStyle/>
          <a:p>
            <a:fld id="{1FC022CF-C21B-417C-8537-99C25161CBC2}" type="slidenum">
              <a:rPr lang="en-GB" smtClean="0"/>
              <a:pPr/>
              <a:t>19</a:t>
            </a:fld>
            <a:endParaRPr lang="en-GB" dirty="0"/>
          </a:p>
        </p:txBody>
      </p:sp>
      <p:sp>
        <p:nvSpPr>
          <p:cNvPr id="7" name="Sous-titre 2"/>
          <p:cNvSpPr txBox="1">
            <a:spLocks/>
          </p:cNvSpPr>
          <p:nvPr/>
        </p:nvSpPr>
        <p:spPr>
          <a:xfrm>
            <a:off x="0" y="533400"/>
            <a:ext cx="8077200" cy="1219200"/>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4800" b="1" dirty="0">
                <a:solidFill>
                  <a:schemeClr val="bg1">
                    <a:lumMod val="95000"/>
                  </a:schemeClr>
                </a:solidFill>
                <a:latin typeface="Arial Narrow" pitchFamily="34" charset="0"/>
              </a:rPr>
              <a:t>Daily Work</a:t>
            </a:r>
          </a:p>
        </p:txBody>
      </p:sp>
    </p:spTree>
    <p:extLst>
      <p:ext uri="{BB962C8B-B14F-4D97-AF65-F5344CB8AC3E}">
        <p14:creationId xmlns:p14="http://schemas.microsoft.com/office/powerpoint/2010/main" val="39926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Introduction to REACH</a:t>
            </a:r>
          </a:p>
        </p:txBody>
      </p:sp>
      <p:sp>
        <p:nvSpPr>
          <p:cNvPr id="9" name="Rectangle 8"/>
          <p:cNvSpPr/>
          <p:nvPr/>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User\Dropbox\REACH Templates &amp; Guidelines\REACH logo grey.jpg"/>
          <p:cNvPicPr>
            <a:picLocks noChangeAspect="1" noChangeArrowheads="1"/>
          </p:cNvPicPr>
          <p:nvPr/>
        </p:nvPicPr>
        <p:blipFill>
          <a:blip r:embed="rId3" cstate="print"/>
          <a:srcRect/>
          <a:stretch>
            <a:fillRect/>
          </a:stretch>
        </p:blipFill>
        <p:spPr bwMode="auto">
          <a:xfrm>
            <a:off x="6248402" y="6172200"/>
            <a:ext cx="2705098" cy="609600"/>
          </a:xfrm>
          <a:prstGeom prst="rect">
            <a:avLst/>
          </a:prstGeom>
          <a:noFill/>
        </p:spPr>
      </p:pic>
      <p:sp>
        <p:nvSpPr>
          <p:cNvPr id="7" name="TextBox 6"/>
          <p:cNvSpPr txBox="1"/>
          <p:nvPr/>
        </p:nvSpPr>
        <p:spPr>
          <a:xfrm>
            <a:off x="228600" y="1295400"/>
            <a:ext cx="7467600" cy="5463034"/>
          </a:xfrm>
          <a:prstGeom prst="rect">
            <a:avLst/>
          </a:prstGeom>
          <a:noFill/>
        </p:spPr>
        <p:txBody>
          <a:bodyPr wrap="square" rtlCol="0">
            <a:spAutoFit/>
          </a:bodyPr>
          <a:lstStyle/>
          <a:p>
            <a:pPr>
              <a:buFont typeface="Wingdings" pitchFamily="2" charset="2"/>
              <a:buChar char="Ø"/>
            </a:pPr>
            <a:r>
              <a:rPr lang="en-GB" sz="1700" dirty="0">
                <a:latin typeface="Arial Narrow" pitchFamily="34" charset="0"/>
              </a:rPr>
              <a:t> REACH Is a joint initiative of two international non-governmental organizations, ACTED and IMPACT Initiatives, and the United Nations Operational Satellite Applications Programme (UNOSAT). </a:t>
            </a:r>
          </a:p>
          <a:p>
            <a:pPr>
              <a:buFont typeface="Wingdings" pitchFamily="2" charset="2"/>
              <a:buChar char="Ø"/>
            </a:pPr>
            <a:endParaRPr lang="en-GB" sz="1700" dirty="0">
              <a:latin typeface="Arial Narrow" pitchFamily="34" charset="0"/>
            </a:endParaRPr>
          </a:p>
          <a:p>
            <a:pPr>
              <a:buFont typeface="Wingdings" pitchFamily="2" charset="2"/>
              <a:buChar char="Ø"/>
            </a:pPr>
            <a:r>
              <a:rPr lang="en-GB" sz="1700" dirty="0">
                <a:latin typeface="Arial Narrow" pitchFamily="34" charset="0"/>
              </a:rPr>
              <a:t>REACH was created in 2010 to provide humanitarian aid actors with information on needs, in emergency, recovery and development contexts. </a:t>
            </a:r>
          </a:p>
          <a:p>
            <a:pPr>
              <a:buFont typeface="Wingdings" pitchFamily="2" charset="2"/>
              <a:buChar char="Ø"/>
            </a:pPr>
            <a:endParaRPr lang="en-GB" sz="1700" dirty="0">
              <a:latin typeface="Arial Narrow" pitchFamily="34" charset="0"/>
            </a:endParaRPr>
          </a:p>
          <a:p>
            <a:pPr>
              <a:buFont typeface="Wingdings" pitchFamily="2" charset="2"/>
              <a:buChar char="Ø"/>
            </a:pPr>
            <a:r>
              <a:rPr lang="en-GB" sz="1700" dirty="0">
                <a:latin typeface="Arial Narrow" pitchFamily="34" charset="0"/>
              </a:rPr>
              <a:t>Since then, REACH has been conducting assessments and research around the world.</a:t>
            </a:r>
            <a:br>
              <a:rPr lang="en-GB" sz="1700" dirty="0">
                <a:latin typeface="Arial Narrow" pitchFamily="34" charset="0"/>
              </a:rPr>
            </a:br>
            <a:endParaRPr lang="en-GB" sz="1700" dirty="0">
              <a:latin typeface="Arial Narrow" pitchFamily="34" charset="0"/>
            </a:endParaRPr>
          </a:p>
          <a:p>
            <a:pPr>
              <a:buFont typeface="Wingdings" pitchFamily="2" charset="2"/>
              <a:buChar char="Ø"/>
            </a:pPr>
            <a:r>
              <a:rPr lang="en-GB" sz="1700" dirty="0">
                <a:latin typeface="Arial Narrow" pitchFamily="34" charset="0"/>
              </a:rPr>
              <a:t>REACH has a large number of projects across the Middle East and Africa, with smaller missions in Asia.</a:t>
            </a:r>
          </a:p>
          <a:p>
            <a:pPr>
              <a:buFont typeface="Wingdings" pitchFamily="2" charset="2"/>
              <a:buChar char="Ø"/>
            </a:pPr>
            <a:endParaRPr lang="en-GB" sz="1700" dirty="0">
              <a:latin typeface="Arial Narrow" pitchFamily="34" charset="0"/>
            </a:endParaRPr>
          </a:p>
          <a:p>
            <a:pPr>
              <a:buFont typeface="Wingdings" pitchFamily="2" charset="2"/>
              <a:buChar char="Ø"/>
            </a:pPr>
            <a:endParaRPr lang="en-GB" sz="1700" dirty="0">
              <a:latin typeface="Arial Narrow" pitchFamily="34" charset="0"/>
            </a:endParaRPr>
          </a:p>
          <a:p>
            <a:pPr lvl="0" algn="just" fontAlgn="base">
              <a:spcBef>
                <a:spcPct val="0"/>
              </a:spcBef>
              <a:spcAft>
                <a:spcPct val="0"/>
              </a:spcAft>
            </a:pPr>
            <a:r>
              <a:rPr lang="en-US" sz="1700" b="1" dirty="0">
                <a:solidFill>
                  <a:srgbClr val="595959"/>
                </a:solidFill>
                <a:latin typeface="Arial Narrow" pitchFamily="34" charset="0"/>
                <a:ea typeface="Times New Roman" pitchFamily="18" charset="0"/>
                <a:cs typeface="Times New Roman" pitchFamily="18" charset="0"/>
              </a:rPr>
              <a:t>REACH was created in response to two critical gaps in the humanitarian system:</a:t>
            </a:r>
            <a:endParaRPr lang="en-GB" sz="1700" i="1" dirty="0">
              <a:solidFill>
                <a:srgbClr val="595959"/>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pPr>
            <a:endParaRPr lang="en-GB" sz="1700" b="1" i="1" dirty="0">
              <a:solidFill>
                <a:srgbClr val="595959"/>
              </a:solidFill>
              <a:latin typeface="Arial Narrow" pitchFamily="34" charset="0"/>
              <a:ea typeface="Times New Roman" pitchFamily="18" charset="0"/>
              <a:cs typeface="Times New Roman" pitchFamily="18" charset="0"/>
            </a:endParaRPr>
          </a:p>
          <a:p>
            <a:pPr lvl="0" algn="just" eaLnBrk="0" fontAlgn="base" hangingPunct="0">
              <a:spcBef>
                <a:spcPct val="0"/>
              </a:spcBef>
              <a:spcAft>
                <a:spcPct val="0"/>
              </a:spcAft>
            </a:pPr>
            <a:r>
              <a:rPr lang="en-US" sz="1700" b="1" dirty="0">
                <a:latin typeface="Arial Narrow" pitchFamily="34" charset="0"/>
                <a:ea typeface="Times New Roman" pitchFamily="18" charset="0"/>
                <a:cs typeface="Arial" pitchFamily="34" charset="0"/>
              </a:rPr>
              <a:t>1/ Aid actors have limited information at the onset of an emergency</a:t>
            </a:r>
            <a:endParaRPr lang="fr-FR" sz="1700" b="1" dirty="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sz="1700" b="1" dirty="0">
                <a:latin typeface="Arial Narrow" pitchFamily="34" charset="0"/>
                <a:ea typeface="Times New Roman" pitchFamily="18" charset="0"/>
                <a:cs typeface="Arial" pitchFamily="34" charset="0"/>
              </a:rPr>
              <a:t>2/ Aid actors have limited knowledge of the communities they support</a:t>
            </a:r>
          </a:p>
          <a:p>
            <a:endParaRPr lang="en-US" sz="1200" dirty="0">
              <a:latin typeface="Arial Narrow" pitchFamily="34" charset="0"/>
            </a:endParaRPr>
          </a:p>
          <a:p>
            <a:pPr>
              <a:buFont typeface="Arial" pitchFamily="34" charset="0"/>
              <a:buChar char="•"/>
            </a:pPr>
            <a:endParaRPr lang="en-GB" sz="1200" dirty="0"/>
          </a:p>
          <a:p>
            <a:pPr>
              <a:buFont typeface="Arial" pitchFamily="34" charset="0"/>
              <a:buChar char="•"/>
            </a:pPr>
            <a:endParaRPr lang="en-US" sz="1200" dirty="0"/>
          </a:p>
          <a:p>
            <a:pPr>
              <a:buFont typeface="Wingdings" pitchFamily="2" charset="2"/>
              <a:buChar char="Ø"/>
            </a:pPr>
            <a:endParaRPr lang="en-GB" sz="1200" dirty="0">
              <a:latin typeface="Arial Narrow" pitchFamily="34" charset="0"/>
            </a:endParaRPr>
          </a:p>
          <a:p>
            <a:endParaRPr lang="en-US" sz="1200" dirty="0"/>
          </a:p>
        </p:txBody>
      </p:sp>
    </p:spTree>
    <p:extLst>
      <p:ext uri="{BB962C8B-B14F-4D97-AF65-F5344CB8AC3E}">
        <p14:creationId xmlns:p14="http://schemas.microsoft.com/office/powerpoint/2010/main" val="395882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C022CF-C21B-417C-8537-99C25161CBC2}" type="slidenum">
              <a:rPr lang="en-GB" smtClean="0"/>
              <a:pPr/>
              <a:t>20</a:t>
            </a:fld>
            <a:endParaRPr lang="en-GB" dirty="0"/>
          </a:p>
        </p:txBody>
      </p:sp>
      <p:sp>
        <p:nvSpPr>
          <p:cNvPr id="7"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Daily Schedule</a:t>
            </a:r>
          </a:p>
        </p:txBody>
      </p:sp>
      <p:graphicFrame>
        <p:nvGraphicFramePr>
          <p:cNvPr id="8" name="Diagram 7"/>
          <p:cNvGraphicFramePr/>
          <p:nvPr>
            <p:extLst>
              <p:ext uri="{D42A27DB-BD31-4B8C-83A1-F6EECF244321}">
                <p14:modId xmlns:p14="http://schemas.microsoft.com/office/powerpoint/2010/main" val="3274740801"/>
              </p:ext>
            </p:extLst>
          </p:nvPr>
        </p:nvGraphicFramePr>
        <p:xfrm>
          <a:off x="690971" y="1129216"/>
          <a:ext cx="7233829" cy="4599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95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In the field - guidelines</a:t>
            </a:r>
          </a:p>
        </p:txBody>
      </p:sp>
      <p:sp>
        <p:nvSpPr>
          <p:cNvPr id="6" name="Content Placeholder 2"/>
          <p:cNvSpPr txBox="1">
            <a:spLocks/>
          </p:cNvSpPr>
          <p:nvPr/>
        </p:nvSpPr>
        <p:spPr>
          <a:xfrm>
            <a:off x="628650" y="1219200"/>
            <a:ext cx="7886700" cy="4724400"/>
          </a:xfrm>
          <a:prstGeom prst="rect">
            <a:avLst/>
          </a:prstGeom>
        </p:spPr>
        <p:txBody>
          <a:bodyPr vert="horz" lIns="91440" tIns="45720" rIns="91440" bIns="45720" rtlCol="0">
            <a:normAutofit fontScale="92500" lnSpcReduction="20000"/>
          </a:bodyPr>
          <a:lstStyle/>
          <a:p>
            <a:pPr marL="0" marR="0" lvl="0" indent="0" defTabSz="685800" rtl="0" eaLnBrk="1" fontAlgn="auto" latinLnBrk="0" hangingPunct="1">
              <a:lnSpc>
                <a:spcPct val="90000"/>
              </a:lnSpc>
              <a:spcBef>
                <a:spcPts val="750"/>
              </a:spcBef>
              <a:spcAft>
                <a:spcPts val="0"/>
              </a:spcAft>
              <a:buClrTx/>
              <a:buSzTx/>
              <a:tabLst/>
              <a:defRPr/>
            </a:pPr>
            <a:r>
              <a:rPr lang="en-US" sz="2800" b="1" dirty="0">
                <a:latin typeface="Arial Narrow" pitchFamily="34" charset="0"/>
              </a:rPr>
              <a:t>Visibility:</a:t>
            </a:r>
            <a:r>
              <a:rPr lang="en-US" sz="2800" dirty="0">
                <a:latin typeface="Arial Narrow" pitchFamily="34" charset="0"/>
              </a:rPr>
              <a:t> always make sure you have your ID on you, and wear REACH t-shirt if you have one.</a:t>
            </a:r>
          </a:p>
          <a:p>
            <a:pPr marL="0" marR="0" lvl="0" indent="0" defTabSz="685800" rtl="0" eaLnBrk="1" fontAlgn="auto" latinLnBrk="0" hangingPunct="1">
              <a:lnSpc>
                <a:spcPct val="90000"/>
              </a:lnSpc>
              <a:spcBef>
                <a:spcPts val="750"/>
              </a:spcBef>
              <a:spcAft>
                <a:spcPts val="0"/>
              </a:spcAft>
              <a:buClrTx/>
              <a:buSzTx/>
              <a:tabLst/>
              <a:defRPr/>
            </a:pPr>
            <a:endParaRPr lang="en-US" sz="2800" dirty="0">
              <a:latin typeface="Arial Narrow" pitchFamily="34" charset="0"/>
            </a:endParaRPr>
          </a:p>
          <a:p>
            <a:pPr marL="0" marR="0" lvl="0" indent="0" defTabSz="685800" rtl="0" eaLnBrk="1" fontAlgn="auto" latinLnBrk="0" hangingPunct="1">
              <a:lnSpc>
                <a:spcPct val="90000"/>
              </a:lnSpc>
              <a:spcBef>
                <a:spcPts val="750"/>
              </a:spcBef>
              <a:spcAft>
                <a:spcPts val="0"/>
              </a:spcAft>
              <a:buClrTx/>
              <a:buSzTx/>
              <a:tabLst/>
              <a:defRPr/>
            </a:pPr>
            <a:r>
              <a:rPr lang="en-US" sz="2800" b="1" dirty="0">
                <a:latin typeface="Arial Narrow" pitchFamily="34" charset="0"/>
              </a:rPr>
              <a:t>Water: </a:t>
            </a:r>
            <a:r>
              <a:rPr lang="en-US" sz="2800" dirty="0">
                <a:latin typeface="Arial Narrow" pitchFamily="34" charset="0"/>
              </a:rPr>
              <a:t>you will be given a bottle of water, make sure to drink throughout the day as it is very hot and the work is very active.</a:t>
            </a:r>
          </a:p>
          <a:p>
            <a:pPr marL="0" marR="0" lvl="0" indent="0" defTabSz="685800" rtl="0" eaLnBrk="1" fontAlgn="auto" latinLnBrk="0" hangingPunct="1">
              <a:lnSpc>
                <a:spcPct val="90000"/>
              </a:lnSpc>
              <a:spcBef>
                <a:spcPts val="750"/>
              </a:spcBef>
              <a:spcAft>
                <a:spcPts val="0"/>
              </a:spcAft>
              <a:buClrTx/>
              <a:buSzTx/>
              <a:tabLst/>
              <a:defRPr/>
            </a:pPr>
            <a:endParaRPr lang="en-US" sz="2800" b="1" dirty="0">
              <a:latin typeface="Arial Narrow" pitchFamily="34" charset="0"/>
            </a:endParaRPr>
          </a:p>
          <a:p>
            <a:pPr marL="0" marR="0" lvl="0" indent="0" defTabSz="685800" rtl="0" eaLnBrk="1" fontAlgn="auto" latinLnBrk="0" hangingPunct="1">
              <a:lnSpc>
                <a:spcPct val="90000"/>
              </a:lnSpc>
              <a:spcBef>
                <a:spcPts val="750"/>
              </a:spcBef>
              <a:spcAft>
                <a:spcPts val="0"/>
              </a:spcAft>
              <a:buClrTx/>
              <a:buSzTx/>
              <a:tabLst/>
              <a:defRPr/>
            </a:pPr>
            <a:r>
              <a:rPr lang="en-US" sz="2800" b="1" dirty="0">
                <a:latin typeface="Arial Narrow" pitchFamily="34" charset="0"/>
              </a:rPr>
              <a:t>Food:</a:t>
            </a:r>
            <a:r>
              <a:rPr lang="en-US" sz="2800" dirty="0">
                <a:latin typeface="Arial Narrow" pitchFamily="34" charset="0"/>
              </a:rPr>
              <a:t> you will not be provided food, make sure you eat breakfast before and if you need snacks in the field, bring them with you. </a:t>
            </a:r>
          </a:p>
          <a:p>
            <a:pPr marL="0" marR="0" lvl="0" indent="0" defTabSz="685800" rtl="0" eaLnBrk="1" fontAlgn="auto" latinLnBrk="0" hangingPunct="1">
              <a:lnSpc>
                <a:spcPct val="90000"/>
              </a:lnSpc>
              <a:spcBef>
                <a:spcPts val="750"/>
              </a:spcBef>
              <a:spcAft>
                <a:spcPts val="0"/>
              </a:spcAft>
              <a:buClrTx/>
              <a:buSzTx/>
              <a:tabLst/>
              <a:defRPr/>
            </a:pPr>
            <a:endParaRPr lang="en-US" sz="2800" b="1" dirty="0">
              <a:latin typeface="Arial Narrow" pitchFamily="34" charset="0"/>
            </a:endParaRPr>
          </a:p>
          <a:p>
            <a:pPr marL="0" marR="0" lvl="0" indent="0" defTabSz="685800" rtl="0" eaLnBrk="1" fontAlgn="auto" latinLnBrk="0" hangingPunct="1">
              <a:lnSpc>
                <a:spcPct val="90000"/>
              </a:lnSpc>
              <a:spcBef>
                <a:spcPts val="750"/>
              </a:spcBef>
              <a:spcAft>
                <a:spcPts val="0"/>
              </a:spcAft>
              <a:buClrTx/>
              <a:buSzTx/>
              <a:tabLst/>
              <a:defRPr/>
            </a:pPr>
            <a:r>
              <a:rPr lang="en-US" sz="2800" b="1" dirty="0">
                <a:latin typeface="Arial Narrow" pitchFamily="34" charset="0"/>
              </a:rPr>
              <a:t>Clothing: </a:t>
            </a:r>
            <a:r>
              <a:rPr lang="en-US" sz="2800" dirty="0">
                <a:latin typeface="Arial Narrow" pitchFamily="34" charset="0"/>
              </a:rPr>
              <a:t>it is often very muddy in the camps. Make sure you wear appropriate shoes and clothing which you do not mind getting dirty. It is also very hot, so you may want to bring a hat and make sure your clothing is comfortable.</a:t>
            </a:r>
            <a:endParaRPr lang="en-US" sz="2800" b="1" dirty="0">
              <a:latin typeface="Arial Narrow" pitchFamily="34" charset="0"/>
            </a:endParaRPr>
          </a:p>
          <a:p>
            <a:pPr marL="0" marR="0" lvl="0" indent="0" defTabSz="685800" rtl="0" eaLnBrk="1" fontAlgn="auto" latinLnBrk="0" hangingPunct="1">
              <a:lnSpc>
                <a:spcPct val="90000"/>
              </a:lnSpc>
              <a:spcBef>
                <a:spcPts val="750"/>
              </a:spcBef>
              <a:spcAft>
                <a:spcPts val="0"/>
              </a:spcAft>
              <a:buClrTx/>
              <a:buSzTx/>
              <a:tabLst/>
              <a:defRPr/>
            </a:pPr>
            <a:endParaRPr kumimoji="0" lang="en-US" sz="2800" i="0" u="none" strike="noStrike" kern="1200" cap="none" spc="0" normalizeH="0" noProof="0" dirty="0">
              <a:ln>
                <a:noFill/>
              </a:ln>
              <a:solidFill>
                <a:schemeClr val="tx1"/>
              </a:solidFill>
              <a:effectLst/>
              <a:uLnTx/>
              <a:uFillTx/>
              <a:latin typeface="Arial Narrow" pitchFamily="34" charset="0"/>
              <a:ea typeface="+mn-ea"/>
              <a:cs typeface="+mn-cs"/>
            </a:endParaRPr>
          </a:p>
          <a:p>
            <a:pPr marL="0" marR="0" lvl="0" indent="0" defTabSz="685800" rtl="0" eaLnBrk="1" fontAlgn="auto" latinLnBrk="0" hangingPunct="1">
              <a:lnSpc>
                <a:spcPct val="90000"/>
              </a:lnSpc>
              <a:spcBef>
                <a:spcPts val="750"/>
              </a:spcBef>
              <a:spcAft>
                <a:spcPts val="0"/>
              </a:spcAft>
              <a:buClrTx/>
              <a:buSzTx/>
              <a:tabLst/>
              <a:defRPr/>
            </a:pP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 </a:t>
            </a:r>
            <a:r>
              <a:rPr kumimoji="0" lang="en-GB" sz="2400" b="1" i="0" u="none" strike="noStrike" kern="1200" cap="none" spc="0" normalizeH="0" noProof="0" dirty="0">
                <a:ln>
                  <a:noFill/>
                </a:ln>
                <a:solidFill>
                  <a:schemeClr val="bg1">
                    <a:lumMod val="95000"/>
                  </a:schemeClr>
                </a:solidFill>
                <a:effectLst/>
                <a:uLnTx/>
                <a:uFillTx/>
                <a:latin typeface="Arial Narrow" pitchFamily="34" charset="0"/>
              </a:rPr>
              <a:t> Thank you!</a:t>
            </a:r>
            <a:endParaRPr kumimoji="0" lang="en-GB" sz="2400" b="1" i="0" u="none" strike="noStrike" kern="1200" cap="none" spc="0" normalizeH="0" baseline="0" noProof="0" dirty="0">
              <a:ln>
                <a:noFill/>
              </a:ln>
              <a:solidFill>
                <a:schemeClr val="bg1">
                  <a:lumMod val="95000"/>
                </a:schemeClr>
              </a:solidFill>
              <a:effectLst/>
              <a:uLnTx/>
              <a:uFillTx/>
              <a:latin typeface="Arial Narrow" pitchFamily="34" charset="0"/>
            </a:endParaRPr>
          </a:p>
        </p:txBody>
      </p:sp>
      <p:sp>
        <p:nvSpPr>
          <p:cNvPr id="9" name="Rectangle 8"/>
          <p:cNvSpPr/>
          <p:nvPr/>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Users\User\Dropbox\REACH Templates &amp; Guidelines\REACH logo grey.jpg"/>
          <p:cNvPicPr>
            <a:picLocks noChangeAspect="1" noChangeArrowheads="1"/>
          </p:cNvPicPr>
          <p:nvPr/>
        </p:nvPicPr>
        <p:blipFill>
          <a:blip r:embed="rId3" cstate="print"/>
          <a:srcRect/>
          <a:stretch>
            <a:fillRect/>
          </a:stretch>
        </p:blipFill>
        <p:spPr bwMode="auto">
          <a:xfrm>
            <a:off x="6248402" y="6172200"/>
            <a:ext cx="2705098" cy="609600"/>
          </a:xfrm>
          <a:prstGeom prst="rect">
            <a:avLst/>
          </a:prstGeom>
          <a:noFill/>
        </p:spPr>
      </p:pic>
      <p:sp>
        <p:nvSpPr>
          <p:cNvPr id="5" name="TextBox 4"/>
          <p:cNvSpPr txBox="1"/>
          <p:nvPr/>
        </p:nvSpPr>
        <p:spPr>
          <a:xfrm>
            <a:off x="381000" y="1295400"/>
            <a:ext cx="7772400" cy="1508105"/>
          </a:xfrm>
          <a:prstGeom prst="rect">
            <a:avLst/>
          </a:prstGeom>
          <a:noFill/>
        </p:spPr>
        <p:txBody>
          <a:bodyPr wrap="square" rtlCol="0">
            <a:spAutoFit/>
          </a:bodyPr>
          <a:lstStyle/>
          <a:p>
            <a:pPr>
              <a:buFont typeface="Wingdings" pitchFamily="2" charset="2"/>
              <a:buChar char="Ø"/>
            </a:pPr>
            <a:endParaRPr lang="en-US" sz="2000" dirty="0">
              <a:latin typeface="Arial Narrow" pitchFamily="34" charset="0"/>
            </a:endParaRPr>
          </a:p>
          <a:p>
            <a:pPr>
              <a:buFont typeface="Wingdings" pitchFamily="2" charset="2"/>
              <a:buChar char="Ø"/>
            </a:pPr>
            <a:endParaRPr lang="en-US" sz="2000" dirty="0">
              <a:latin typeface="Arial Narrow" pitchFamily="34" charset="0"/>
            </a:endParaRPr>
          </a:p>
          <a:p>
            <a:endParaRPr lang="en-US" sz="800" dirty="0">
              <a:latin typeface="Arial Narrow" pitchFamily="34" charset="0"/>
            </a:endParaRPr>
          </a:p>
          <a:p>
            <a:endParaRPr lang="en-US" sz="2000" dirty="0">
              <a:latin typeface="Arial Narrow" pitchFamily="34" charset="0"/>
            </a:endParaRPr>
          </a:p>
          <a:p>
            <a:endParaRPr lang="en-US" sz="2400" dirty="0">
              <a:latin typeface="Arial Narrow" pitchFamily="34" charset="0"/>
            </a:endParaRPr>
          </a:p>
        </p:txBody>
      </p:sp>
      <p:sp>
        <p:nvSpPr>
          <p:cNvPr id="6" name="TextBox 5"/>
          <p:cNvSpPr txBox="1"/>
          <p:nvPr/>
        </p:nvSpPr>
        <p:spPr>
          <a:xfrm>
            <a:off x="533400" y="1676400"/>
            <a:ext cx="7010400" cy="707886"/>
          </a:xfrm>
          <a:prstGeom prst="rect">
            <a:avLst/>
          </a:prstGeom>
          <a:noFill/>
        </p:spPr>
        <p:txBody>
          <a:bodyPr wrap="square" rtlCol="0">
            <a:spAutoFit/>
          </a:bodyPr>
          <a:lstStyle/>
          <a:p>
            <a:pPr algn="ctr"/>
            <a:r>
              <a:rPr lang="en-US" sz="4000" dirty="0">
                <a:latin typeface="Arial Narrow" pitchFamily="34" charset="0"/>
              </a:rPr>
              <a:t>Any 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Introduction to REACH Bangladesh</a:t>
            </a:r>
          </a:p>
        </p:txBody>
      </p:sp>
      <p:sp>
        <p:nvSpPr>
          <p:cNvPr id="9" name="Rectangle 8"/>
          <p:cNvSpPr/>
          <p:nvPr/>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User\Dropbox\REACH Templates &amp; Guidelines\REACH logo grey.jpg"/>
          <p:cNvPicPr>
            <a:picLocks noChangeAspect="1" noChangeArrowheads="1"/>
          </p:cNvPicPr>
          <p:nvPr/>
        </p:nvPicPr>
        <p:blipFill>
          <a:blip r:embed="rId3" cstate="print"/>
          <a:srcRect/>
          <a:stretch>
            <a:fillRect/>
          </a:stretch>
        </p:blipFill>
        <p:spPr bwMode="auto">
          <a:xfrm>
            <a:off x="6248402" y="6172200"/>
            <a:ext cx="2705098" cy="609600"/>
          </a:xfrm>
          <a:prstGeom prst="rect">
            <a:avLst/>
          </a:prstGeom>
          <a:noFill/>
        </p:spPr>
      </p:pic>
      <p:sp>
        <p:nvSpPr>
          <p:cNvPr id="7" name="TextBox 6"/>
          <p:cNvSpPr txBox="1"/>
          <p:nvPr/>
        </p:nvSpPr>
        <p:spPr>
          <a:xfrm>
            <a:off x="228600" y="1295400"/>
            <a:ext cx="7467600" cy="461665"/>
          </a:xfrm>
          <a:prstGeom prst="rect">
            <a:avLst/>
          </a:prstGeom>
          <a:noFill/>
        </p:spPr>
        <p:txBody>
          <a:bodyPr wrap="square" rtlCol="0">
            <a:spAutoFit/>
          </a:bodyPr>
          <a:lstStyle/>
          <a:p>
            <a:pPr>
              <a:buFont typeface="Wingdings" pitchFamily="2" charset="2"/>
              <a:buChar char="Ø"/>
            </a:pPr>
            <a:endParaRPr lang="en-GB" sz="1200" dirty="0">
              <a:latin typeface="Arial Narrow" pitchFamily="34" charset="0"/>
            </a:endParaRPr>
          </a:p>
          <a:p>
            <a:endParaRPr lang="en-US" sz="1200" dirty="0"/>
          </a:p>
        </p:txBody>
      </p:sp>
      <p:sp>
        <p:nvSpPr>
          <p:cNvPr id="6" name="TextBox 5"/>
          <p:cNvSpPr txBox="1"/>
          <p:nvPr/>
        </p:nvSpPr>
        <p:spPr>
          <a:xfrm>
            <a:off x="457200" y="1447800"/>
            <a:ext cx="8305800" cy="4370427"/>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Narrow" pitchFamily="34" charset="0"/>
              </a:rPr>
              <a:t>In Bangladesh, REACH has been deployed by the Global WASH Cluster (GWC), hosted by UNICEF, to conduct camp infrastructure mapping.</a:t>
            </a:r>
          </a:p>
          <a:p>
            <a:pPr marL="285750" indent="-285750">
              <a:buFont typeface="Arial" panose="020B0604020202020204" pitchFamily="34" charset="0"/>
              <a:buChar char="•"/>
            </a:pPr>
            <a:r>
              <a:rPr lang="en-GB" sz="2200" dirty="0">
                <a:latin typeface="Arial Narrow" pitchFamily="34" charset="0"/>
              </a:rPr>
              <a:t>REACH has been working in the camps in Cox’s Bazar district (</a:t>
            </a:r>
            <a:r>
              <a:rPr lang="en-GB" sz="2200" dirty="0" err="1">
                <a:latin typeface="Arial Narrow" pitchFamily="34" charset="0"/>
              </a:rPr>
              <a:t>Ukhia</a:t>
            </a:r>
            <a:r>
              <a:rPr lang="en-GB" sz="2200" dirty="0">
                <a:latin typeface="Arial Narrow" pitchFamily="34" charset="0"/>
              </a:rPr>
              <a:t>, soon to expand to </a:t>
            </a:r>
            <a:r>
              <a:rPr lang="en-GB" sz="2200" dirty="0" err="1">
                <a:latin typeface="Arial Narrow" pitchFamily="34" charset="0"/>
              </a:rPr>
              <a:t>Teknaf</a:t>
            </a:r>
            <a:r>
              <a:rPr lang="en-GB" sz="2200" dirty="0">
                <a:latin typeface="Arial Narrow" pitchFamily="34" charset="0"/>
              </a:rPr>
              <a:t>), to map infrastructure in the camps.</a:t>
            </a:r>
          </a:p>
          <a:p>
            <a:endParaRPr lang="en-GB" sz="2200" dirty="0">
              <a:latin typeface="Arial Narrow" pitchFamily="34" charset="0"/>
            </a:endParaRPr>
          </a:p>
          <a:p>
            <a:r>
              <a:rPr lang="en-GB" sz="2200" b="1" dirty="0">
                <a:latin typeface="Arial Narrow" pitchFamily="34" charset="0"/>
              </a:rPr>
              <a:t>Camp infrastructure mapping </a:t>
            </a:r>
          </a:p>
          <a:p>
            <a:endParaRPr lang="en-GB" sz="2200" dirty="0">
              <a:latin typeface="Arial Narrow" pitchFamily="34" charset="0"/>
            </a:endParaRPr>
          </a:p>
          <a:p>
            <a:pPr lvl="1">
              <a:buFont typeface="Wingdings" pitchFamily="2" charset="2"/>
              <a:buChar char="Ø"/>
            </a:pPr>
            <a:r>
              <a:rPr lang="en-US" sz="2200" dirty="0">
                <a:latin typeface="Arial Narrow" pitchFamily="34" charset="0"/>
              </a:rPr>
              <a:t>Objective: create infrastructure maps of all sites with newly arrived refugees from Myanmar.</a:t>
            </a:r>
          </a:p>
          <a:p>
            <a:pPr lvl="1">
              <a:buFont typeface="Wingdings" pitchFamily="2" charset="2"/>
              <a:buChar char="Ø"/>
            </a:pPr>
            <a:r>
              <a:rPr lang="en-US" sz="2200" dirty="0">
                <a:latin typeface="Arial Narrow" pitchFamily="34" charset="0"/>
              </a:rPr>
              <a:t>Fieldwork: mapping all the points in the camps/sites using mobile data collection.</a:t>
            </a:r>
          </a:p>
          <a:p>
            <a:pPr lvl="1">
              <a:buFont typeface="Wingdings" pitchFamily="2" charset="2"/>
              <a:buChar char="Ø"/>
            </a:pPr>
            <a:endParaRPr lang="en-US" dirty="0">
              <a:latin typeface="Arial Narrow" pitchFamily="34" charset="0"/>
            </a:endParaRPr>
          </a:p>
          <a:p>
            <a:pPr>
              <a:buFont typeface="Wingdings" pitchFamily="2" charset="2"/>
              <a:buChar char="Ø"/>
            </a:pPr>
            <a:endParaRPr lang="en-US" dirty="0">
              <a:latin typeface="Arial Narrow" pitchFamily="34" charset="0"/>
            </a:endParaRPr>
          </a:p>
        </p:txBody>
      </p:sp>
    </p:spTree>
    <p:extLst>
      <p:ext uri="{BB962C8B-B14F-4D97-AF65-F5344CB8AC3E}">
        <p14:creationId xmlns:p14="http://schemas.microsoft.com/office/powerpoint/2010/main" val="15947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2400" b="1" dirty="0">
                <a:solidFill>
                  <a:schemeClr val="bg1">
                    <a:lumMod val="95000"/>
                  </a:schemeClr>
                </a:solidFill>
                <a:latin typeface="Arial Narrow" pitchFamily="34" charset="0"/>
              </a:rPr>
              <a:t>Introduction to REACH Bangladesh</a:t>
            </a:r>
          </a:p>
        </p:txBody>
      </p:sp>
      <p:sp>
        <p:nvSpPr>
          <p:cNvPr id="9" name="Rectangle 8"/>
          <p:cNvSpPr/>
          <p:nvPr/>
        </p:nvSpPr>
        <p:spPr>
          <a:xfrm>
            <a:off x="0" y="609600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User\Dropbox\REACH Templates &amp; Guidelines\REACH logo grey.jpg"/>
          <p:cNvPicPr>
            <a:picLocks noChangeAspect="1" noChangeArrowheads="1"/>
          </p:cNvPicPr>
          <p:nvPr/>
        </p:nvPicPr>
        <p:blipFill>
          <a:blip r:embed="rId3" cstate="print"/>
          <a:srcRect/>
          <a:stretch>
            <a:fillRect/>
          </a:stretch>
        </p:blipFill>
        <p:spPr bwMode="auto">
          <a:xfrm>
            <a:off x="6248402" y="6172200"/>
            <a:ext cx="2705098" cy="609600"/>
          </a:xfrm>
          <a:prstGeom prst="rect">
            <a:avLst/>
          </a:prstGeom>
          <a:noFill/>
        </p:spPr>
      </p:pic>
      <p:sp>
        <p:nvSpPr>
          <p:cNvPr id="7" name="TextBox 6"/>
          <p:cNvSpPr txBox="1"/>
          <p:nvPr/>
        </p:nvSpPr>
        <p:spPr>
          <a:xfrm>
            <a:off x="228600" y="1295400"/>
            <a:ext cx="7467600" cy="461665"/>
          </a:xfrm>
          <a:prstGeom prst="rect">
            <a:avLst/>
          </a:prstGeom>
          <a:noFill/>
        </p:spPr>
        <p:txBody>
          <a:bodyPr wrap="square" rtlCol="0">
            <a:spAutoFit/>
          </a:bodyPr>
          <a:lstStyle/>
          <a:p>
            <a:pPr>
              <a:buFont typeface="Wingdings" pitchFamily="2" charset="2"/>
              <a:buChar char="Ø"/>
            </a:pPr>
            <a:endParaRPr lang="en-GB" sz="1200" dirty="0">
              <a:latin typeface="Arial Narrow" pitchFamily="34" charset="0"/>
            </a:endParaRPr>
          </a:p>
          <a:p>
            <a:endParaRPr lang="en-US" sz="1200" dirty="0"/>
          </a:p>
        </p:txBody>
      </p:sp>
      <p:pic>
        <p:nvPicPr>
          <p:cNvPr id="3" name="Picture 2">
            <a:extLst>
              <a:ext uri="{FF2B5EF4-FFF2-40B4-BE49-F238E27FC236}">
                <a16:creationId xmlns:a16="http://schemas.microsoft.com/office/drawing/2014/main" id="{2B62730E-DC0F-426B-BA4F-565D95C9E81E}"/>
              </a:ext>
            </a:extLst>
          </p:cNvPr>
          <p:cNvPicPr>
            <a:picLocks noChangeAspect="1"/>
          </p:cNvPicPr>
          <p:nvPr/>
        </p:nvPicPr>
        <p:blipFill>
          <a:blip r:embed="rId4"/>
          <a:stretch>
            <a:fillRect/>
          </a:stretch>
        </p:blipFill>
        <p:spPr>
          <a:xfrm>
            <a:off x="533400" y="1143000"/>
            <a:ext cx="6781800" cy="4804206"/>
          </a:xfrm>
          <a:prstGeom prst="rect">
            <a:avLst/>
          </a:prstGeom>
        </p:spPr>
      </p:pic>
    </p:spTree>
    <p:extLst>
      <p:ext uri="{BB962C8B-B14F-4D97-AF65-F5344CB8AC3E}">
        <p14:creationId xmlns:p14="http://schemas.microsoft.com/office/powerpoint/2010/main" val="235985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FC022CF-C21B-417C-8537-99C25161CBC2}" type="slidenum">
              <a:rPr lang="en-GB" smtClean="0"/>
              <a:pPr/>
              <a:t>5</a:t>
            </a:fld>
            <a:endParaRPr lang="en-GB" dirty="0"/>
          </a:p>
        </p:txBody>
      </p:sp>
      <p:sp>
        <p:nvSpPr>
          <p:cNvPr id="7" name="Sous-titre 2"/>
          <p:cNvSpPr txBox="1">
            <a:spLocks/>
          </p:cNvSpPr>
          <p:nvPr/>
        </p:nvSpPr>
        <p:spPr>
          <a:xfrm>
            <a:off x="0" y="533400"/>
            <a:ext cx="8077200" cy="1219200"/>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GB" sz="4800" b="1" dirty="0">
                <a:solidFill>
                  <a:schemeClr val="bg1">
                    <a:lumMod val="95000"/>
                  </a:schemeClr>
                </a:solidFill>
                <a:latin typeface="Arial Narrow" pitchFamily="34" charset="0"/>
              </a:rPr>
              <a:t>Using ODK Collect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DK-B.jpg"/>
          <p:cNvPicPr>
            <a:picLocks noChangeAspect="1"/>
          </p:cNvPicPr>
          <p:nvPr/>
        </p:nvPicPr>
        <p:blipFill>
          <a:blip r:embed="rId2" cstate="print"/>
          <a:stretch>
            <a:fillRect/>
          </a:stretch>
        </p:blipFill>
        <p:spPr>
          <a:xfrm>
            <a:off x="532031" y="990600"/>
            <a:ext cx="2363569" cy="4876800"/>
          </a:xfrm>
          <a:prstGeom prst="rect">
            <a:avLst/>
          </a:prstGeom>
        </p:spPr>
      </p:pic>
      <p:pic>
        <p:nvPicPr>
          <p:cNvPr id="7" name="Picture 6" descr="ODK-C.jpg"/>
          <p:cNvPicPr>
            <a:picLocks noChangeAspect="1"/>
          </p:cNvPicPr>
          <p:nvPr/>
        </p:nvPicPr>
        <p:blipFill>
          <a:blip r:embed="rId3" cstate="print"/>
          <a:stretch>
            <a:fillRect/>
          </a:stretch>
        </p:blipFill>
        <p:spPr>
          <a:xfrm>
            <a:off x="5943600" y="990600"/>
            <a:ext cx="2392860" cy="4114800"/>
          </a:xfrm>
          <a:prstGeom prst="rect">
            <a:avLst/>
          </a:prstGeom>
        </p:spPr>
      </p:pic>
      <p:sp>
        <p:nvSpPr>
          <p:cNvPr id="8" name="TextBox 7"/>
          <p:cNvSpPr txBox="1"/>
          <p:nvPr/>
        </p:nvSpPr>
        <p:spPr>
          <a:xfrm>
            <a:off x="3048000" y="990600"/>
            <a:ext cx="2819400" cy="3693319"/>
          </a:xfrm>
          <a:prstGeom prst="rect">
            <a:avLst/>
          </a:prstGeom>
          <a:noFill/>
        </p:spPr>
        <p:txBody>
          <a:bodyPr wrap="square" rtlCol="0">
            <a:spAutoFit/>
          </a:bodyPr>
          <a:lstStyle/>
          <a:p>
            <a:r>
              <a:rPr lang="en-GB" sz="2000" dirty="0">
                <a:latin typeface="Arial Narrow" panose="020B0606020202030204" pitchFamily="34" charset="0"/>
              </a:rPr>
              <a:t>1 – After you click “Fill Blank Form”, select the correct form.</a:t>
            </a:r>
          </a:p>
          <a:p>
            <a:endParaRPr lang="en-GB" sz="2000" dirty="0">
              <a:latin typeface="Arial Narrow" panose="020B0606020202030204" pitchFamily="34" charset="0"/>
            </a:endParaRPr>
          </a:p>
          <a:p>
            <a:endParaRPr lang="en-GB" sz="2000" dirty="0">
              <a:latin typeface="Arial Narrow" panose="020B0606020202030204" pitchFamily="34" charset="0"/>
            </a:endParaRPr>
          </a:p>
          <a:p>
            <a:endParaRPr lang="en-GB" sz="2000" dirty="0">
              <a:latin typeface="Arial Narrow" panose="020B0606020202030204" pitchFamily="34" charset="0"/>
            </a:endParaRPr>
          </a:p>
          <a:p>
            <a:r>
              <a:rPr lang="en-GB" sz="2000" dirty="0">
                <a:latin typeface="Arial Narrow" panose="020B0606020202030204" pitchFamily="34" charset="0"/>
              </a:rPr>
              <a:t>2 - Swipe right to left to move forward in the assessment form</a:t>
            </a:r>
          </a:p>
          <a:p>
            <a:pPr algn="r" rtl="1"/>
            <a:endParaRPr lang="en-GB" dirty="0">
              <a:latin typeface="Arial Narrow" panose="020B0606020202030204" pitchFamily="34" charset="0"/>
            </a:endParaRPr>
          </a:p>
          <a:p>
            <a:pPr algn="r" rtl="1"/>
            <a:endParaRPr lang="en-GB" dirty="0">
              <a:latin typeface="Arial Narrow" panose="020B0606020202030204" pitchFamily="34" charset="0"/>
            </a:endParaRPr>
          </a:p>
          <a:p>
            <a:pPr algn="r" rtl="1"/>
            <a:endParaRPr lang="en-GB" dirty="0">
              <a:latin typeface="Arial Narrow" panose="020B0606020202030204" pitchFamily="34" charset="0"/>
            </a:endParaRPr>
          </a:p>
        </p:txBody>
      </p:sp>
      <p:cxnSp>
        <p:nvCxnSpPr>
          <p:cNvPr id="9" name="Straight Arrow Connector 8"/>
          <p:cNvCxnSpPr/>
          <p:nvPr/>
        </p:nvCxnSpPr>
        <p:spPr>
          <a:xfrm rot="10800000" flipV="1">
            <a:off x="1676401" y="1447800"/>
            <a:ext cx="1371600" cy="7772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5486400" y="3124200"/>
            <a:ext cx="1066800" cy="228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US" sz="2400" b="1" dirty="0">
                <a:solidFill>
                  <a:schemeClr val="bg1">
                    <a:lumMod val="95000"/>
                  </a:schemeClr>
                </a:solidFill>
                <a:latin typeface="Arial Narrow" pitchFamily="34" charset="0"/>
              </a:rPr>
              <a:t>Starting a new household assessment</a:t>
            </a:r>
          </a:p>
        </p:txBody>
      </p:sp>
    </p:spTree>
    <p:extLst>
      <p:ext uri="{BB962C8B-B14F-4D97-AF65-F5344CB8AC3E}">
        <p14:creationId xmlns:p14="http://schemas.microsoft.com/office/powerpoint/2010/main" val="3489034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DK-G.jpg"/>
          <p:cNvPicPr>
            <a:picLocks noChangeAspect="1"/>
          </p:cNvPicPr>
          <p:nvPr/>
        </p:nvPicPr>
        <p:blipFill>
          <a:blip r:embed="rId2" cstate="print"/>
          <a:stretch>
            <a:fillRect/>
          </a:stretch>
        </p:blipFill>
        <p:spPr>
          <a:xfrm>
            <a:off x="178725" y="1400502"/>
            <a:ext cx="2743200" cy="4133195"/>
          </a:xfrm>
          <a:prstGeom prst="rect">
            <a:avLst/>
          </a:prstGeom>
        </p:spPr>
      </p:pic>
      <p:pic>
        <p:nvPicPr>
          <p:cNvPr id="7" name="Picture 6" descr="ODK-H.jpg"/>
          <p:cNvPicPr>
            <a:picLocks noChangeAspect="1"/>
          </p:cNvPicPr>
          <p:nvPr/>
        </p:nvPicPr>
        <p:blipFill>
          <a:blip r:embed="rId3" cstate="print"/>
          <a:stretch>
            <a:fillRect/>
          </a:stretch>
        </p:blipFill>
        <p:spPr>
          <a:xfrm>
            <a:off x="6298275" y="1295400"/>
            <a:ext cx="2667000" cy="4238297"/>
          </a:xfrm>
          <a:prstGeom prst="rect">
            <a:avLst/>
          </a:prstGeom>
        </p:spPr>
      </p:pic>
      <p:sp>
        <p:nvSpPr>
          <p:cNvPr id="8" name="TextBox 7"/>
          <p:cNvSpPr txBox="1"/>
          <p:nvPr/>
        </p:nvSpPr>
        <p:spPr>
          <a:xfrm>
            <a:off x="3124200" y="1295400"/>
            <a:ext cx="2971800" cy="4093428"/>
          </a:xfrm>
          <a:prstGeom prst="rect">
            <a:avLst/>
          </a:prstGeom>
          <a:noFill/>
        </p:spPr>
        <p:txBody>
          <a:bodyPr wrap="square" rtlCol="0">
            <a:spAutoFit/>
          </a:bodyPr>
          <a:lstStyle/>
          <a:p>
            <a:r>
              <a:rPr lang="en-GB" sz="2000" dirty="0">
                <a:latin typeface="Arial Narrow" panose="020B0606020202030204" pitchFamily="34" charset="0"/>
              </a:rPr>
              <a:t>1</a:t>
            </a:r>
            <a:r>
              <a:rPr lang="ar-JO" sz="2000" dirty="0">
                <a:latin typeface="Arial Narrow" panose="020B0606020202030204" pitchFamily="34" charset="0"/>
              </a:rPr>
              <a:t>-</a:t>
            </a:r>
            <a:r>
              <a:rPr lang="en-US" sz="2000" dirty="0">
                <a:latin typeface="Arial Narrow" panose="020B0606020202030204" pitchFamily="34" charset="0"/>
              </a:rPr>
              <a:t> At the end of the form, </a:t>
            </a:r>
            <a:r>
              <a:rPr lang="en-GB" sz="2000" b="1" dirty="0">
                <a:latin typeface="Arial Narrow" panose="020B0606020202030204" pitchFamily="34" charset="0"/>
              </a:rPr>
              <a:t>Click on ‘Save Form and Exit</a:t>
            </a:r>
            <a:r>
              <a:rPr lang="en-GB" sz="2000" dirty="0">
                <a:latin typeface="Arial Narrow" panose="020B0606020202030204" pitchFamily="34" charset="0"/>
              </a:rPr>
              <a:t>’ </a:t>
            </a:r>
            <a:r>
              <a:rPr lang="en-GB" sz="2000" b="1" dirty="0">
                <a:solidFill>
                  <a:srgbClr val="FF0000"/>
                </a:solidFill>
                <a:latin typeface="Arial Narrow" panose="020B0606020202030204" pitchFamily="34" charset="0"/>
              </a:rPr>
              <a:t>YOU MUST DO THIS</a:t>
            </a:r>
            <a:endParaRPr lang="en-GB" sz="2000" dirty="0">
              <a:latin typeface="Arial Narrow" panose="020B0606020202030204" pitchFamily="34" charset="0"/>
            </a:endParaRPr>
          </a:p>
          <a:p>
            <a:r>
              <a:rPr lang="en-GB" sz="2000" dirty="0">
                <a:latin typeface="Arial Narrow" panose="020B0606020202030204" pitchFamily="34" charset="0"/>
              </a:rPr>
              <a:t>To make sure it’s right:</a:t>
            </a:r>
          </a:p>
          <a:p>
            <a:endParaRPr lang="en-GB" sz="2000" dirty="0">
              <a:latin typeface="Arial Narrow" panose="020B0606020202030204" pitchFamily="34" charset="0"/>
            </a:endParaRPr>
          </a:p>
          <a:p>
            <a:r>
              <a:rPr lang="en-GB" sz="2000" dirty="0">
                <a:latin typeface="Arial Narrow" panose="020B0606020202030204" pitchFamily="34" charset="0"/>
              </a:rPr>
              <a:t>2</a:t>
            </a:r>
            <a:r>
              <a:rPr lang="ar-JO" sz="2000" dirty="0">
                <a:latin typeface="Arial Narrow" panose="020B0606020202030204" pitchFamily="34" charset="0"/>
              </a:rPr>
              <a:t>-</a:t>
            </a:r>
            <a:r>
              <a:rPr lang="en-US" sz="2000" dirty="0">
                <a:latin typeface="Arial Narrow" panose="020B0606020202030204" pitchFamily="34" charset="0"/>
              </a:rPr>
              <a:t> </a:t>
            </a:r>
            <a:r>
              <a:rPr lang="en-GB" sz="2000" dirty="0">
                <a:latin typeface="Arial Narrow" panose="020B0606020202030204" pitchFamily="34" charset="0"/>
              </a:rPr>
              <a:t>On the main screen click</a:t>
            </a:r>
            <a:endParaRPr lang="ar-JO" sz="2000" dirty="0">
              <a:latin typeface="Arial Narrow" panose="020B0606020202030204" pitchFamily="34" charset="0"/>
            </a:endParaRPr>
          </a:p>
          <a:p>
            <a:r>
              <a:rPr lang="en-GB" sz="2000" dirty="0">
                <a:latin typeface="Arial Narrow" panose="020B0606020202030204" pitchFamily="34" charset="0"/>
              </a:rPr>
              <a:t>‘</a:t>
            </a:r>
            <a:r>
              <a:rPr lang="en-GB" sz="2000" b="1" dirty="0">
                <a:latin typeface="Arial Narrow" panose="020B0606020202030204" pitchFamily="34" charset="0"/>
              </a:rPr>
              <a:t>Send Finalised Form</a:t>
            </a:r>
            <a:r>
              <a:rPr lang="en-GB" sz="2000" dirty="0">
                <a:latin typeface="Arial Narrow" panose="020B0606020202030204" pitchFamily="34" charset="0"/>
              </a:rPr>
              <a:t>’</a:t>
            </a:r>
          </a:p>
          <a:p>
            <a:endParaRPr lang="en-GB" sz="2000" dirty="0">
              <a:latin typeface="Arial Narrow" panose="020B0606020202030204" pitchFamily="34" charset="0"/>
            </a:endParaRPr>
          </a:p>
          <a:p>
            <a:endParaRPr lang="en-GB" sz="2000" dirty="0">
              <a:latin typeface="Arial Narrow" panose="020B0606020202030204" pitchFamily="34" charset="0"/>
            </a:endParaRPr>
          </a:p>
          <a:p>
            <a:r>
              <a:rPr lang="en-GB" sz="2000" dirty="0">
                <a:latin typeface="Arial Narrow" panose="020B0606020202030204" pitchFamily="34" charset="0"/>
              </a:rPr>
              <a:t>3</a:t>
            </a:r>
            <a:r>
              <a:rPr lang="ar-JO" sz="2000" dirty="0">
                <a:latin typeface="Arial Narrow" panose="020B0606020202030204" pitchFamily="34" charset="0"/>
              </a:rPr>
              <a:t>-</a:t>
            </a:r>
            <a:r>
              <a:rPr lang="en-GB" sz="2000" dirty="0">
                <a:latin typeface="Arial Narrow" panose="020B0606020202030204" pitchFamily="34" charset="0"/>
              </a:rPr>
              <a:t>Check your form has been saved (verify the form has been “finalized”)</a:t>
            </a:r>
          </a:p>
          <a:p>
            <a:endParaRPr lang="en-GB" sz="2000" dirty="0">
              <a:latin typeface="Arial Narrow" panose="020B0606020202030204" pitchFamily="34" charset="0"/>
            </a:endParaRPr>
          </a:p>
        </p:txBody>
      </p:sp>
      <p:cxnSp>
        <p:nvCxnSpPr>
          <p:cNvPr id="9" name="Straight Arrow Connector 8"/>
          <p:cNvCxnSpPr/>
          <p:nvPr/>
        </p:nvCxnSpPr>
        <p:spPr>
          <a:xfrm flipH="1">
            <a:off x="2502825" y="2209800"/>
            <a:ext cx="621375" cy="1831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5562600" y="2362200"/>
            <a:ext cx="1371600" cy="113380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US" sz="2400" b="1" dirty="0">
                <a:solidFill>
                  <a:schemeClr val="bg1">
                    <a:lumMod val="95000"/>
                  </a:schemeClr>
                </a:solidFill>
                <a:latin typeface="Arial Narrow" pitchFamily="34" charset="0"/>
              </a:rPr>
              <a:t>Saving a completed household assessment</a:t>
            </a:r>
          </a:p>
        </p:txBody>
      </p:sp>
    </p:spTree>
    <p:extLst>
      <p:ext uri="{BB962C8B-B14F-4D97-AF65-F5344CB8AC3E}">
        <p14:creationId xmlns:p14="http://schemas.microsoft.com/office/powerpoint/2010/main" val="172438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346537"/>
            <a:ext cx="8305800" cy="1015663"/>
          </a:xfrm>
          <a:prstGeom prst="rect">
            <a:avLst/>
          </a:prstGeom>
          <a:noFill/>
        </p:spPr>
        <p:txBody>
          <a:bodyPr wrap="square" rtlCol="0">
            <a:spAutoFit/>
          </a:bodyPr>
          <a:lstStyle/>
          <a:p>
            <a:r>
              <a:rPr lang="en-GB" sz="2000" dirty="0">
                <a:latin typeface="Arial Narrow" panose="020B0606020202030204" pitchFamily="34" charset="0"/>
              </a:rPr>
              <a:t>In the event that wrong information is entered, you will need edit the response. If the question is 1 or 2 behind swipe backwards, if the question is further back use the following:</a:t>
            </a:r>
            <a:endParaRPr lang="ar-JO" sz="2000" dirty="0">
              <a:latin typeface="Arial Narrow" panose="020B0606020202030204" pitchFamily="34" charset="0"/>
            </a:endParaRPr>
          </a:p>
        </p:txBody>
      </p:sp>
      <p:pic>
        <p:nvPicPr>
          <p:cNvPr id="7" name="Picture 6" descr="ODK-E.jpg"/>
          <p:cNvPicPr>
            <a:picLocks noChangeAspect="1"/>
          </p:cNvPicPr>
          <p:nvPr/>
        </p:nvPicPr>
        <p:blipFill>
          <a:blip r:embed="rId2" cstate="print"/>
          <a:stretch>
            <a:fillRect/>
          </a:stretch>
        </p:blipFill>
        <p:spPr>
          <a:xfrm>
            <a:off x="6477000" y="2362201"/>
            <a:ext cx="2362200" cy="3657599"/>
          </a:xfrm>
          <a:prstGeom prst="rect">
            <a:avLst/>
          </a:prstGeom>
        </p:spPr>
      </p:pic>
      <p:pic>
        <p:nvPicPr>
          <p:cNvPr id="8" name="Picture 7" descr="ODK-I.jpg"/>
          <p:cNvPicPr>
            <a:picLocks noChangeAspect="1"/>
          </p:cNvPicPr>
          <p:nvPr/>
        </p:nvPicPr>
        <p:blipFill>
          <a:blip r:embed="rId3" cstate="print"/>
          <a:stretch>
            <a:fillRect/>
          </a:stretch>
        </p:blipFill>
        <p:spPr>
          <a:xfrm>
            <a:off x="1143000" y="2514600"/>
            <a:ext cx="2387600" cy="3505200"/>
          </a:xfrm>
          <a:prstGeom prst="rect">
            <a:avLst/>
          </a:prstGeom>
        </p:spPr>
      </p:pic>
      <p:sp>
        <p:nvSpPr>
          <p:cNvPr id="9" name="TextBox 8"/>
          <p:cNvSpPr txBox="1"/>
          <p:nvPr/>
        </p:nvSpPr>
        <p:spPr>
          <a:xfrm>
            <a:off x="3657600" y="2438400"/>
            <a:ext cx="2819400" cy="3785652"/>
          </a:xfrm>
          <a:prstGeom prst="rect">
            <a:avLst/>
          </a:prstGeom>
          <a:noFill/>
        </p:spPr>
        <p:txBody>
          <a:bodyPr wrap="square" rtlCol="0">
            <a:spAutoFit/>
          </a:bodyPr>
          <a:lstStyle/>
          <a:p>
            <a:r>
              <a:rPr lang="en-GB" sz="2000" dirty="0">
                <a:latin typeface="Arial Narrow" panose="020B0606020202030204" pitchFamily="34" charset="0"/>
              </a:rPr>
              <a:t>1 - Click on </a:t>
            </a:r>
            <a:r>
              <a:rPr lang="ar-JO" sz="2000" dirty="0">
                <a:latin typeface="Arial Narrow" panose="020B0606020202030204" pitchFamily="34" charset="0"/>
              </a:rPr>
              <a:t> </a:t>
            </a:r>
            <a:r>
              <a:rPr lang="en-GB" sz="2000" dirty="0">
                <a:latin typeface="Arial Narrow" panose="020B0606020202030204" pitchFamily="34" charset="0"/>
              </a:rPr>
              <a:t>settings</a:t>
            </a:r>
          </a:p>
          <a:p>
            <a:endParaRPr lang="en-US" sz="2000" dirty="0">
              <a:latin typeface="Arial Narrow" panose="020B0606020202030204" pitchFamily="34" charset="0"/>
            </a:endParaRPr>
          </a:p>
          <a:p>
            <a:endParaRPr lang="en-US" sz="2000" dirty="0">
              <a:latin typeface="Arial Narrow" panose="020B0606020202030204" pitchFamily="34" charset="0"/>
            </a:endParaRPr>
          </a:p>
          <a:p>
            <a:endParaRPr lang="ar-JO" sz="2000" dirty="0">
              <a:latin typeface="Arial Narrow" panose="020B0606020202030204" pitchFamily="34" charset="0"/>
            </a:endParaRPr>
          </a:p>
          <a:p>
            <a:r>
              <a:rPr lang="en-GB" sz="2000" dirty="0">
                <a:latin typeface="Arial Narrow" panose="020B0606020202030204" pitchFamily="34" charset="0"/>
              </a:rPr>
              <a:t>2 – Select</a:t>
            </a:r>
            <a:r>
              <a:rPr lang="ar-JO" sz="2000" dirty="0">
                <a:latin typeface="Arial Narrow" panose="020B0606020202030204" pitchFamily="34" charset="0"/>
              </a:rPr>
              <a:t> </a:t>
            </a:r>
            <a:r>
              <a:rPr lang="en-GB" sz="2000" dirty="0">
                <a:latin typeface="Arial Narrow" panose="020B0606020202030204" pitchFamily="34" charset="0"/>
              </a:rPr>
              <a:t> </a:t>
            </a:r>
            <a:endParaRPr lang="ar-JO" sz="2000" dirty="0">
              <a:latin typeface="Arial Narrow" panose="020B0606020202030204" pitchFamily="34" charset="0"/>
            </a:endParaRPr>
          </a:p>
          <a:p>
            <a:r>
              <a:rPr lang="ar-JO" sz="2000" dirty="0">
                <a:latin typeface="Arial Narrow" panose="020B0606020202030204" pitchFamily="34" charset="0"/>
              </a:rPr>
              <a:t>    </a:t>
            </a:r>
            <a:r>
              <a:rPr lang="en-GB" sz="2000" dirty="0">
                <a:latin typeface="Arial Narrow" panose="020B0606020202030204" pitchFamily="34" charset="0"/>
              </a:rPr>
              <a:t>‘</a:t>
            </a:r>
            <a:r>
              <a:rPr lang="en-GB" sz="2000" b="1" dirty="0">
                <a:latin typeface="Arial Narrow" panose="020B0606020202030204" pitchFamily="34" charset="0"/>
              </a:rPr>
              <a:t>go to prompt</a:t>
            </a:r>
            <a:r>
              <a:rPr lang="en-GB" sz="2000" dirty="0">
                <a:latin typeface="Arial Narrow" panose="020B0606020202030204" pitchFamily="34" charset="0"/>
              </a:rPr>
              <a:t>’</a:t>
            </a:r>
          </a:p>
          <a:p>
            <a:endParaRPr lang="ar-JO" sz="2000" dirty="0">
              <a:latin typeface="Arial Narrow" panose="020B0606020202030204" pitchFamily="34" charset="0"/>
            </a:endParaRPr>
          </a:p>
          <a:p>
            <a:endParaRPr lang="en-GB" sz="2000" dirty="0">
              <a:latin typeface="Arial Narrow" panose="020B0606020202030204" pitchFamily="34" charset="0"/>
            </a:endParaRPr>
          </a:p>
          <a:p>
            <a:r>
              <a:rPr lang="en-GB" sz="2000" dirty="0">
                <a:latin typeface="Arial Narrow" panose="020B0606020202030204" pitchFamily="34" charset="0"/>
              </a:rPr>
              <a:t>3 – Select the question you wish to edit</a:t>
            </a:r>
          </a:p>
          <a:p>
            <a:endParaRPr lang="en-GB" sz="2000" dirty="0">
              <a:latin typeface="Arial Narrow" panose="020B0606020202030204" pitchFamily="34" charset="0"/>
            </a:endParaRPr>
          </a:p>
          <a:p>
            <a:endParaRPr lang="en-GB" sz="2000" dirty="0">
              <a:latin typeface="Arial Narrow" panose="020B0606020202030204" pitchFamily="34" charset="0"/>
            </a:endParaRPr>
          </a:p>
        </p:txBody>
      </p:sp>
      <p:cxnSp>
        <p:nvCxnSpPr>
          <p:cNvPr id="10" name="Straight Arrow Connector 9"/>
          <p:cNvCxnSpPr/>
          <p:nvPr/>
        </p:nvCxnSpPr>
        <p:spPr>
          <a:xfrm flipH="1">
            <a:off x="1752600" y="2895600"/>
            <a:ext cx="1905000" cy="2819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2895600" y="4114800"/>
            <a:ext cx="762000"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5410200" y="4267200"/>
            <a:ext cx="1371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US" sz="2400" b="1" dirty="0">
                <a:solidFill>
                  <a:schemeClr val="bg1">
                    <a:lumMod val="95000"/>
                  </a:schemeClr>
                </a:solidFill>
                <a:latin typeface="Arial Narrow" pitchFamily="34" charset="0"/>
              </a:rPr>
              <a:t>Editing an ongoing assessment</a:t>
            </a:r>
          </a:p>
        </p:txBody>
      </p:sp>
    </p:spTree>
    <p:extLst>
      <p:ext uri="{BB962C8B-B14F-4D97-AF65-F5344CB8AC3E}">
        <p14:creationId xmlns:p14="http://schemas.microsoft.com/office/powerpoint/2010/main" val="3021662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DK-A.jpg"/>
          <p:cNvPicPr>
            <a:picLocks noChangeAspect="1"/>
          </p:cNvPicPr>
          <p:nvPr/>
        </p:nvPicPr>
        <p:blipFill>
          <a:blip r:embed="rId2" cstate="print"/>
          <a:stretch>
            <a:fillRect/>
          </a:stretch>
        </p:blipFill>
        <p:spPr>
          <a:xfrm>
            <a:off x="762000" y="1978429"/>
            <a:ext cx="2335125" cy="3965171"/>
          </a:xfrm>
          <a:prstGeom prst="rect">
            <a:avLst/>
          </a:prstGeom>
        </p:spPr>
      </p:pic>
      <p:pic>
        <p:nvPicPr>
          <p:cNvPr id="8" name="Picture 7" descr="ODK-E.jpg"/>
          <p:cNvPicPr>
            <a:picLocks noChangeAspect="1"/>
          </p:cNvPicPr>
          <p:nvPr/>
        </p:nvPicPr>
        <p:blipFill>
          <a:blip r:embed="rId3" cstate="print"/>
          <a:stretch>
            <a:fillRect/>
          </a:stretch>
        </p:blipFill>
        <p:spPr>
          <a:xfrm>
            <a:off x="6553200" y="1978429"/>
            <a:ext cx="2362200" cy="3965171"/>
          </a:xfrm>
          <a:prstGeom prst="rect">
            <a:avLst/>
          </a:prstGeom>
        </p:spPr>
      </p:pic>
      <p:sp>
        <p:nvSpPr>
          <p:cNvPr id="9" name="TextBox 8"/>
          <p:cNvSpPr txBox="1"/>
          <p:nvPr/>
        </p:nvSpPr>
        <p:spPr>
          <a:xfrm>
            <a:off x="762000" y="1273314"/>
            <a:ext cx="8382000" cy="707886"/>
          </a:xfrm>
          <a:prstGeom prst="rect">
            <a:avLst/>
          </a:prstGeom>
          <a:noFill/>
        </p:spPr>
        <p:txBody>
          <a:bodyPr wrap="square" rtlCol="0">
            <a:spAutoFit/>
          </a:bodyPr>
          <a:lstStyle/>
          <a:p>
            <a:r>
              <a:rPr lang="en-GB" sz="2000" dirty="0">
                <a:latin typeface="Arial Narrow" panose="020B0606020202030204" pitchFamily="34" charset="0"/>
              </a:rPr>
              <a:t>In the event that 1) the ODK application crashes or 2) you need to change an answer previously recorded you will need to use the ‘</a:t>
            </a:r>
            <a:r>
              <a:rPr lang="en-GB" sz="2000" b="1" dirty="0">
                <a:latin typeface="Arial Narrow" panose="020B0606020202030204" pitchFamily="34" charset="0"/>
              </a:rPr>
              <a:t>edit saved form</a:t>
            </a:r>
            <a:r>
              <a:rPr lang="en-GB" sz="2000" dirty="0">
                <a:latin typeface="Arial Narrow" panose="020B0606020202030204" pitchFamily="34" charset="0"/>
              </a:rPr>
              <a:t>’ function. </a:t>
            </a:r>
            <a:endParaRPr lang="ar-JO" sz="2000" dirty="0">
              <a:latin typeface="Arial Narrow" panose="020B0606020202030204" pitchFamily="34" charset="0"/>
            </a:endParaRPr>
          </a:p>
        </p:txBody>
      </p:sp>
      <p:sp>
        <p:nvSpPr>
          <p:cNvPr id="10" name="TextBox 9"/>
          <p:cNvSpPr txBox="1"/>
          <p:nvPr/>
        </p:nvSpPr>
        <p:spPr>
          <a:xfrm>
            <a:off x="3886200" y="2438400"/>
            <a:ext cx="2438400" cy="2554545"/>
          </a:xfrm>
          <a:prstGeom prst="rect">
            <a:avLst/>
          </a:prstGeom>
          <a:noFill/>
        </p:spPr>
        <p:txBody>
          <a:bodyPr wrap="square" rtlCol="0">
            <a:spAutoFit/>
          </a:bodyPr>
          <a:lstStyle/>
          <a:p>
            <a:r>
              <a:rPr lang="en-GB" sz="2000" dirty="0">
                <a:latin typeface="Arial Narrow" panose="020B0606020202030204" pitchFamily="34" charset="0"/>
              </a:rPr>
              <a:t>1 - Click on</a:t>
            </a:r>
            <a:r>
              <a:rPr lang="ar-JO" sz="2000" dirty="0">
                <a:latin typeface="Arial Narrow" panose="020B0606020202030204" pitchFamily="34" charset="0"/>
              </a:rPr>
              <a:t> </a:t>
            </a:r>
            <a:r>
              <a:rPr lang="en-GB" sz="2000" dirty="0">
                <a:latin typeface="Arial Narrow" panose="020B0606020202030204" pitchFamily="34" charset="0"/>
              </a:rPr>
              <a:t>‘</a:t>
            </a:r>
            <a:r>
              <a:rPr lang="en-GB" sz="2000" b="1" dirty="0">
                <a:latin typeface="Arial Narrow" panose="020B0606020202030204" pitchFamily="34" charset="0"/>
              </a:rPr>
              <a:t>Edit Saved Form</a:t>
            </a:r>
            <a:r>
              <a:rPr lang="en-GB" sz="2000" dirty="0">
                <a:latin typeface="Arial Narrow" panose="020B0606020202030204" pitchFamily="34" charset="0"/>
              </a:rPr>
              <a:t>’</a:t>
            </a:r>
          </a:p>
          <a:p>
            <a:endParaRPr lang="en-GB" sz="2000" dirty="0">
              <a:latin typeface="Arial Narrow" panose="020B0606020202030204" pitchFamily="34" charset="0"/>
            </a:endParaRPr>
          </a:p>
          <a:p>
            <a:r>
              <a:rPr lang="en-GB" sz="2000" dirty="0">
                <a:latin typeface="Arial Narrow" panose="020B0606020202030204" pitchFamily="34" charset="0"/>
              </a:rPr>
              <a:t>2 – Scroll down (swipe from bottom to top) and select the question you want to start at / edit</a:t>
            </a:r>
          </a:p>
          <a:p>
            <a:endParaRPr lang="en-GB" sz="2000" dirty="0">
              <a:latin typeface="Arial Narrow" panose="020B0606020202030204" pitchFamily="34" charset="0"/>
            </a:endParaRPr>
          </a:p>
        </p:txBody>
      </p:sp>
      <p:cxnSp>
        <p:nvCxnSpPr>
          <p:cNvPr id="11" name="Straight Arrow Connector 10"/>
          <p:cNvCxnSpPr/>
          <p:nvPr/>
        </p:nvCxnSpPr>
        <p:spPr>
          <a:xfrm flipH="1">
            <a:off x="2743200" y="3048000"/>
            <a:ext cx="12192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791200" y="4724400"/>
            <a:ext cx="1752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Sous-titre 2"/>
          <p:cNvSpPr txBox="1">
            <a:spLocks/>
          </p:cNvSpPr>
          <p:nvPr/>
        </p:nvSpPr>
        <p:spPr>
          <a:xfrm>
            <a:off x="0" y="304800"/>
            <a:ext cx="7543800" cy="749715"/>
          </a:xfrm>
          <a:prstGeom prst="rect">
            <a:avLst/>
          </a:prstGeom>
          <a:solidFill>
            <a:srgbClr val="FF4040"/>
          </a:solidFill>
        </p:spPr>
        <p:txBody>
          <a:bodyPr vert="horz" lIns="91440" tIns="45720" rIns="91440" bIns="45720" rtlCol="0">
            <a:normAutofit/>
          </a:bodyPr>
          <a:lstStyle/>
          <a:p>
            <a:pPr lvl="1" defTabSz="685800">
              <a:lnSpc>
                <a:spcPct val="150000"/>
              </a:lnSpc>
              <a:buFont typeface="Arial" panose="020B0604020202020204" pitchFamily="34" charset="0"/>
              <a:buNone/>
              <a:defRPr/>
            </a:pPr>
            <a:r>
              <a:rPr lang="en-US" sz="2400" b="1" dirty="0">
                <a:solidFill>
                  <a:schemeClr val="bg1">
                    <a:lumMod val="95000"/>
                  </a:schemeClr>
                </a:solidFill>
                <a:latin typeface="Arial Narrow" pitchFamily="34" charset="0"/>
              </a:rPr>
              <a:t>Editing a previously completed household assessment</a:t>
            </a:r>
          </a:p>
        </p:txBody>
      </p:sp>
    </p:spTree>
    <p:extLst>
      <p:ext uri="{BB962C8B-B14F-4D97-AF65-F5344CB8AC3E}">
        <p14:creationId xmlns:p14="http://schemas.microsoft.com/office/powerpoint/2010/main" val="2089741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8239</TotalTime>
  <Words>1563</Words>
  <Application>Microsoft Office PowerPoint</Application>
  <PresentationFormat>On-screen Show (4:3)</PresentationFormat>
  <Paragraphs>215</Paragraphs>
  <Slides>22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Chloe Goldthorpe</dc:creator>
  <cp:lastModifiedBy>Ben Townsend</cp:lastModifiedBy>
  <cp:revision>478</cp:revision>
  <cp:lastPrinted>2014-04-24T09:21:08Z</cp:lastPrinted>
  <dcterms:created xsi:type="dcterms:W3CDTF">2014-02-21T12:17:03Z</dcterms:created>
  <dcterms:modified xsi:type="dcterms:W3CDTF">2018-09-07T04:22:32Z</dcterms:modified>
</cp:coreProperties>
</file>