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8"/>
  </p:notesMasterIdLst>
  <p:sldIdLst>
    <p:sldId id="341" r:id="rId3"/>
    <p:sldId id="405" r:id="rId4"/>
    <p:sldId id="361" r:id="rId5"/>
    <p:sldId id="386" r:id="rId6"/>
    <p:sldId id="413" r:id="rId7"/>
    <p:sldId id="406" r:id="rId8"/>
    <p:sldId id="298" r:id="rId9"/>
    <p:sldId id="407" r:id="rId10"/>
    <p:sldId id="391" r:id="rId11"/>
    <p:sldId id="418" r:id="rId12"/>
    <p:sldId id="408" r:id="rId13"/>
    <p:sldId id="387" r:id="rId14"/>
    <p:sldId id="411" r:id="rId15"/>
    <p:sldId id="414" r:id="rId16"/>
    <p:sldId id="415" r:id="rId17"/>
    <p:sldId id="389" r:id="rId18"/>
    <p:sldId id="399" r:id="rId19"/>
    <p:sldId id="416" r:id="rId20"/>
    <p:sldId id="417" r:id="rId21"/>
    <p:sldId id="409" r:id="rId22"/>
    <p:sldId id="400" r:id="rId23"/>
    <p:sldId id="410" r:id="rId24"/>
    <p:sldId id="393" r:id="rId25"/>
    <p:sldId id="395" r:id="rId26"/>
    <p:sldId id="35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a PUPULIN" initials="LP" lastIdx="2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5859"/>
    <a:srgbClr val="58585A"/>
    <a:srgbClr val="BCBCBD"/>
    <a:srgbClr val="A4BB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7" autoAdjust="0"/>
    <p:restoredTop sz="94689" autoAdjust="0"/>
  </p:normalViewPr>
  <p:slideViewPr>
    <p:cSldViewPr snapToGrid="0" showGuides="1">
      <p:cViewPr varScale="1">
        <p:scale>
          <a:sx n="69" d="100"/>
          <a:sy n="69" d="100"/>
        </p:scale>
        <p:origin x="84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98E93-FA07-46B3-8A02-E69744BA878C}" type="datetimeFigureOut">
              <a:rPr lang="fr-FR" smtClean="0"/>
              <a:pPr/>
              <a:t>06/07/2017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AB5C0-B13D-4E6B-BCFA-BC6D65CDFF6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76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-1" y="6247805"/>
            <a:ext cx="9144001" cy="610195"/>
            <a:chOff x="-1" y="6247805"/>
            <a:chExt cx="9144001" cy="610195"/>
          </a:xfrm>
        </p:grpSpPr>
        <p:sp>
          <p:nvSpPr>
            <p:cNvPr id="9" name="Rectangle 8"/>
            <p:cNvSpPr/>
            <p:nvPr userDrawn="1"/>
          </p:nvSpPr>
          <p:spPr>
            <a:xfrm>
              <a:off x="-1" y="6330186"/>
              <a:ext cx="9144001" cy="52781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Picture 9" descr="REACH-PowerpointTitle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880" y="6364560"/>
              <a:ext cx="3237775" cy="465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 userDrawn="1"/>
          </p:nvSpPr>
          <p:spPr>
            <a:xfrm>
              <a:off x="1" y="6247805"/>
              <a:ext cx="9143999" cy="9612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-1" y="0"/>
            <a:ext cx="9144001" cy="62478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3757" y="379824"/>
            <a:ext cx="5012011" cy="658330"/>
          </a:xfrm>
        </p:spPr>
        <p:txBody>
          <a:bodyPr anchor="b">
            <a:normAutofit/>
          </a:bodyPr>
          <a:lstStyle>
            <a:lvl1pPr algn="l">
              <a:defRPr sz="4000" b="1" baseline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Presentation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3757" y="1120535"/>
            <a:ext cx="5012011" cy="426821"/>
          </a:xfrm>
        </p:spPr>
        <p:txBody>
          <a:bodyPr/>
          <a:lstStyle>
            <a:lvl1pPr marL="0" indent="0" algn="l">
              <a:buNone/>
              <a:defRPr sz="2400" b="1">
                <a:ln>
                  <a:noFill/>
                </a:ln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Location, date</a:t>
            </a:r>
          </a:p>
        </p:txBody>
      </p:sp>
    </p:spTree>
    <p:extLst>
      <p:ext uri="{BB962C8B-B14F-4D97-AF65-F5344CB8AC3E}">
        <p14:creationId xmlns:p14="http://schemas.microsoft.com/office/powerpoint/2010/main" val="243622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6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48781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3756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690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-1" y="6247805"/>
            <a:ext cx="9144001" cy="610195"/>
            <a:chOff x="-1" y="6247805"/>
            <a:chExt cx="9144001" cy="610195"/>
          </a:xfrm>
        </p:grpSpPr>
        <p:sp>
          <p:nvSpPr>
            <p:cNvPr id="9" name="Rectangle 8"/>
            <p:cNvSpPr/>
            <p:nvPr userDrawn="1"/>
          </p:nvSpPr>
          <p:spPr>
            <a:xfrm>
              <a:off x="-1" y="6330186"/>
              <a:ext cx="9144001" cy="52781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pic>
          <p:nvPicPr>
            <p:cNvPr id="11" name="Picture 9" descr="REACH-PowerpointTitle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880" y="6364560"/>
              <a:ext cx="3237775" cy="465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 userDrawn="1"/>
          </p:nvSpPr>
          <p:spPr>
            <a:xfrm>
              <a:off x="1" y="6247805"/>
              <a:ext cx="9143999" cy="9612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-1" y="0"/>
            <a:ext cx="9144001" cy="62478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3757" y="379824"/>
            <a:ext cx="5012011" cy="658330"/>
          </a:xfrm>
        </p:spPr>
        <p:txBody>
          <a:bodyPr anchor="b">
            <a:normAutofit/>
          </a:bodyPr>
          <a:lstStyle>
            <a:lvl1pPr algn="l">
              <a:defRPr sz="4000" b="1" baseline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Presentation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3757" y="1120535"/>
            <a:ext cx="5012011" cy="426821"/>
          </a:xfrm>
        </p:spPr>
        <p:txBody>
          <a:bodyPr/>
          <a:lstStyle>
            <a:lvl1pPr marL="0" indent="0" algn="l">
              <a:buNone/>
              <a:defRPr sz="2400" b="1">
                <a:ln>
                  <a:noFill/>
                </a:ln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Location, date</a:t>
            </a:r>
          </a:p>
        </p:txBody>
      </p:sp>
    </p:spTree>
    <p:extLst>
      <p:ext uri="{BB962C8B-B14F-4D97-AF65-F5344CB8AC3E}">
        <p14:creationId xmlns:p14="http://schemas.microsoft.com/office/powerpoint/2010/main" val="2563124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8554685" y="0"/>
            <a:ext cx="589315" cy="6858003"/>
            <a:chOff x="8554685" y="0"/>
            <a:chExt cx="589315" cy="6858003"/>
          </a:xfrm>
        </p:grpSpPr>
        <p:sp>
          <p:nvSpPr>
            <p:cNvPr id="12" name="Rectangle 2"/>
            <p:cNvSpPr>
              <a:spLocks noChangeArrowheads="1"/>
            </p:cNvSpPr>
            <p:nvPr userDrawn="1"/>
          </p:nvSpPr>
          <p:spPr bwMode="auto">
            <a:xfrm rot="5400000">
              <a:off x="5453743" y="3167746"/>
              <a:ext cx="6858000" cy="522514"/>
            </a:xfrm>
            <a:prstGeom prst="rect">
              <a:avLst/>
            </a:prstGeom>
            <a:solidFill>
              <a:srgbClr val="5A5A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US" altLang="en-US" sz="2400">
                <a:solidFill>
                  <a:srgbClr val="000000"/>
                </a:solidFill>
                <a:latin typeface="Trade Gothic LT Std" panose="00000500000000000000" pitchFamily="50" charset="0"/>
              </a:endParaRPr>
            </a:p>
          </p:txBody>
        </p:sp>
        <p:pic>
          <p:nvPicPr>
            <p:cNvPr id="13" name="Picture 12" descr="REACH-PowerpointTitle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7588225" y="5238751"/>
              <a:ext cx="2592387" cy="37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3"/>
            <p:cNvSpPr/>
            <p:nvPr userDrawn="1"/>
          </p:nvSpPr>
          <p:spPr>
            <a:xfrm rot="5400000">
              <a:off x="5167248" y="3387437"/>
              <a:ext cx="6858002" cy="831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9892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756" y="1709739"/>
            <a:ext cx="7905572" cy="1707229"/>
          </a:xfrm>
        </p:spPr>
        <p:txBody>
          <a:bodyPr anchor="b"/>
          <a:lstStyle>
            <a:lvl1pPr>
              <a:defRPr sz="4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756" y="3544436"/>
            <a:ext cx="790557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1201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756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9647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14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etailed/zoomed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2" y="0"/>
            <a:ext cx="8548009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3756" y="365126"/>
            <a:ext cx="7947718" cy="2735584"/>
          </a:xfrm>
        </p:spPr>
        <p:txBody>
          <a:bodyPr>
            <a:noAutofit/>
          </a:bodyPr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Use this slide for a detailed map.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Crop the map to show only the area of interest, using the REACH sidebar. </a:t>
            </a:r>
            <a:br>
              <a:rPr lang="en-US" dirty="0"/>
            </a:br>
            <a:r>
              <a:rPr lang="en-US" dirty="0"/>
              <a:t>While no title is needed, leave an explanation in the comments section if the slideshow will be shared afterwards.</a:t>
            </a:r>
          </a:p>
        </p:txBody>
      </p:sp>
    </p:spTree>
    <p:extLst>
      <p:ext uri="{BB962C8B-B14F-4D97-AF65-F5344CB8AC3E}">
        <p14:creationId xmlns:p14="http://schemas.microsoft.com/office/powerpoint/2010/main" val="38162681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Whole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3756" y="365126"/>
            <a:ext cx="7947718" cy="2735584"/>
          </a:xfrm>
        </p:spPr>
        <p:txBody>
          <a:bodyPr>
            <a:noAutofit/>
          </a:bodyPr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Use this slide for a whole map.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Expand the map to fill the page proportionally as much as possible. Centre the map on the page and leave black space at edges as required. </a:t>
            </a:r>
          </a:p>
        </p:txBody>
      </p:sp>
    </p:spTree>
    <p:extLst>
      <p:ext uri="{BB962C8B-B14F-4D97-AF65-F5344CB8AC3E}">
        <p14:creationId xmlns:p14="http://schemas.microsoft.com/office/powerpoint/2010/main" val="3507599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5648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756" y="457200"/>
            <a:ext cx="3345263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6353" y="987426"/>
            <a:ext cx="445512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3756" y="2057400"/>
            <a:ext cx="334526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758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8554685" y="0"/>
            <a:ext cx="589315" cy="6858003"/>
            <a:chOff x="8554685" y="0"/>
            <a:chExt cx="589315" cy="6858003"/>
          </a:xfrm>
        </p:grpSpPr>
        <p:sp>
          <p:nvSpPr>
            <p:cNvPr id="12" name="Rectangle 2"/>
            <p:cNvSpPr>
              <a:spLocks noChangeArrowheads="1"/>
            </p:cNvSpPr>
            <p:nvPr userDrawn="1"/>
          </p:nvSpPr>
          <p:spPr bwMode="auto">
            <a:xfrm rot="5400000">
              <a:off x="5453743" y="3167746"/>
              <a:ext cx="6858000" cy="522514"/>
            </a:xfrm>
            <a:prstGeom prst="rect">
              <a:avLst/>
            </a:prstGeom>
            <a:solidFill>
              <a:srgbClr val="5A5A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US" altLang="en-US" sz="2400">
                <a:latin typeface="Trade Gothic LT Std" panose="00000500000000000000" pitchFamily="50" charset="0"/>
              </a:endParaRPr>
            </a:p>
          </p:txBody>
        </p:sp>
        <p:pic>
          <p:nvPicPr>
            <p:cNvPr id="13" name="Picture 12" descr="REACH-PowerpointTitle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7588225" y="5238751"/>
              <a:ext cx="2592387" cy="37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3"/>
            <p:cNvSpPr/>
            <p:nvPr userDrawn="1"/>
          </p:nvSpPr>
          <p:spPr>
            <a:xfrm rot="5400000">
              <a:off x="5167248" y="3387437"/>
              <a:ext cx="6858002" cy="831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noFill/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14492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756" y="457200"/>
            <a:ext cx="2949178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52324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3756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01004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70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48781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3756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0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756" y="1709739"/>
            <a:ext cx="7905572" cy="1707229"/>
          </a:xfrm>
        </p:spPr>
        <p:txBody>
          <a:bodyPr anchor="b"/>
          <a:lstStyle>
            <a:lvl1pPr>
              <a:defRPr sz="4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756" y="3544436"/>
            <a:ext cx="790557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924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756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9647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833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etailed/zoomed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2" y="0"/>
            <a:ext cx="8548009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3756" y="365126"/>
            <a:ext cx="7947718" cy="2735584"/>
          </a:xfrm>
        </p:spPr>
        <p:txBody>
          <a:bodyPr>
            <a:noAutofit/>
          </a:bodyPr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Use this slide for a detailed map.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Crop the map to show only the area of interest, using the REACH sidebar. </a:t>
            </a:r>
            <a:br>
              <a:rPr lang="en-US" dirty="0"/>
            </a:br>
            <a:r>
              <a:rPr lang="en-US" dirty="0"/>
              <a:t>While no title is needed, leave an explanation in the comments section if the slideshow will be shared afterwards.</a:t>
            </a:r>
          </a:p>
        </p:txBody>
      </p:sp>
    </p:spTree>
    <p:extLst>
      <p:ext uri="{BB962C8B-B14F-4D97-AF65-F5344CB8AC3E}">
        <p14:creationId xmlns:p14="http://schemas.microsoft.com/office/powerpoint/2010/main" val="125519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Whole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3756" y="365126"/>
            <a:ext cx="7947718" cy="2735584"/>
          </a:xfrm>
        </p:spPr>
        <p:txBody>
          <a:bodyPr>
            <a:noAutofit/>
          </a:bodyPr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Use this slide for a whole map.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Expand the map to fill the page proportionally as much as possible. Centre the map on the page and leave black space at edges as required. </a:t>
            </a:r>
          </a:p>
        </p:txBody>
      </p:sp>
    </p:spTree>
    <p:extLst>
      <p:ext uri="{BB962C8B-B14F-4D97-AF65-F5344CB8AC3E}">
        <p14:creationId xmlns:p14="http://schemas.microsoft.com/office/powerpoint/2010/main" val="275505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441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756" y="457200"/>
            <a:ext cx="3345263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6353" y="987426"/>
            <a:ext cx="445512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3756" y="2057400"/>
            <a:ext cx="334526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8408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756" y="457200"/>
            <a:ext cx="2949178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52324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3756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526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756" y="365127"/>
            <a:ext cx="7947718" cy="67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756" y="1253331"/>
            <a:ext cx="7947718" cy="5071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8554685" y="0"/>
            <a:ext cx="589315" cy="6858003"/>
            <a:chOff x="8554685" y="0"/>
            <a:chExt cx="589315" cy="6858003"/>
          </a:xfrm>
        </p:grpSpPr>
        <p:sp>
          <p:nvSpPr>
            <p:cNvPr id="17" name="Rectangle 2"/>
            <p:cNvSpPr>
              <a:spLocks noChangeArrowheads="1"/>
            </p:cNvSpPr>
            <p:nvPr userDrawn="1"/>
          </p:nvSpPr>
          <p:spPr bwMode="auto">
            <a:xfrm rot="5400000">
              <a:off x="5453743" y="3167746"/>
              <a:ext cx="6858000" cy="522514"/>
            </a:xfrm>
            <a:prstGeom prst="rect">
              <a:avLst/>
            </a:prstGeom>
            <a:solidFill>
              <a:srgbClr val="5A5A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US" altLang="en-US" sz="2400">
                <a:latin typeface="Trade Gothic LT Std" panose="00000500000000000000" pitchFamily="50" charset="0"/>
              </a:endParaRPr>
            </a:p>
          </p:txBody>
        </p:sp>
        <p:pic>
          <p:nvPicPr>
            <p:cNvPr id="18" name="Picture 17" descr="REACH-PowerpointTitle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7588225" y="5238751"/>
              <a:ext cx="2592387" cy="37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18"/>
            <p:cNvSpPr/>
            <p:nvPr userDrawn="1"/>
          </p:nvSpPr>
          <p:spPr>
            <a:xfrm rot="5400000">
              <a:off x="5167248" y="3387437"/>
              <a:ext cx="6858002" cy="831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noFill/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916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756" y="365127"/>
            <a:ext cx="7947718" cy="67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756" y="1253331"/>
            <a:ext cx="7947718" cy="5071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8554685" y="0"/>
            <a:ext cx="589315" cy="6858003"/>
            <a:chOff x="8554685" y="0"/>
            <a:chExt cx="589315" cy="6858003"/>
          </a:xfrm>
        </p:grpSpPr>
        <p:sp>
          <p:nvSpPr>
            <p:cNvPr id="17" name="Rectangle 2"/>
            <p:cNvSpPr>
              <a:spLocks noChangeArrowheads="1"/>
            </p:cNvSpPr>
            <p:nvPr userDrawn="1"/>
          </p:nvSpPr>
          <p:spPr bwMode="auto">
            <a:xfrm rot="5400000">
              <a:off x="5453743" y="3167746"/>
              <a:ext cx="6858000" cy="522514"/>
            </a:xfrm>
            <a:prstGeom prst="rect">
              <a:avLst/>
            </a:prstGeom>
            <a:solidFill>
              <a:srgbClr val="5A5A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US" altLang="en-US" sz="2400">
                <a:solidFill>
                  <a:srgbClr val="000000"/>
                </a:solidFill>
                <a:latin typeface="Trade Gothic LT Std" panose="00000500000000000000" pitchFamily="50" charset="0"/>
              </a:endParaRPr>
            </a:p>
          </p:txBody>
        </p:sp>
        <p:pic>
          <p:nvPicPr>
            <p:cNvPr id="18" name="Picture 17" descr="REACH-PowerpointTitle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7588225" y="5238751"/>
              <a:ext cx="2592387" cy="37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18"/>
            <p:cNvSpPr/>
            <p:nvPr userDrawn="1"/>
          </p:nvSpPr>
          <p:spPr>
            <a:xfrm rot="5400000">
              <a:off x="5167248" y="3387437"/>
              <a:ext cx="6858002" cy="831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023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27" y="4270074"/>
            <a:ext cx="8789773" cy="1368726"/>
          </a:xfrm>
        </p:spPr>
        <p:txBody>
          <a:bodyPr>
            <a:normAutofit/>
          </a:bodyPr>
          <a:lstStyle/>
          <a:p>
            <a:pPr algn="ctr"/>
            <a:r>
              <a:rPr lang="en-GB" sz="3800" dirty="0" err="1"/>
              <a:t>Workstream</a:t>
            </a:r>
            <a:r>
              <a:rPr lang="en-GB" sz="3800" dirty="0"/>
              <a:t>: Hard-to-Reach (HTR) Assessments</a:t>
            </a:r>
            <a:endParaRPr lang="fr-FR" sz="3800" dirty="0"/>
          </a:p>
        </p:txBody>
      </p:sp>
      <p:sp>
        <p:nvSpPr>
          <p:cNvPr id="6" name="Rectangle 5"/>
          <p:cNvSpPr/>
          <p:nvPr/>
        </p:nvSpPr>
        <p:spPr>
          <a:xfrm flipV="1">
            <a:off x="0" y="4084326"/>
            <a:ext cx="9216227" cy="17626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7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3" t="2373" r="2483" b="11398"/>
          <a:stretch/>
        </p:blipFill>
        <p:spPr bwMode="auto">
          <a:xfrm>
            <a:off x="0" y="0"/>
            <a:ext cx="9216227" cy="405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81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3756" y="194027"/>
            <a:ext cx="7947718" cy="6730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Methodologies and Tools in HTR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706533"/>
            <a:ext cx="494270" cy="33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57665" y="867055"/>
            <a:ext cx="8602797" cy="1602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788250"/>
              </p:ext>
            </p:extLst>
          </p:nvPr>
        </p:nvGraphicFramePr>
        <p:xfrm>
          <a:off x="247135" y="1556107"/>
          <a:ext cx="8045094" cy="45012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9053">
                  <a:extLst>
                    <a:ext uri="{9D8B030D-6E8A-4147-A177-3AD203B41FA5}">
                      <a16:colId xmlns:a16="http://schemas.microsoft.com/office/drawing/2014/main" val="2382753399"/>
                    </a:ext>
                  </a:extLst>
                </a:gridCol>
                <a:gridCol w="802002">
                  <a:extLst>
                    <a:ext uri="{9D8B030D-6E8A-4147-A177-3AD203B41FA5}">
                      <a16:colId xmlns:a16="http://schemas.microsoft.com/office/drawing/2014/main" val="2059541389"/>
                    </a:ext>
                  </a:extLst>
                </a:gridCol>
                <a:gridCol w="2079053">
                  <a:extLst>
                    <a:ext uri="{9D8B030D-6E8A-4147-A177-3AD203B41FA5}">
                      <a16:colId xmlns:a16="http://schemas.microsoft.com/office/drawing/2014/main" val="2850903794"/>
                    </a:ext>
                  </a:extLst>
                </a:gridCol>
                <a:gridCol w="2079053">
                  <a:extLst>
                    <a:ext uri="{9D8B030D-6E8A-4147-A177-3AD203B41FA5}">
                      <a16:colId xmlns:a16="http://schemas.microsoft.com/office/drawing/2014/main" val="3118596692"/>
                    </a:ext>
                  </a:extLst>
                </a:gridCol>
                <a:gridCol w="1005933">
                  <a:extLst>
                    <a:ext uri="{9D8B030D-6E8A-4147-A177-3AD203B41FA5}">
                      <a16:colId xmlns:a16="http://schemas.microsoft.com/office/drawing/2014/main" val="2663743648"/>
                    </a:ext>
                  </a:extLst>
                </a:gridCol>
              </a:tblGrid>
              <a:tr h="3445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Type: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Explanation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Modality/ies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Examples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Country example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852" marR="65852" marT="0" marB="0"/>
                </a:tc>
                <a:extLst>
                  <a:ext uri="{0D108BD9-81ED-4DB2-BD59-A6C34878D82A}">
                    <a16:rowId xmlns:a16="http://schemas.microsoft.com/office/drawing/2014/main" val="1295037475"/>
                  </a:ext>
                </a:extLst>
              </a:tr>
              <a:tr h="516758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Remote data collection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852" marR="65852" marT="0" marB="0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 REACH staff physically present on ground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852" marR="65852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Collecting information from KIs who have knowledge on an area but aren’t physically present</a:t>
                      </a:r>
                      <a:endParaRPr lang="en-GB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Interviewing newly arrived IDPs on pre-displacement HTR location. </a:t>
                      </a:r>
                      <a:endParaRPr lang="en-GB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AoK SSD, AoO Syia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852" marR="65852" marT="0" marB="0"/>
                </a:tc>
                <a:extLst>
                  <a:ext uri="{0D108BD9-81ED-4DB2-BD59-A6C34878D82A}">
                    <a16:rowId xmlns:a16="http://schemas.microsoft.com/office/drawing/2014/main" val="1664340702"/>
                  </a:ext>
                </a:extLst>
              </a:tr>
              <a:tr h="34450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Interviewing traders who regularly visit a HTR location.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AoK SSD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852" marR="65852" marT="0" marB="0"/>
                </a:tc>
                <a:extLst>
                  <a:ext uri="{0D108BD9-81ED-4DB2-BD59-A6C34878D82A}">
                    <a16:rowId xmlns:a16="http://schemas.microsoft.com/office/drawing/2014/main" val="2883111090"/>
                  </a:ext>
                </a:extLst>
              </a:tr>
              <a:tr h="5167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Interviewing NGO officials who have recently provided services in an HTR location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TBD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852" marR="65852" marT="0" marB="0"/>
                </a:tc>
                <a:extLst>
                  <a:ext uri="{0D108BD9-81ED-4DB2-BD59-A6C34878D82A}">
                    <a16:rowId xmlns:a16="http://schemas.microsoft.com/office/drawing/2014/main" val="3683246599"/>
                  </a:ext>
                </a:extLst>
              </a:tr>
              <a:tr h="6890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Collecting information from KIs remotely who are physically present</a:t>
                      </a:r>
                      <a:endParaRPr lang="en-GB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 calling KIs living in HTR location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AoK SSD, AoO Syria, Livelihoods Jordan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852" marR="65852" marT="0" marB="0"/>
                </a:tc>
                <a:extLst>
                  <a:ext uri="{0D108BD9-81ED-4DB2-BD59-A6C34878D82A}">
                    <a16:rowId xmlns:a16="http://schemas.microsoft.com/office/drawing/2014/main" val="556533867"/>
                  </a:ext>
                </a:extLst>
              </a:tr>
              <a:tr h="34450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Online surveys with KIs living in HTR locations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TBD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852" marR="65852" marT="0" marB="0"/>
                </a:tc>
                <a:extLst>
                  <a:ext uri="{0D108BD9-81ED-4DB2-BD59-A6C34878D82A}">
                    <a16:rowId xmlns:a16="http://schemas.microsoft.com/office/drawing/2014/main" val="2581913362"/>
                  </a:ext>
                </a:extLst>
              </a:tr>
              <a:tr h="34450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Pidgeon messaging with KIs living in HTR locations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TBD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852" marR="65852" marT="0" marB="0"/>
                </a:tc>
                <a:extLst>
                  <a:ext uri="{0D108BD9-81ED-4DB2-BD59-A6C34878D82A}">
                    <a16:rowId xmlns:a16="http://schemas.microsoft.com/office/drawing/2014/main" val="830371452"/>
                  </a:ext>
                </a:extLst>
              </a:tr>
              <a:tr h="861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Remote management of data collection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Inability to physically access data collection teams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Remotely managing/training enumerator teams in locations which are physically inaccessible during data collection process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Direct data collection of REACH enumerators living in besieged HRT location.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AoO</a:t>
                      </a:r>
                      <a:r>
                        <a:rPr lang="en-US" sz="1200" dirty="0">
                          <a:effectLst/>
                        </a:rPr>
                        <a:t> Syria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852" marR="65852" marT="0" marB="0"/>
                </a:tc>
                <a:extLst>
                  <a:ext uri="{0D108BD9-81ED-4DB2-BD59-A6C34878D82A}">
                    <a16:rowId xmlns:a16="http://schemas.microsoft.com/office/drawing/2014/main" val="158873327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6381" y="1082529"/>
            <a:ext cx="5079852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TYPOLOGY OF REMOTE DATA COLLECTION</a:t>
            </a:r>
            <a:endParaRPr kumimoji="0" lang="en-GB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002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ChangeArrowheads="1"/>
          </p:cNvSpPr>
          <p:nvPr/>
        </p:nvSpPr>
        <p:spPr bwMode="auto">
          <a:xfrm>
            <a:off x="-2" y="-1"/>
            <a:ext cx="9144001" cy="61880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CH" altLang="en-US" sz="2400"/>
          </a:p>
        </p:txBody>
      </p:sp>
      <p:sp>
        <p:nvSpPr>
          <p:cNvPr id="4102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754938" y="2697157"/>
            <a:ext cx="3780773" cy="590550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altLang="en-US" sz="3600" cap="small" dirty="0">
                <a:solidFill>
                  <a:schemeClr val="bg2">
                    <a:lumMod val="50000"/>
                  </a:schemeClr>
                </a:solidFill>
              </a:rPr>
              <a:t>HTR Opportunities and Challenges</a:t>
            </a:r>
            <a:endParaRPr lang="fr-FR" altLang="en-US" sz="2400" cap="small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 rot="5400000">
            <a:off x="4288631" y="2002632"/>
            <a:ext cx="566737" cy="9144000"/>
          </a:xfrm>
          <a:prstGeom prst="rect">
            <a:avLst/>
          </a:prstGeom>
          <a:solidFill>
            <a:srgbClr val="5A5A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rade Gothic LT Std" pitchFamily="50" charset="0"/>
            </a:endParaRPr>
          </a:p>
        </p:txBody>
      </p:sp>
      <p:pic>
        <p:nvPicPr>
          <p:cNvPr id="6149" name="Picture 9" descr="REACH-PowerpointTit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81750"/>
            <a:ext cx="259238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88700" y="3515364"/>
            <a:ext cx="5875826" cy="1602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676168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3756" y="194027"/>
            <a:ext cx="7947718" cy="6730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HTR Opportunities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706533"/>
            <a:ext cx="494270" cy="33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57665" y="867055"/>
            <a:ext cx="8602797" cy="1602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8" name="TextBox 7"/>
          <p:cNvSpPr txBox="1"/>
          <p:nvPr/>
        </p:nvSpPr>
        <p:spPr>
          <a:xfrm>
            <a:off x="247135" y="1082501"/>
            <a:ext cx="812101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Beside </a:t>
            </a:r>
            <a:r>
              <a:rPr lang="en-US" sz="2200" dirty="0"/>
              <a:t>allowing data collection in areas that otherwise could not be accessible, the above-mentioned data collection methods offer a wide range of opportunities, including:</a:t>
            </a:r>
          </a:p>
          <a:p>
            <a:endParaRPr lang="en-GB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Enhancing staff security by lowering their exposure to highly insecure environments (high crime rate, active conflict, IEDs, kidnapping, arbitrary detention, etc.)</a:t>
            </a:r>
            <a:endParaRPr lang="en-GB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Low visibility for REACH and REACH staff in sensitive contexts</a:t>
            </a:r>
            <a:endParaRPr lang="en-GB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Protecting staff safety by reducing risks related to movement and travels in location that often have a high rate of car accidents due to poor infrastructure </a:t>
            </a:r>
            <a:endParaRPr lang="en-GB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Improving cost effectiveness, as data collection methods described above imply lighter HR and transportation costs, particularly when considering regular, repetitive data collection </a:t>
            </a:r>
            <a:endParaRPr lang="en-GB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Enable regular data collecting in areas of dynamic population movement </a:t>
            </a:r>
            <a:endParaRPr lang="en-GB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Potential flexibility within a dynamic context</a:t>
            </a:r>
            <a:endParaRPr lang="en-GB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Strengthening time effectiveness, as HTR data gathering methods can cut time spent on travelling, especially in areas where transportation infrastructure is poor. </a:t>
            </a:r>
            <a:endParaRPr lang="en-GB" sz="2000" dirty="0"/>
          </a:p>
          <a:p>
            <a:pPr lvl="0"/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53524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3756" y="194027"/>
            <a:ext cx="7947718" cy="6730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HTR Challenges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706533"/>
            <a:ext cx="494270" cy="33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57665" y="867055"/>
            <a:ext cx="8602797" cy="1602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8" name="TextBox 7"/>
          <p:cNvSpPr txBox="1"/>
          <p:nvPr/>
        </p:nvSpPr>
        <p:spPr>
          <a:xfrm>
            <a:off x="369965" y="1470428"/>
            <a:ext cx="800565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Develop and maintain KI, Enumerator and Partner network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Creating relevant, functional and contextually appropriate networks is hard and time consuming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Network may not be stable; needs to be maintained/expanded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Network is fragile, relying exclusively on personal and not organisational trust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Dependency on personal network (losing enumerators or REACH staff means losing KI)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KI fatigue when data is collected too frequently / questionnaires are too heavy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Unsure engagement of KI because methodology relies on the good will of the interviewee</a:t>
            </a:r>
            <a:endParaRPr lang="en-GB" sz="2200" dirty="0"/>
          </a:p>
          <a:p>
            <a:pPr algn="just"/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386564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3756" y="194027"/>
            <a:ext cx="7947718" cy="6730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HTR Challenges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706533"/>
            <a:ext cx="494270" cy="33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57665" y="867055"/>
            <a:ext cx="8602797" cy="1602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8" name="TextBox 7"/>
          <p:cNvSpPr txBox="1"/>
          <p:nvPr/>
        </p:nvSpPr>
        <p:spPr>
          <a:xfrm>
            <a:off x="369965" y="1470428"/>
            <a:ext cx="80056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Protection of KIs, Enumerators + Partners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KI use + partner contracting implies a risk transfer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Protection of KI is not mainstreamed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KI falls into a gray area as it is not covered by ACTED security, (enumerators may get support, KIs never)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Occasional leaks of KI personal data</a:t>
            </a:r>
            <a:endParaRPr lang="en-GB" sz="2200" dirty="0"/>
          </a:p>
          <a:p>
            <a:pPr algn="just"/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381414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3756" y="194027"/>
            <a:ext cx="7947718" cy="6730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HTR Challenges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706533"/>
            <a:ext cx="494270" cy="33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57665" y="867055"/>
            <a:ext cx="8602797" cy="1602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8" name="TextBox 7"/>
          <p:cNvSpPr txBox="1"/>
          <p:nvPr/>
        </p:nvSpPr>
        <p:spPr>
          <a:xfrm>
            <a:off x="369965" y="1470428"/>
            <a:ext cx="8005657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Data quality and integrity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Quality and reliability of data collected remotely is inevitably lower compared to direct data collection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Limited availability of information for triangulation/ cross-check</a:t>
            </a:r>
          </a:p>
          <a:p>
            <a:pPr lvl="0"/>
            <a:endParaRPr lang="en-GB" sz="2200" dirty="0"/>
          </a:p>
          <a:p>
            <a:r>
              <a:rPr lang="en-US" sz="2200" b="1" dirty="0"/>
              <a:t>Operational constraints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Payment of enumerators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KIs incentives  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Phone connectivity/ loss of contact</a:t>
            </a:r>
            <a:endParaRPr lang="en-GB" sz="2200" dirty="0"/>
          </a:p>
          <a:p>
            <a:pPr algn="just"/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297390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ChangeArrowheads="1"/>
          </p:cNvSpPr>
          <p:nvPr/>
        </p:nvSpPr>
        <p:spPr bwMode="auto">
          <a:xfrm>
            <a:off x="73323" y="0"/>
            <a:ext cx="9144001" cy="61880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CH" altLang="en-US" sz="2400"/>
          </a:p>
        </p:txBody>
      </p:sp>
      <p:sp>
        <p:nvSpPr>
          <p:cNvPr id="4102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754938" y="2697157"/>
            <a:ext cx="4205420" cy="590550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altLang="en-US" sz="3600" cap="small" dirty="0">
                <a:solidFill>
                  <a:schemeClr val="bg2">
                    <a:lumMod val="50000"/>
                  </a:schemeClr>
                </a:solidFill>
              </a:rPr>
              <a:t>HTR Good Practices</a:t>
            </a:r>
            <a:endParaRPr lang="fr-FR" altLang="en-US" sz="2400" cap="small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 rot="5400000">
            <a:off x="4288631" y="2002632"/>
            <a:ext cx="566737" cy="9144000"/>
          </a:xfrm>
          <a:prstGeom prst="rect">
            <a:avLst/>
          </a:prstGeom>
          <a:solidFill>
            <a:srgbClr val="5A5A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rade Gothic LT Std" pitchFamily="50" charset="0"/>
            </a:endParaRPr>
          </a:p>
        </p:txBody>
      </p:sp>
      <p:pic>
        <p:nvPicPr>
          <p:cNvPr id="6149" name="Picture 9" descr="REACH-PowerpointTit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81750"/>
            <a:ext cx="259238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88700" y="3515364"/>
            <a:ext cx="5875826" cy="1602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14053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3756" y="194027"/>
            <a:ext cx="7947718" cy="6730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Research Questions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706533"/>
            <a:ext cx="494270" cy="33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57665" y="867055"/>
            <a:ext cx="8602797" cy="1602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8" name="TextBox 7"/>
          <p:cNvSpPr txBox="1"/>
          <p:nvPr/>
        </p:nvSpPr>
        <p:spPr>
          <a:xfrm>
            <a:off x="247135" y="1293007"/>
            <a:ext cx="813259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Develop and maintain the KI network 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Hiring enumerators/REACH staff with personal network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Clearly present REACH and the purpose of the research during first contact with KIs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Use HH survey or FGD to find potential KIs 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First contact in person – then remote DC, if possible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KI incentive (telephone/internet credit, monetary compensation?)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Develop and update a KI directory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Rotate KIs to avoid KI fatigue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Build extra-professional relationship with KI to avoid the feeling of being exploited/used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Reduce the questionnaire to the bare minimum to spare KI time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Adapt/be flexible to KIs schedule 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Adapt communication means (</a:t>
            </a:r>
            <a:r>
              <a:rPr lang="en-US" sz="2200" dirty="0" err="1"/>
              <a:t>Whatsapp</a:t>
            </a:r>
            <a:r>
              <a:rPr lang="en-US" sz="2200" dirty="0"/>
              <a:t>, Skype, etc.) based on KI preference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Share research outputs with KIs whenever possible</a:t>
            </a:r>
            <a:endParaRPr lang="en-GB" sz="2200" dirty="0"/>
          </a:p>
          <a:p>
            <a:pPr algn="just"/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812873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3756" y="194027"/>
            <a:ext cx="7947718" cy="6730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Research Questions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706533"/>
            <a:ext cx="494270" cy="33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57665" y="867055"/>
            <a:ext cx="8602797" cy="1602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8" name="TextBox 7"/>
          <p:cNvSpPr txBox="1"/>
          <p:nvPr/>
        </p:nvSpPr>
        <p:spPr>
          <a:xfrm>
            <a:off x="247135" y="1293007"/>
            <a:ext cx="813259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Protection of KIs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Anonymize as much as possible (names, forms, outputs) to avoid the risk of KI being identified 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Reduce exposure time on the phone by keeping the questionnaire short, sharing the questionnaire in advance 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Mainstream the use of encrypted communication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Agree in advance a specific time for the interview to take place, even by night if requested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Sharing the questionnaire by picture so it can be erased quickly/easily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Mainstream KI protection in data collection operations (emergency number to call, exploring the opportunity to extend ACTED security support to the KI, training enumerators on KI protection)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Develop and implement a KI personal data protection policy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Dropping the Key Informant term - very negative semantics linked to spying, at least in the ME and CIS region</a:t>
            </a:r>
            <a:endParaRPr lang="en-GB" sz="2200" dirty="0"/>
          </a:p>
          <a:p>
            <a:pPr algn="just"/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250270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3756" y="194027"/>
            <a:ext cx="7947718" cy="6730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Research Questions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706533"/>
            <a:ext cx="494270" cy="33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57665" y="867055"/>
            <a:ext cx="8602797" cy="1602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8" name="TextBox 7"/>
          <p:cNvSpPr txBox="1"/>
          <p:nvPr/>
        </p:nvSpPr>
        <p:spPr>
          <a:xfrm>
            <a:off x="247135" y="1493678"/>
            <a:ext cx="813259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Data quality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Train enumerators on remote data collection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Strict selection of KI (literacy, sectorial knowledge, etc.)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Take into consideration KI feedback when developing tools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Flexibility in the type of data collection support 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Collect data remotely at the lowest administrative level  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Record KI profiles and use the confidence level 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Data checking and cleaning as frequently as possible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Completing and submitting data cleaning log</a:t>
            </a:r>
            <a:endParaRPr lang="en-GB" sz="2200" dirty="0"/>
          </a:p>
          <a:p>
            <a:pPr algn="just"/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551899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74" y="104231"/>
            <a:ext cx="7947718" cy="6730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6" name="Rectangle 5"/>
          <p:cNvSpPr/>
          <p:nvPr/>
        </p:nvSpPr>
        <p:spPr>
          <a:xfrm>
            <a:off x="6500919" y="972875"/>
            <a:ext cx="1566332" cy="29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57665" y="867055"/>
            <a:ext cx="8602797" cy="1602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3" name="TextBox 2"/>
          <p:cNvSpPr txBox="1"/>
          <p:nvPr/>
        </p:nvSpPr>
        <p:spPr>
          <a:xfrm>
            <a:off x="682388" y="1519394"/>
            <a:ext cx="75352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4000" dirty="0"/>
              <a:t> </a:t>
            </a:r>
            <a:r>
              <a:rPr lang="fr-FR" sz="4000" dirty="0" err="1"/>
              <a:t>Definition</a:t>
            </a:r>
            <a:endParaRPr lang="fr-FR" sz="4000" dirty="0"/>
          </a:p>
          <a:p>
            <a:pPr marL="342900" indent="-342900">
              <a:buFont typeface="+mj-lt"/>
              <a:buAutoNum type="arabicPeriod"/>
            </a:pPr>
            <a:r>
              <a:rPr lang="fr-FR" sz="4000" dirty="0"/>
              <a:t> </a:t>
            </a:r>
            <a:r>
              <a:rPr lang="fr-FR" sz="4000" dirty="0" err="1"/>
              <a:t>Why</a:t>
            </a:r>
            <a:r>
              <a:rPr lang="fr-FR" sz="4000" dirty="0"/>
              <a:t> </a:t>
            </a:r>
            <a:r>
              <a:rPr lang="fr-FR" sz="4000" dirty="0" err="1"/>
              <a:t>target</a:t>
            </a:r>
            <a:r>
              <a:rPr lang="fr-FR" sz="4000" dirty="0"/>
              <a:t> HTR?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4000" dirty="0"/>
              <a:t> </a:t>
            </a:r>
            <a:r>
              <a:rPr lang="fr-FR" sz="4000" dirty="0" err="1"/>
              <a:t>Methodologies</a:t>
            </a:r>
            <a:r>
              <a:rPr lang="fr-FR" sz="4000" dirty="0"/>
              <a:t> and </a:t>
            </a:r>
            <a:r>
              <a:rPr lang="fr-FR" sz="4000" dirty="0" err="1"/>
              <a:t>tools</a:t>
            </a:r>
            <a:r>
              <a:rPr lang="fr-FR" sz="4000" dirty="0"/>
              <a:t> in HTR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4000" dirty="0"/>
              <a:t> HTR </a:t>
            </a:r>
            <a:r>
              <a:rPr lang="fr-FR" sz="4000" dirty="0" err="1"/>
              <a:t>opportunities</a:t>
            </a:r>
            <a:r>
              <a:rPr lang="fr-FR" sz="4000" dirty="0"/>
              <a:t> and challenges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4000" dirty="0"/>
              <a:t> HTR good practices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4000" dirty="0"/>
              <a:t> Outputs and </a:t>
            </a:r>
            <a:r>
              <a:rPr lang="fr-FR" sz="4000" dirty="0" err="1"/>
              <a:t>products</a:t>
            </a:r>
            <a:r>
              <a:rPr lang="fr-FR" sz="4000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4000" dirty="0"/>
              <a:t> </a:t>
            </a:r>
            <a:r>
              <a:rPr lang="fr-FR" sz="4000" dirty="0" err="1"/>
              <a:t>Institutional</a:t>
            </a:r>
            <a:r>
              <a:rPr lang="fr-FR" sz="4000" dirty="0"/>
              <a:t> </a:t>
            </a:r>
            <a:r>
              <a:rPr lang="fr-FR" sz="4000" dirty="0" err="1"/>
              <a:t>framework</a:t>
            </a:r>
            <a:r>
              <a:rPr lang="fr-FR" sz="4000" dirty="0"/>
              <a:t> and impact</a:t>
            </a:r>
          </a:p>
        </p:txBody>
      </p:sp>
    </p:spTree>
    <p:extLst>
      <p:ext uri="{BB962C8B-B14F-4D97-AF65-F5344CB8AC3E}">
        <p14:creationId xmlns:p14="http://schemas.microsoft.com/office/powerpoint/2010/main" val="2298817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ChangeArrowheads="1"/>
          </p:cNvSpPr>
          <p:nvPr/>
        </p:nvSpPr>
        <p:spPr bwMode="auto">
          <a:xfrm>
            <a:off x="73323" y="0"/>
            <a:ext cx="9144001" cy="61880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CH" altLang="en-US" sz="2400"/>
          </a:p>
        </p:txBody>
      </p:sp>
      <p:sp>
        <p:nvSpPr>
          <p:cNvPr id="4102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754938" y="2697157"/>
            <a:ext cx="4205420" cy="590550"/>
          </a:xfrm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altLang="en-US" sz="3600" cap="small" dirty="0">
                <a:solidFill>
                  <a:schemeClr val="bg2">
                    <a:lumMod val="50000"/>
                  </a:schemeClr>
                </a:solidFill>
              </a:rPr>
              <a:t>Outputs and Products</a:t>
            </a:r>
            <a:endParaRPr lang="fr-FR" altLang="en-US" sz="2400" cap="small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 rot="5400000">
            <a:off x="4288631" y="2002632"/>
            <a:ext cx="566737" cy="9144000"/>
          </a:xfrm>
          <a:prstGeom prst="rect">
            <a:avLst/>
          </a:prstGeom>
          <a:solidFill>
            <a:srgbClr val="5A5A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rade Gothic LT Std" pitchFamily="50" charset="0"/>
            </a:endParaRPr>
          </a:p>
        </p:txBody>
      </p:sp>
      <p:pic>
        <p:nvPicPr>
          <p:cNvPr id="6149" name="Picture 9" descr="REACH-PowerpointTit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81750"/>
            <a:ext cx="259238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88700" y="3515364"/>
            <a:ext cx="5875826" cy="1602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9286997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3756" y="194027"/>
            <a:ext cx="7947718" cy="6730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Outputs and Products for HTR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706533"/>
            <a:ext cx="494270" cy="33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57665" y="867055"/>
            <a:ext cx="8602797" cy="1602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3" name="Rectangle 2"/>
          <p:cNvSpPr/>
          <p:nvPr/>
        </p:nvSpPr>
        <p:spPr>
          <a:xfrm>
            <a:off x="494270" y="2119745"/>
            <a:ext cx="7571874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 Narrow" panose="020B0606020202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Products for actors at specific levels – need to map granularity to different levels of actors – high level, detailed, micro-zoom</a:t>
            </a:r>
            <a:endParaRPr lang="en-GB" sz="2400" dirty="0">
              <a:latin typeface="Arial Narrow" panose="020B0606020202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 Narrow" panose="020B0606020202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Standard suite of products – Dashboard, Executive Summary, Factsheet, SO (maybe?), Quarterly Trend Review.</a:t>
            </a:r>
            <a:endParaRPr lang="en-GB" sz="2400" dirty="0">
              <a:effectLst/>
              <a:latin typeface="Arial Narrow" panose="020B0606020202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1502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ChangeArrowheads="1"/>
          </p:cNvSpPr>
          <p:nvPr/>
        </p:nvSpPr>
        <p:spPr bwMode="auto">
          <a:xfrm>
            <a:off x="73323" y="0"/>
            <a:ext cx="9144001" cy="61880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CH" altLang="en-US" sz="2400"/>
          </a:p>
        </p:txBody>
      </p:sp>
      <p:sp>
        <p:nvSpPr>
          <p:cNvPr id="4102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542613" y="2715191"/>
            <a:ext cx="4205420" cy="590550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altLang="en-US" sz="3600" cap="small" dirty="0">
                <a:solidFill>
                  <a:schemeClr val="bg2">
                    <a:lumMod val="50000"/>
                  </a:schemeClr>
                </a:solidFill>
              </a:rPr>
              <a:t>Institutional Framework and Impact</a:t>
            </a:r>
            <a:endParaRPr lang="fr-FR" altLang="en-US" sz="2400" cap="small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 rot="5400000">
            <a:off x="4288631" y="2002632"/>
            <a:ext cx="566737" cy="9144000"/>
          </a:xfrm>
          <a:prstGeom prst="rect">
            <a:avLst/>
          </a:prstGeom>
          <a:solidFill>
            <a:srgbClr val="5A5A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rade Gothic LT Std" pitchFamily="50" charset="0"/>
            </a:endParaRPr>
          </a:p>
        </p:txBody>
      </p:sp>
      <p:pic>
        <p:nvPicPr>
          <p:cNvPr id="6149" name="Picture 9" descr="REACH-PowerpointTit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81750"/>
            <a:ext cx="259238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88700" y="3515364"/>
            <a:ext cx="5875826" cy="1602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916584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3756" y="194027"/>
            <a:ext cx="7947718" cy="6730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Institutional Framework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706533"/>
            <a:ext cx="494270" cy="33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57665" y="867055"/>
            <a:ext cx="8602797" cy="1602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8" name="TextBox 7"/>
          <p:cNvSpPr txBox="1"/>
          <p:nvPr/>
        </p:nvSpPr>
        <p:spPr>
          <a:xfrm>
            <a:off x="369965" y="1470428"/>
            <a:ext cx="8005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/>
              <a:t>.</a:t>
            </a:r>
            <a:endParaRPr lang="fr-FR" sz="2800" dirty="0"/>
          </a:p>
        </p:txBody>
      </p:sp>
      <p:sp>
        <p:nvSpPr>
          <p:cNvPr id="2" name="Rectangle 1"/>
          <p:cNvSpPr/>
          <p:nvPr/>
        </p:nvSpPr>
        <p:spPr>
          <a:xfrm>
            <a:off x="303057" y="1556107"/>
            <a:ext cx="78813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Institutional buy-in critical to uptake.  Preferred to have at start but not mandatory. Should be multi-partite at high level (HCT, IC/SWG, NGO Fora). </a:t>
            </a:r>
          </a:p>
          <a:p>
            <a:r>
              <a:rPr lang="en-US" sz="2400" dirty="0"/>
              <a:t>Worth noting that HTR could be used for single-sector information collection – in which case should be Cluster/ Sector WG.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113928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3756" y="194027"/>
            <a:ext cx="7947718" cy="6730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Impact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706533"/>
            <a:ext cx="494270" cy="33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57665" y="867055"/>
            <a:ext cx="8602797" cy="1602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802649"/>
              </p:ext>
            </p:extLst>
          </p:nvPr>
        </p:nvGraphicFramePr>
        <p:xfrm>
          <a:off x="269427" y="1987846"/>
          <a:ext cx="7948612" cy="40488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3246">
                  <a:extLst>
                    <a:ext uri="{9D8B030D-6E8A-4147-A177-3AD203B41FA5}">
                      <a16:colId xmlns:a16="http://schemas.microsoft.com/office/drawing/2014/main" val="578998568"/>
                    </a:ext>
                  </a:extLst>
                </a:gridCol>
                <a:gridCol w="1703888">
                  <a:extLst>
                    <a:ext uri="{9D8B030D-6E8A-4147-A177-3AD203B41FA5}">
                      <a16:colId xmlns:a16="http://schemas.microsoft.com/office/drawing/2014/main" val="3798109730"/>
                    </a:ext>
                  </a:extLst>
                </a:gridCol>
                <a:gridCol w="4471478">
                  <a:extLst>
                    <a:ext uri="{9D8B030D-6E8A-4147-A177-3AD203B41FA5}">
                      <a16:colId xmlns:a16="http://schemas.microsoft.com/office/drawing/2014/main" val="3359880818"/>
                    </a:ext>
                  </a:extLst>
                </a:gridCol>
              </a:tblGrid>
              <a:tr h="226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Institutional framework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290" marR="66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Explanation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290" marR="66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Products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290" marR="66290" marT="0" marB="0"/>
                </a:tc>
                <a:extLst>
                  <a:ext uri="{0D108BD9-81ED-4DB2-BD59-A6C34878D82A}">
                    <a16:rowId xmlns:a16="http://schemas.microsoft.com/office/drawing/2014/main" val="1303976545"/>
                  </a:ext>
                </a:extLst>
              </a:tr>
              <a:tr h="4574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Strategy/policy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290" marR="66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Funding, advocacy, overall response priorities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290" marR="66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Country wide trend analysis – maps, factsheets, briefing papers</a:t>
                      </a:r>
                      <a:endParaRPr lang="en-GB" sz="1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290" marR="66290" marT="0" marB="0"/>
                </a:tc>
                <a:extLst>
                  <a:ext uri="{0D108BD9-81ED-4DB2-BD59-A6C34878D82A}">
                    <a16:rowId xmlns:a16="http://schemas.microsoft.com/office/drawing/2014/main" val="1652126042"/>
                  </a:ext>
                </a:extLst>
              </a:tr>
              <a:tr h="6920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Programmatic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290" marR="66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Response modalities, geographic prioritization, programmatic direction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290" marR="66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Geographic specific Situation overviews – trend analysis</a:t>
                      </a:r>
                      <a:endParaRPr lang="en-GB" sz="1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290" marR="66290" marT="0" marB="0"/>
                </a:tc>
                <a:extLst>
                  <a:ext uri="{0D108BD9-81ED-4DB2-BD59-A6C34878D82A}">
                    <a16:rowId xmlns:a16="http://schemas.microsoft.com/office/drawing/2014/main" val="4196825132"/>
                  </a:ext>
                </a:extLst>
              </a:tr>
              <a:tr h="4574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Operational/implementations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290" marR="66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Implementation of response, which services sho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290" marR="66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Lowest disaggregated unit of analysis – state/county factsheets, datasets, dashboards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290" marR="66290" marT="0" marB="0"/>
                </a:tc>
                <a:extLst>
                  <a:ext uri="{0D108BD9-81ED-4DB2-BD59-A6C34878D82A}">
                    <a16:rowId xmlns:a16="http://schemas.microsoft.com/office/drawing/2014/main" val="323245325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69965" y="1288883"/>
            <a:ext cx="3006785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TYPOLOGY OF OUTPUTS</a:t>
            </a:r>
            <a:endParaRPr kumimoji="0" lang="en-GB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7560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7825" y="-121227"/>
            <a:ext cx="10099649" cy="710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365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ChangeArrowheads="1"/>
          </p:cNvSpPr>
          <p:nvPr/>
        </p:nvSpPr>
        <p:spPr bwMode="auto">
          <a:xfrm>
            <a:off x="-2" y="-1"/>
            <a:ext cx="9144001" cy="61880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CH" altLang="en-US" sz="2400"/>
          </a:p>
        </p:txBody>
      </p:sp>
      <p:sp>
        <p:nvSpPr>
          <p:cNvPr id="4102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754938" y="2697157"/>
            <a:ext cx="3780773" cy="59055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altLang="en-US" sz="3600" cap="small" dirty="0">
                <a:solidFill>
                  <a:schemeClr val="bg2">
                    <a:lumMod val="50000"/>
                  </a:schemeClr>
                </a:solidFill>
              </a:rPr>
              <a:t>Definition</a:t>
            </a:r>
            <a:endParaRPr lang="fr-FR" altLang="en-US" sz="2400" cap="small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 rot="5400000">
            <a:off x="4288631" y="2002632"/>
            <a:ext cx="566737" cy="9144000"/>
          </a:xfrm>
          <a:prstGeom prst="rect">
            <a:avLst/>
          </a:prstGeom>
          <a:solidFill>
            <a:srgbClr val="5A5A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rade Gothic LT Std" pitchFamily="50" charset="0"/>
            </a:endParaRPr>
          </a:p>
        </p:txBody>
      </p:sp>
      <p:pic>
        <p:nvPicPr>
          <p:cNvPr id="6149" name="Picture 9" descr="REACH-PowerpointTit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81750"/>
            <a:ext cx="259238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88700" y="3515364"/>
            <a:ext cx="5875826" cy="1602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172843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3756" y="194027"/>
            <a:ext cx="7947718" cy="6730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Definition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706533"/>
            <a:ext cx="494270" cy="33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57665" y="867055"/>
            <a:ext cx="8602797" cy="1602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2" name="TextBox 1"/>
          <p:cNvSpPr txBox="1"/>
          <p:nvPr/>
        </p:nvSpPr>
        <p:spPr>
          <a:xfrm>
            <a:off x="494270" y="1337481"/>
            <a:ext cx="78308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 area that is not regularly accessible to humanitarian actors for the purposes of sustained data collection and assessment activities for the following reasons:</a:t>
            </a:r>
          </a:p>
          <a:p>
            <a:endParaRPr lang="en-GB" sz="24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Security constraints (such as active conflict, multiple security checkpoints, risk of kidnapping, weapon contamination, etc.) </a:t>
            </a:r>
            <a:endParaRPr lang="en-GB" sz="24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Besieged/ enclaved areas</a:t>
            </a:r>
            <a:endParaRPr lang="en-GB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Lack of authorization from local authorities (denial of access, including the need to negotiate access on an ad hoc basis, failure of the authorities to provide timely approval, etc.)</a:t>
            </a:r>
            <a:endParaRPr lang="en-GB" sz="24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Logistical barriers (geography, seasonal access issues, no roads, lack of infrastructure, etc.)</a:t>
            </a:r>
            <a:endParaRPr lang="en-GB" sz="2400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033534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3756" y="194027"/>
            <a:ext cx="7947718" cy="6730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Definition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706533"/>
            <a:ext cx="494270" cy="33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57665" y="867055"/>
            <a:ext cx="8602797" cy="1602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2" name="TextBox 1"/>
          <p:cNvSpPr txBox="1"/>
          <p:nvPr/>
        </p:nvSpPr>
        <p:spPr>
          <a:xfrm>
            <a:off x="494270" y="1337481"/>
            <a:ext cx="783086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Caveats of Definitions: </a:t>
            </a:r>
          </a:p>
          <a:p>
            <a:endParaRPr lang="en-GB" sz="24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These definitions are contested based on:</a:t>
            </a:r>
            <a:endParaRPr lang="en-GB" sz="2400" dirty="0"/>
          </a:p>
          <a:p>
            <a:pPr lvl="1"/>
            <a:r>
              <a:rPr lang="en-US" sz="2400" dirty="0"/>
              <a:t>- Organizational risk threshold, </a:t>
            </a:r>
            <a:endParaRPr lang="en-GB" sz="2400" dirty="0"/>
          </a:p>
          <a:p>
            <a:pPr lvl="1"/>
            <a:r>
              <a:rPr lang="en-US" sz="2400" dirty="0"/>
              <a:t>- There are actual classifications in Syria – as defined by coordination mechanisms</a:t>
            </a:r>
            <a:endParaRPr lang="en-GB" sz="2400" dirty="0"/>
          </a:p>
          <a:p>
            <a:pPr lvl="1"/>
            <a:r>
              <a:rPr lang="en-US" sz="2400" dirty="0"/>
              <a:t>- Donors/politics driven definitions</a:t>
            </a:r>
            <a:endParaRPr lang="en-GB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Can be used in areas that aren’t hard to reach – effective means to build comparable indicators between both locations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Or any combination of the above. </a:t>
            </a:r>
            <a:endParaRPr lang="en-GB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125000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ChangeArrowheads="1"/>
          </p:cNvSpPr>
          <p:nvPr/>
        </p:nvSpPr>
        <p:spPr bwMode="auto">
          <a:xfrm>
            <a:off x="-2" y="-1"/>
            <a:ext cx="9144001" cy="61880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CH" altLang="en-US" sz="2400"/>
          </a:p>
        </p:txBody>
      </p:sp>
      <p:sp>
        <p:nvSpPr>
          <p:cNvPr id="4102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754938" y="2697157"/>
            <a:ext cx="3780773" cy="59055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altLang="en-US" sz="3600" cap="small" dirty="0">
                <a:solidFill>
                  <a:schemeClr val="bg2">
                    <a:lumMod val="50000"/>
                  </a:schemeClr>
                </a:solidFill>
              </a:rPr>
              <a:t>Why Target HTR?</a:t>
            </a:r>
            <a:endParaRPr lang="fr-FR" altLang="en-US" sz="2400" cap="small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 rot="5400000">
            <a:off x="4288631" y="2002632"/>
            <a:ext cx="566737" cy="9144000"/>
          </a:xfrm>
          <a:prstGeom prst="rect">
            <a:avLst/>
          </a:prstGeom>
          <a:solidFill>
            <a:srgbClr val="5A5A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rade Gothic LT Std" pitchFamily="50" charset="0"/>
            </a:endParaRPr>
          </a:p>
        </p:txBody>
      </p:sp>
      <p:pic>
        <p:nvPicPr>
          <p:cNvPr id="6149" name="Picture 9" descr="REACH-PowerpointTit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81750"/>
            <a:ext cx="259238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88700" y="3515364"/>
            <a:ext cx="5875826" cy="1602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988956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3756" y="194027"/>
            <a:ext cx="7947718" cy="6730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Objectives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706533"/>
            <a:ext cx="494270" cy="33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57665" y="867055"/>
            <a:ext cx="8602797" cy="1602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2" name="TextBox 1"/>
          <p:cNvSpPr txBox="1"/>
          <p:nvPr/>
        </p:nvSpPr>
        <p:spPr>
          <a:xfrm>
            <a:off x="494270" y="1540083"/>
            <a:ext cx="7803569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The classic dilemma of humanitarian responses is that:</a:t>
            </a:r>
          </a:p>
          <a:p>
            <a:r>
              <a:rPr lang="en-US" sz="2600" dirty="0"/>
              <a:t> HTR = no information = inadequate response, inadequate advocacy &amp; humanitarian imperative </a:t>
            </a:r>
          </a:p>
          <a:p>
            <a:endParaRPr lang="en-GB" sz="2400" dirty="0"/>
          </a:p>
          <a:p>
            <a:pPr lvl="0"/>
            <a:r>
              <a:rPr lang="en-US" sz="2400" b="1" dirty="0"/>
              <a:t>Besieged – </a:t>
            </a:r>
            <a:r>
              <a:rPr lang="en-US" sz="2400" dirty="0"/>
              <a:t>advocacy, ensuring </a:t>
            </a:r>
            <a:r>
              <a:rPr lang="en-US" sz="2400" i="1" dirty="0"/>
              <a:t>any</a:t>
            </a:r>
            <a:r>
              <a:rPr lang="en-US" sz="2400" dirty="0"/>
              <a:t> response in very inaccessible areas</a:t>
            </a:r>
            <a:endParaRPr lang="en-GB" sz="2400" dirty="0"/>
          </a:p>
          <a:p>
            <a:pPr lvl="0"/>
            <a:r>
              <a:rPr lang="en-US" sz="2400" b="1" dirty="0"/>
              <a:t>Conflict – </a:t>
            </a:r>
            <a:r>
              <a:rPr lang="en-US" sz="2400" dirty="0"/>
              <a:t>understanding displacement dynamics</a:t>
            </a:r>
            <a:endParaRPr lang="en-GB" sz="2400" dirty="0"/>
          </a:p>
          <a:p>
            <a:pPr lvl="0"/>
            <a:r>
              <a:rPr lang="en-US" sz="2400" b="1" dirty="0"/>
              <a:t>Logistics – </a:t>
            </a:r>
            <a:r>
              <a:rPr lang="en-US" sz="2400" dirty="0"/>
              <a:t>advocacy, ensuring relevant prioritization and modalities of response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91445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ChangeArrowheads="1"/>
          </p:cNvSpPr>
          <p:nvPr/>
        </p:nvSpPr>
        <p:spPr bwMode="auto">
          <a:xfrm>
            <a:off x="-2" y="-1"/>
            <a:ext cx="9144001" cy="61880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CH" altLang="en-US" sz="2400"/>
          </a:p>
        </p:txBody>
      </p:sp>
      <p:sp>
        <p:nvSpPr>
          <p:cNvPr id="4102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754938" y="2697157"/>
            <a:ext cx="3780773" cy="590550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altLang="en-US" sz="3600" cap="small" dirty="0">
                <a:solidFill>
                  <a:schemeClr val="bg2">
                    <a:lumMod val="50000"/>
                  </a:schemeClr>
                </a:solidFill>
              </a:rPr>
              <a:t>Methodologies and Tools in HTR </a:t>
            </a:r>
            <a:endParaRPr lang="fr-FR" altLang="en-US" sz="2400" cap="small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 rot="5400000">
            <a:off x="4288631" y="2002632"/>
            <a:ext cx="566737" cy="9144000"/>
          </a:xfrm>
          <a:prstGeom prst="rect">
            <a:avLst/>
          </a:prstGeom>
          <a:solidFill>
            <a:srgbClr val="5A5A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rade Gothic LT Std" pitchFamily="50" charset="0"/>
            </a:endParaRPr>
          </a:p>
        </p:txBody>
      </p:sp>
      <p:pic>
        <p:nvPicPr>
          <p:cNvPr id="6149" name="Picture 9" descr="REACH-PowerpointTit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81750"/>
            <a:ext cx="259238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88700" y="3515364"/>
            <a:ext cx="5875826" cy="1602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172367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3756" y="194027"/>
            <a:ext cx="7947718" cy="6730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Methodologies and Tools in HTR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706533"/>
            <a:ext cx="494270" cy="33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57665" y="867055"/>
            <a:ext cx="8602797" cy="1602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2" name="Rectangle 1"/>
          <p:cNvSpPr/>
          <p:nvPr/>
        </p:nvSpPr>
        <p:spPr>
          <a:xfrm>
            <a:off x="494270" y="1228517"/>
            <a:ext cx="7585729" cy="5445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solidFill>
                  <a:srgbClr val="58585A"/>
                </a:solidFill>
                <a:latin typeface="Arial Narrow" panose="020B0606020202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Remote data collection</a:t>
            </a:r>
            <a:endParaRPr lang="en-GB" sz="2400" dirty="0">
              <a:latin typeface="Arial Narrow" panose="020B0606020202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200" dirty="0">
                <a:latin typeface="Arial Narrow" panose="020B0606020202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Remote data collection can be conducted in two ways:</a:t>
            </a:r>
            <a:endParaRPr lang="en-GB" sz="2200" dirty="0">
              <a:latin typeface="Arial Narrow" panose="020B0606020202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200" b="1" dirty="0">
                <a:latin typeface="Arial Narrow" panose="020B0606020202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Fully remote data collection [EVOI] - </a:t>
            </a:r>
            <a:r>
              <a:rPr lang="en-US" sz="2200" dirty="0">
                <a:latin typeface="Arial Narrow" panose="020B0606020202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Collection of information about an area where REACH is not physically present. This is in reference to location.</a:t>
            </a:r>
            <a:endParaRPr lang="en-GB" sz="2200" dirty="0">
              <a:latin typeface="Arial Narrow" panose="020B0606020202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sz="2200" dirty="0">
                <a:latin typeface="Arial Narrow" panose="020B0606020202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Speaking to people who have information about areas we are interested in but are not physically present in (e.g. new arrivals in a displacement site)</a:t>
            </a:r>
            <a:endParaRPr lang="en-GB" sz="2200" dirty="0">
              <a:latin typeface="Arial Narrow" panose="020B0606020202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sz="2200" dirty="0">
                <a:latin typeface="Arial Narrow" panose="020B0606020202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Communication through a network of one or more levels of KI connections (calls, pigeons, etc.)</a:t>
            </a:r>
            <a:endParaRPr lang="en-GB" sz="2200" dirty="0">
              <a:latin typeface="Arial Narrow" panose="020B0606020202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914400" algn="just">
              <a:lnSpc>
                <a:spcPct val="115000"/>
              </a:lnSpc>
              <a:spcAft>
                <a:spcPts val="0"/>
              </a:spcAft>
            </a:pPr>
            <a:r>
              <a:rPr lang="en-US" sz="2200" dirty="0">
                <a:latin typeface="Arial Narrow" panose="020B0606020202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endParaRPr lang="en-GB" sz="2200" dirty="0">
              <a:latin typeface="Arial Narrow" panose="020B0606020202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n-US" sz="2200" b="1" dirty="0">
                <a:latin typeface="Arial Narrow" panose="020B0606020202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2. Remote management of data collection</a:t>
            </a:r>
            <a:r>
              <a:rPr lang="en-US" sz="2200" dirty="0">
                <a:latin typeface="Arial Narrow" panose="020B0606020202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– REACH teams or     partners report from hard to reach areas</a:t>
            </a:r>
            <a:endParaRPr lang="en-GB" sz="2200" dirty="0">
              <a:effectLst/>
              <a:latin typeface="Arial Narrow" panose="020B0606020202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445724"/>
      </p:ext>
    </p:extLst>
  </p:cSld>
  <p:clrMapOvr>
    <a:masterClrMapping/>
  </p:clrMapOvr>
</p:sld>
</file>

<file path=ppt/theme/theme1.xml><?xml version="1.0" encoding="utf-8"?>
<a:theme xmlns:a="http://schemas.openxmlformats.org/drawingml/2006/main" name="REACH">
  <a:themeElements>
    <a:clrScheme name="REACH theme">
      <a:dk1>
        <a:srgbClr val="000000"/>
      </a:dk1>
      <a:lt1>
        <a:srgbClr val="FFFFFF"/>
      </a:lt1>
      <a:dk2>
        <a:srgbClr val="000000"/>
      </a:dk2>
      <a:lt2>
        <a:srgbClr val="58585A"/>
      </a:lt2>
      <a:accent1>
        <a:srgbClr val="EE5859"/>
      </a:accent1>
      <a:accent2>
        <a:srgbClr val="58585A"/>
      </a:accent2>
      <a:accent3>
        <a:srgbClr val="D2CBB8"/>
      </a:accent3>
      <a:accent4>
        <a:srgbClr val="F69E61"/>
      </a:accent4>
      <a:accent5>
        <a:srgbClr val="A5C9A1"/>
      </a:accent5>
      <a:accent6>
        <a:srgbClr val="56B3CD"/>
      </a:accent6>
      <a:hlink>
        <a:srgbClr val="0067A9"/>
      </a:hlink>
      <a:folHlink>
        <a:srgbClr val="FFF67A"/>
      </a:folHlink>
    </a:clrScheme>
    <a:fontScheme name="REACH text">
      <a:majorFont>
        <a:latin typeface="Arial Narrow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EB31F12-FD48-4928-B797-68E4D982B6DF}" vid="{507976F8-0F25-4A49-B01C-81C85490E436}"/>
    </a:ext>
  </a:extLst>
</a:theme>
</file>

<file path=ppt/theme/theme2.xml><?xml version="1.0" encoding="utf-8"?>
<a:theme xmlns:a="http://schemas.openxmlformats.org/drawingml/2006/main" name="1_REACH">
  <a:themeElements>
    <a:clrScheme name="REACH theme">
      <a:dk1>
        <a:srgbClr val="000000"/>
      </a:dk1>
      <a:lt1>
        <a:srgbClr val="FFFFFF"/>
      </a:lt1>
      <a:dk2>
        <a:srgbClr val="000000"/>
      </a:dk2>
      <a:lt2>
        <a:srgbClr val="58585A"/>
      </a:lt2>
      <a:accent1>
        <a:srgbClr val="EE5859"/>
      </a:accent1>
      <a:accent2>
        <a:srgbClr val="58585A"/>
      </a:accent2>
      <a:accent3>
        <a:srgbClr val="D2CBB8"/>
      </a:accent3>
      <a:accent4>
        <a:srgbClr val="F69E61"/>
      </a:accent4>
      <a:accent5>
        <a:srgbClr val="A5C9A1"/>
      </a:accent5>
      <a:accent6>
        <a:srgbClr val="56B3CD"/>
      </a:accent6>
      <a:hlink>
        <a:srgbClr val="0067A9"/>
      </a:hlink>
      <a:folHlink>
        <a:srgbClr val="FFF67A"/>
      </a:folHlink>
    </a:clrScheme>
    <a:fontScheme name="REACH text">
      <a:majorFont>
        <a:latin typeface="Arial Narrow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ACH Settlement presentation - interaction forum DC" id="{2C1DE4F9-B300-440A-B39D-286DC15837BF}" vid="{7F8A5ABB-884B-4A5B-9D7F-E5499F5DFBB2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REACH PPT template_Global Workshop June 2015</Template>
  <TotalTime>4660</TotalTime>
  <Words>1391</Words>
  <Application>Microsoft Office PowerPoint</Application>
  <PresentationFormat>On-screen Show (4:3)</PresentationFormat>
  <Paragraphs>170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MS PGothic</vt:lpstr>
      <vt:lpstr>Arial</vt:lpstr>
      <vt:lpstr>Arial Narrow</vt:lpstr>
      <vt:lpstr>Calibri</vt:lpstr>
      <vt:lpstr>Cambria</vt:lpstr>
      <vt:lpstr>Times New Roman</vt:lpstr>
      <vt:lpstr>Trade Gothic LT Std</vt:lpstr>
      <vt:lpstr>REACH</vt:lpstr>
      <vt:lpstr>1_REACH</vt:lpstr>
      <vt:lpstr>Workstream: Hard-to-Reach (HTR) Assessments</vt:lpstr>
      <vt:lpstr>Summary</vt:lpstr>
      <vt:lpstr>Definition</vt:lpstr>
      <vt:lpstr>Definition</vt:lpstr>
      <vt:lpstr>Definition</vt:lpstr>
      <vt:lpstr>Why Target HTR?</vt:lpstr>
      <vt:lpstr>Objectives</vt:lpstr>
      <vt:lpstr>Methodologies and Tools in HTR </vt:lpstr>
      <vt:lpstr>Methodologies and Tools in HTR</vt:lpstr>
      <vt:lpstr>Methodologies and Tools in HTR</vt:lpstr>
      <vt:lpstr>HTR Opportunities and Challenges</vt:lpstr>
      <vt:lpstr>HTR Opportunities</vt:lpstr>
      <vt:lpstr>HTR Challenges</vt:lpstr>
      <vt:lpstr>HTR Challenges</vt:lpstr>
      <vt:lpstr>HTR Challenges</vt:lpstr>
      <vt:lpstr>HTR Good Practices</vt:lpstr>
      <vt:lpstr>Research Questions</vt:lpstr>
      <vt:lpstr>Research Questions</vt:lpstr>
      <vt:lpstr>Research Questions</vt:lpstr>
      <vt:lpstr>Outputs and Products</vt:lpstr>
      <vt:lpstr>Outputs and Products for HTR</vt:lpstr>
      <vt:lpstr>Institutional Framework and Impact</vt:lpstr>
      <vt:lpstr>Institutional Framework</vt:lpstr>
      <vt:lpstr>Impact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Gaia Van Der Ech</dc:creator>
  <cp:lastModifiedBy>megan henery</cp:lastModifiedBy>
  <cp:revision>374</cp:revision>
  <dcterms:created xsi:type="dcterms:W3CDTF">2015-05-20T15:21:11Z</dcterms:created>
  <dcterms:modified xsi:type="dcterms:W3CDTF">2017-07-06T14:16:17Z</dcterms:modified>
</cp:coreProperties>
</file>