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6" r:id="rId3"/>
    <p:sldId id="268" r:id="rId4"/>
    <p:sldId id="265" r:id="rId5"/>
    <p:sldId id="270" r:id="rId6"/>
    <p:sldId id="267" r:id="rId7"/>
    <p:sldId id="257" r:id="rId8"/>
    <p:sldId id="258" r:id="rId9"/>
    <p:sldId id="259" r:id="rId10"/>
    <p:sldId id="271" r:id="rId11"/>
    <p:sldId id="272" r:id="rId12"/>
    <p:sldId id="274" r:id="rId13"/>
    <p:sldId id="273" r:id="rId14"/>
    <p:sldId id="261" r:id="rId15"/>
    <p:sldId id="262" r:id="rId16"/>
    <p:sldId id="263" r:id="rId17"/>
    <p:sldId id="276" r:id="rId18"/>
    <p:sldId id="275" r:id="rId19"/>
    <p:sldId id="277" r:id="rId20"/>
    <p:sldId id="278" r:id="rId21"/>
    <p:sldId id="279" r:id="rId22"/>
    <p:sldId id="281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7DEBCC-2C80-47B1-B49B-6AD6C1883BE3}" type="doc">
      <dgm:prSet loTypeId="urn:microsoft.com/office/officeart/2005/8/layout/b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9A95F8A-62DC-4EB8-8F4A-7D8096BF2AC3}">
      <dgm:prSet phldrT="[Text]" custT="1"/>
      <dgm:spPr/>
      <dgm:t>
        <a:bodyPr/>
        <a:lstStyle/>
        <a:p>
          <a:r>
            <a:rPr lang="en-US" sz="1300" dirty="0"/>
            <a:t>Launch HNO process: ICCM agrees on methodology and joint assessments</a:t>
          </a:r>
        </a:p>
      </dgm:t>
    </dgm:pt>
    <dgm:pt modelId="{52A16952-6271-4C5D-AA9D-D21109372155}" type="parTrans" cxnId="{AA889A4F-2C6E-4C4E-B835-1DA2A7CB6DDC}">
      <dgm:prSet/>
      <dgm:spPr/>
      <dgm:t>
        <a:bodyPr/>
        <a:lstStyle/>
        <a:p>
          <a:endParaRPr lang="en-US"/>
        </a:p>
      </dgm:t>
    </dgm:pt>
    <dgm:pt modelId="{DA6971E7-5AEB-4899-9866-5ACB2BC6FABE}" type="sibTrans" cxnId="{AA889A4F-2C6E-4C4E-B835-1DA2A7CB6DDC}">
      <dgm:prSet/>
      <dgm:spPr/>
      <dgm:t>
        <a:bodyPr/>
        <a:lstStyle/>
        <a:p>
          <a:endParaRPr lang="en-US"/>
        </a:p>
      </dgm:t>
    </dgm:pt>
    <dgm:pt modelId="{3773815F-606C-4A88-9492-26DD2BFFF121}">
      <dgm:prSet phldrT="[Text]" custT="1"/>
      <dgm:spPr/>
      <dgm:t>
        <a:bodyPr/>
        <a:lstStyle/>
        <a:p>
          <a:r>
            <a:rPr lang="en-US" sz="1300" dirty="0"/>
            <a:t>WASH cluster team drafts indicators (based on data sources and core indicators)</a:t>
          </a:r>
        </a:p>
      </dgm:t>
    </dgm:pt>
    <dgm:pt modelId="{07BF2A20-9C81-423C-B052-6D69941A626E}" type="parTrans" cxnId="{C966785C-BD4B-4BC5-97B2-15ED5E901879}">
      <dgm:prSet/>
      <dgm:spPr/>
      <dgm:t>
        <a:bodyPr/>
        <a:lstStyle/>
        <a:p>
          <a:endParaRPr lang="en-US"/>
        </a:p>
      </dgm:t>
    </dgm:pt>
    <dgm:pt modelId="{EC277BCE-6F54-4E0E-91B6-4BA1DF18013D}" type="sibTrans" cxnId="{C966785C-BD4B-4BC5-97B2-15ED5E901879}">
      <dgm:prSet/>
      <dgm:spPr/>
      <dgm:t>
        <a:bodyPr/>
        <a:lstStyle/>
        <a:p>
          <a:endParaRPr lang="en-US"/>
        </a:p>
      </dgm:t>
    </dgm:pt>
    <dgm:pt modelId="{2E778B8A-07B1-40AD-884B-5A89389926E8}">
      <dgm:prSet phldrT="[Text]" custT="1"/>
      <dgm:spPr/>
      <dgm:t>
        <a:bodyPr/>
        <a:lstStyle/>
        <a:p>
          <a:r>
            <a:rPr lang="en-US" sz="1300" dirty="0"/>
            <a:t>Discussion and agreement in SAG – WASH cluster updated in monthly meeting</a:t>
          </a:r>
        </a:p>
      </dgm:t>
    </dgm:pt>
    <dgm:pt modelId="{203A2255-DE95-4931-9CBB-16D06699B253}" type="parTrans" cxnId="{F694A4D5-B617-428D-92E6-DA5E5B1E9547}">
      <dgm:prSet/>
      <dgm:spPr/>
      <dgm:t>
        <a:bodyPr/>
        <a:lstStyle/>
        <a:p>
          <a:endParaRPr lang="en-US"/>
        </a:p>
      </dgm:t>
    </dgm:pt>
    <dgm:pt modelId="{41F1DE8A-7316-4872-A74D-D8AF25126B4E}" type="sibTrans" cxnId="{F694A4D5-B617-428D-92E6-DA5E5B1E9547}">
      <dgm:prSet/>
      <dgm:spPr/>
      <dgm:t>
        <a:bodyPr/>
        <a:lstStyle/>
        <a:p>
          <a:endParaRPr lang="en-US"/>
        </a:p>
      </dgm:t>
    </dgm:pt>
    <dgm:pt modelId="{A8A5F659-FBEB-41ED-AC74-619D96C8874E}">
      <dgm:prSet phldrT="[Text]" custT="1"/>
      <dgm:spPr/>
      <dgm:t>
        <a:bodyPr/>
        <a:lstStyle/>
        <a:p>
          <a:r>
            <a:rPr lang="en-US" sz="1300" dirty="0"/>
            <a:t>OCHA / ICCM conducts assessment mapping / survey of surveys </a:t>
          </a:r>
        </a:p>
      </dgm:t>
    </dgm:pt>
    <dgm:pt modelId="{558F4A8F-7B51-4F20-8DF3-05CF557DA9C4}" type="parTrans" cxnId="{E1253014-74CD-4BB2-BCAE-7C2BBB9B97D1}">
      <dgm:prSet/>
      <dgm:spPr/>
      <dgm:t>
        <a:bodyPr/>
        <a:lstStyle/>
        <a:p>
          <a:endParaRPr lang="en-US"/>
        </a:p>
      </dgm:t>
    </dgm:pt>
    <dgm:pt modelId="{EDB39DBA-710D-46F7-98E6-6A77D5713181}" type="sibTrans" cxnId="{E1253014-74CD-4BB2-BCAE-7C2BBB9B97D1}">
      <dgm:prSet/>
      <dgm:spPr/>
      <dgm:t>
        <a:bodyPr/>
        <a:lstStyle/>
        <a:p>
          <a:endParaRPr lang="en-US"/>
        </a:p>
      </dgm:t>
    </dgm:pt>
    <dgm:pt modelId="{B98D256F-B13A-4848-A00C-714D9E54EC93}">
      <dgm:prSet phldrT="[Text]" custT="1"/>
      <dgm:spPr/>
      <dgm:t>
        <a:bodyPr/>
        <a:lstStyle/>
        <a:p>
          <a:r>
            <a:rPr lang="en-US" sz="1300" dirty="0"/>
            <a:t>Include WASH indicators in MCLA – TFPM conducts MCLA</a:t>
          </a:r>
        </a:p>
      </dgm:t>
    </dgm:pt>
    <dgm:pt modelId="{A4BE86B7-F5B2-4352-A925-3C6C1B17AD94}" type="parTrans" cxnId="{FCAB5286-96BE-49AC-96D4-1BB5825257C3}">
      <dgm:prSet/>
      <dgm:spPr/>
      <dgm:t>
        <a:bodyPr/>
        <a:lstStyle/>
        <a:p>
          <a:endParaRPr lang="en-US"/>
        </a:p>
      </dgm:t>
    </dgm:pt>
    <dgm:pt modelId="{9E60CE18-21A8-4F0A-8ACA-C3C04273773F}" type="sibTrans" cxnId="{FCAB5286-96BE-49AC-96D4-1BB5825257C3}">
      <dgm:prSet/>
      <dgm:spPr/>
      <dgm:t>
        <a:bodyPr/>
        <a:lstStyle/>
        <a:p>
          <a:endParaRPr lang="en-US"/>
        </a:p>
      </dgm:t>
    </dgm:pt>
    <dgm:pt modelId="{3DF8A908-9C61-42B1-B8C4-988CDC8BAE24}">
      <dgm:prSet phldrT="[Text]" custT="1"/>
      <dgm:spPr/>
      <dgm:t>
        <a:bodyPr/>
        <a:lstStyle/>
        <a:p>
          <a:r>
            <a:rPr lang="en-US" sz="1300" dirty="0"/>
            <a:t>All data is collected – REACH updates SDR and fills HNO data matrix at district level</a:t>
          </a:r>
        </a:p>
      </dgm:t>
    </dgm:pt>
    <dgm:pt modelId="{4B4BF2A6-F132-495A-B24A-E3612A5E6A7F}" type="parTrans" cxnId="{80A89A92-1600-4AA3-9F31-0F3156C524AC}">
      <dgm:prSet/>
      <dgm:spPr/>
      <dgm:t>
        <a:bodyPr/>
        <a:lstStyle/>
        <a:p>
          <a:endParaRPr lang="en-US"/>
        </a:p>
      </dgm:t>
    </dgm:pt>
    <dgm:pt modelId="{950312E6-B5C2-4F93-90D5-92C8ED1A4700}" type="sibTrans" cxnId="{80A89A92-1600-4AA3-9F31-0F3156C524AC}">
      <dgm:prSet/>
      <dgm:spPr/>
      <dgm:t>
        <a:bodyPr/>
        <a:lstStyle/>
        <a:p>
          <a:endParaRPr lang="en-US"/>
        </a:p>
      </dgm:t>
    </dgm:pt>
    <dgm:pt modelId="{8C1333EE-4C93-4646-8947-FB8624AA7DBE}">
      <dgm:prSet phldrT="[Text]" custT="1"/>
      <dgm:spPr/>
      <dgm:t>
        <a:bodyPr/>
        <a:lstStyle/>
        <a:p>
          <a:r>
            <a:rPr lang="en-US" sz="1300" dirty="0"/>
            <a:t>WASH cluster team develops weighting and draft calculation of severity scores and PIN</a:t>
          </a:r>
        </a:p>
      </dgm:t>
    </dgm:pt>
    <dgm:pt modelId="{64490F0C-3794-43DB-94D8-E262292FB02D}" type="parTrans" cxnId="{CAD04D09-34E8-460D-A804-BA2B4081FE7C}">
      <dgm:prSet/>
      <dgm:spPr/>
      <dgm:t>
        <a:bodyPr/>
        <a:lstStyle/>
        <a:p>
          <a:endParaRPr lang="en-US"/>
        </a:p>
      </dgm:t>
    </dgm:pt>
    <dgm:pt modelId="{7878E84C-7AAA-4F74-88CD-F781451E7F7A}" type="sibTrans" cxnId="{CAD04D09-34E8-460D-A804-BA2B4081FE7C}">
      <dgm:prSet/>
      <dgm:spPr/>
      <dgm:t>
        <a:bodyPr/>
        <a:lstStyle/>
        <a:p>
          <a:endParaRPr lang="en-US"/>
        </a:p>
      </dgm:t>
    </dgm:pt>
    <dgm:pt modelId="{9481B646-1BB1-4E8F-AE06-093CB9D7E865}">
      <dgm:prSet phldrT="[Text]" custT="1"/>
      <dgm:spPr/>
      <dgm:t>
        <a:bodyPr/>
        <a:lstStyle/>
        <a:p>
          <a:r>
            <a:rPr lang="en-US" sz="1300" dirty="0"/>
            <a:t>Discussion and agreement in SAG on weighting, severity scores and PIN</a:t>
          </a:r>
        </a:p>
      </dgm:t>
    </dgm:pt>
    <dgm:pt modelId="{3A659080-3F85-4B32-895F-E983CCEA5C4B}" type="parTrans" cxnId="{76788E95-3F88-4EFD-A3AD-4057CD5BA971}">
      <dgm:prSet/>
      <dgm:spPr/>
      <dgm:t>
        <a:bodyPr/>
        <a:lstStyle/>
        <a:p>
          <a:endParaRPr lang="en-US"/>
        </a:p>
      </dgm:t>
    </dgm:pt>
    <dgm:pt modelId="{EB3D91E5-2360-4EA0-A107-C93C024F3AB5}" type="sibTrans" cxnId="{76788E95-3F88-4EFD-A3AD-4057CD5BA971}">
      <dgm:prSet/>
      <dgm:spPr/>
      <dgm:t>
        <a:bodyPr/>
        <a:lstStyle/>
        <a:p>
          <a:endParaRPr lang="en-US"/>
        </a:p>
      </dgm:t>
    </dgm:pt>
    <dgm:pt modelId="{1B7E0D9B-FE91-4433-99B9-968D0D5B91CD}">
      <dgm:prSet phldrT="[Text]" custT="1"/>
      <dgm:spPr/>
      <dgm:t>
        <a:bodyPr/>
        <a:lstStyle/>
        <a:p>
          <a:r>
            <a:rPr lang="en-US" sz="1300" dirty="0"/>
            <a:t>WASH cluster team finalizes narrative and </a:t>
          </a:r>
          <a:r>
            <a:rPr lang="en-US" sz="1300" dirty="0" err="1"/>
            <a:t>infographs</a:t>
          </a:r>
          <a:r>
            <a:rPr lang="en-US" sz="1300" dirty="0"/>
            <a:t> </a:t>
          </a:r>
        </a:p>
      </dgm:t>
    </dgm:pt>
    <dgm:pt modelId="{2341EB44-6C2D-433D-8674-3D8D3A470C1F}" type="parTrans" cxnId="{CB0AF51D-2D71-40E9-B56F-5E6EF1C34A55}">
      <dgm:prSet/>
      <dgm:spPr/>
      <dgm:t>
        <a:bodyPr/>
        <a:lstStyle/>
        <a:p>
          <a:endParaRPr lang="en-US"/>
        </a:p>
      </dgm:t>
    </dgm:pt>
    <dgm:pt modelId="{8B5F3741-3832-423B-8DE1-06FF6F007A20}" type="sibTrans" cxnId="{CB0AF51D-2D71-40E9-B56F-5E6EF1C34A55}">
      <dgm:prSet/>
      <dgm:spPr/>
      <dgm:t>
        <a:bodyPr/>
        <a:lstStyle/>
        <a:p>
          <a:endParaRPr lang="en-US"/>
        </a:p>
      </dgm:t>
    </dgm:pt>
    <dgm:pt modelId="{C854E8B4-E5A0-472C-9E72-A2C0F12042A6}">
      <dgm:prSet phldrT="[Text]" custT="1"/>
      <dgm:spPr/>
      <dgm:t>
        <a:bodyPr/>
        <a:lstStyle/>
        <a:p>
          <a:r>
            <a:rPr lang="en-US" sz="1300" dirty="0"/>
            <a:t>WASH cluster partners receive HNO matrix to inform response planning</a:t>
          </a:r>
        </a:p>
      </dgm:t>
    </dgm:pt>
    <dgm:pt modelId="{23550E89-CA75-477B-A950-83E125C49D06}" type="parTrans" cxnId="{19DFDB76-B834-4B80-B13D-CA2C12771EC7}">
      <dgm:prSet/>
      <dgm:spPr/>
      <dgm:t>
        <a:bodyPr/>
        <a:lstStyle/>
        <a:p>
          <a:endParaRPr lang="en-US"/>
        </a:p>
      </dgm:t>
    </dgm:pt>
    <dgm:pt modelId="{5EC03F51-BD09-4C29-B4AB-89D3E36B6129}" type="sibTrans" cxnId="{19DFDB76-B834-4B80-B13D-CA2C12771EC7}">
      <dgm:prSet/>
      <dgm:spPr/>
      <dgm:t>
        <a:bodyPr/>
        <a:lstStyle/>
        <a:p>
          <a:endParaRPr lang="en-US"/>
        </a:p>
      </dgm:t>
    </dgm:pt>
    <dgm:pt modelId="{43EE8BF6-A3E0-4129-95A3-B9D8D2534B18}">
      <dgm:prSet phldrT="[Text]" custT="1"/>
      <dgm:spPr/>
      <dgm:t>
        <a:bodyPr/>
        <a:lstStyle/>
        <a:p>
          <a:pPr marR="0" eaLnBrk="1" fontAlgn="auto" latinLnBrk="0" hangingPunct="1">
            <a:buClrTx/>
            <a:buSzTx/>
            <a:buFontTx/>
            <a:buNone/>
            <a:tabLst/>
            <a:defRPr/>
          </a:pPr>
          <a:r>
            <a:rPr lang="en-US" sz="1300" dirty="0"/>
            <a:t>Delphi workshops at hub level (WASH SNC &amp; partners participate)</a:t>
          </a:r>
        </a:p>
      </dgm:t>
    </dgm:pt>
    <dgm:pt modelId="{D90B51B6-8C60-48C3-8A8F-480DCF249382}" type="parTrans" cxnId="{30867911-BDE9-4A89-B6AB-5C5FFC477CC8}">
      <dgm:prSet/>
      <dgm:spPr/>
      <dgm:t>
        <a:bodyPr/>
        <a:lstStyle/>
        <a:p>
          <a:endParaRPr lang="en-US"/>
        </a:p>
      </dgm:t>
    </dgm:pt>
    <dgm:pt modelId="{39DD947B-FF83-43EE-AB1B-C8941CBE6401}" type="sibTrans" cxnId="{30867911-BDE9-4A89-B6AB-5C5FFC477CC8}">
      <dgm:prSet/>
      <dgm:spPr/>
      <dgm:t>
        <a:bodyPr/>
        <a:lstStyle/>
        <a:p>
          <a:endParaRPr lang="en-US"/>
        </a:p>
      </dgm:t>
    </dgm:pt>
    <dgm:pt modelId="{B322B5F5-4350-45CA-804D-152F2FA96BE4}">
      <dgm:prSet phldrT="[Text]" custT="1"/>
      <dgm:spPr/>
      <dgm:t>
        <a:bodyPr/>
        <a:lstStyle/>
        <a:p>
          <a:r>
            <a:rPr lang="en-US" sz="1300" dirty="0"/>
            <a:t>Dedicated workshop for partners on HPC, using HNO for planning and YWC strategies</a:t>
          </a:r>
        </a:p>
      </dgm:t>
    </dgm:pt>
    <dgm:pt modelId="{64B356A4-E6F9-4E98-B171-F8820AE9490C}" type="parTrans" cxnId="{1001FD52-F4DF-45CA-9B9B-D966BFAE37C5}">
      <dgm:prSet/>
      <dgm:spPr/>
      <dgm:t>
        <a:bodyPr/>
        <a:lstStyle/>
        <a:p>
          <a:endParaRPr lang="en-US"/>
        </a:p>
      </dgm:t>
    </dgm:pt>
    <dgm:pt modelId="{6CC5EF14-563B-43F4-BF3B-BF49C9E4D8A1}" type="sibTrans" cxnId="{1001FD52-F4DF-45CA-9B9B-D966BFAE37C5}">
      <dgm:prSet/>
      <dgm:spPr/>
      <dgm:t>
        <a:bodyPr/>
        <a:lstStyle/>
        <a:p>
          <a:endParaRPr lang="en-US"/>
        </a:p>
      </dgm:t>
    </dgm:pt>
    <dgm:pt modelId="{65EEAC3C-CD7E-454A-94F0-901B48ABC074}" type="pres">
      <dgm:prSet presAssocID="{FF7DEBCC-2C80-47B1-B49B-6AD6C1883BE3}" presName="Name0" presStyleCnt="0">
        <dgm:presLayoutVars>
          <dgm:dir/>
          <dgm:resizeHandles/>
        </dgm:presLayoutVars>
      </dgm:prSet>
      <dgm:spPr/>
    </dgm:pt>
    <dgm:pt modelId="{158CD231-EAB8-466E-B01A-359103640731}" type="pres">
      <dgm:prSet presAssocID="{19A95F8A-62DC-4EB8-8F4A-7D8096BF2AC3}" presName="compNode" presStyleCnt="0"/>
      <dgm:spPr/>
    </dgm:pt>
    <dgm:pt modelId="{7FB68DAC-1682-4B6B-B48C-0CCD0292223A}" type="pres">
      <dgm:prSet presAssocID="{19A95F8A-62DC-4EB8-8F4A-7D8096BF2AC3}" presName="dummyConnPt" presStyleCnt="0"/>
      <dgm:spPr/>
    </dgm:pt>
    <dgm:pt modelId="{5BAC3BB8-4404-4982-87CF-F24D28A60E5F}" type="pres">
      <dgm:prSet presAssocID="{19A95F8A-62DC-4EB8-8F4A-7D8096BF2AC3}" presName="node" presStyleLbl="node1" presStyleIdx="0" presStyleCnt="12">
        <dgm:presLayoutVars>
          <dgm:bulletEnabled val="1"/>
        </dgm:presLayoutVars>
      </dgm:prSet>
      <dgm:spPr/>
    </dgm:pt>
    <dgm:pt modelId="{41F08C49-4B4A-4DA7-920A-0BF407531D98}" type="pres">
      <dgm:prSet presAssocID="{DA6971E7-5AEB-4899-9866-5ACB2BC6FABE}" presName="sibTrans" presStyleLbl="bgSibTrans2D1" presStyleIdx="0" presStyleCnt="11"/>
      <dgm:spPr/>
    </dgm:pt>
    <dgm:pt modelId="{9B65FCAB-999A-45EA-B8D4-23BD21CCAFA4}" type="pres">
      <dgm:prSet presAssocID="{3773815F-606C-4A88-9492-26DD2BFFF121}" presName="compNode" presStyleCnt="0"/>
      <dgm:spPr/>
    </dgm:pt>
    <dgm:pt modelId="{53F46C90-E851-47DE-9563-FD639AF29942}" type="pres">
      <dgm:prSet presAssocID="{3773815F-606C-4A88-9492-26DD2BFFF121}" presName="dummyConnPt" presStyleCnt="0"/>
      <dgm:spPr/>
    </dgm:pt>
    <dgm:pt modelId="{570EA9E4-7C5B-4D90-9E58-688E17B1013B}" type="pres">
      <dgm:prSet presAssocID="{3773815F-606C-4A88-9492-26DD2BFFF121}" presName="node" presStyleLbl="node1" presStyleIdx="1" presStyleCnt="12">
        <dgm:presLayoutVars>
          <dgm:bulletEnabled val="1"/>
        </dgm:presLayoutVars>
      </dgm:prSet>
      <dgm:spPr/>
    </dgm:pt>
    <dgm:pt modelId="{CE4B4A91-08C3-4F1E-84C0-ED108AE6CCF4}" type="pres">
      <dgm:prSet presAssocID="{EC277BCE-6F54-4E0E-91B6-4BA1DF18013D}" presName="sibTrans" presStyleLbl="bgSibTrans2D1" presStyleIdx="1" presStyleCnt="11"/>
      <dgm:spPr/>
    </dgm:pt>
    <dgm:pt modelId="{94065DDE-536D-4966-B2A9-033A7FF0C11A}" type="pres">
      <dgm:prSet presAssocID="{2E778B8A-07B1-40AD-884B-5A89389926E8}" presName="compNode" presStyleCnt="0"/>
      <dgm:spPr/>
    </dgm:pt>
    <dgm:pt modelId="{1C31D9D1-4E6B-483E-94E4-D5B39939E945}" type="pres">
      <dgm:prSet presAssocID="{2E778B8A-07B1-40AD-884B-5A89389926E8}" presName="dummyConnPt" presStyleCnt="0"/>
      <dgm:spPr/>
    </dgm:pt>
    <dgm:pt modelId="{27806ED9-3082-44BD-A90E-AD4CE413BFCF}" type="pres">
      <dgm:prSet presAssocID="{2E778B8A-07B1-40AD-884B-5A89389926E8}" presName="node" presStyleLbl="node1" presStyleIdx="2" presStyleCnt="12">
        <dgm:presLayoutVars>
          <dgm:bulletEnabled val="1"/>
        </dgm:presLayoutVars>
      </dgm:prSet>
      <dgm:spPr/>
    </dgm:pt>
    <dgm:pt modelId="{423D727E-CAE5-449C-A765-EBDF57801C84}" type="pres">
      <dgm:prSet presAssocID="{41F1DE8A-7316-4872-A74D-D8AF25126B4E}" presName="sibTrans" presStyleLbl="bgSibTrans2D1" presStyleIdx="2" presStyleCnt="11"/>
      <dgm:spPr/>
    </dgm:pt>
    <dgm:pt modelId="{FCEBFC94-28CD-4B4D-84A7-4C95EF6CFF32}" type="pres">
      <dgm:prSet presAssocID="{A8A5F659-FBEB-41ED-AC74-619D96C8874E}" presName="compNode" presStyleCnt="0"/>
      <dgm:spPr/>
    </dgm:pt>
    <dgm:pt modelId="{343D6EEF-28D3-4B1E-A75C-4CCF3D808B71}" type="pres">
      <dgm:prSet presAssocID="{A8A5F659-FBEB-41ED-AC74-619D96C8874E}" presName="dummyConnPt" presStyleCnt="0"/>
      <dgm:spPr/>
    </dgm:pt>
    <dgm:pt modelId="{EBC6FDB4-655A-4016-97B3-6BE1AD5AF3B3}" type="pres">
      <dgm:prSet presAssocID="{A8A5F659-FBEB-41ED-AC74-619D96C8874E}" presName="node" presStyleLbl="node1" presStyleIdx="3" presStyleCnt="12">
        <dgm:presLayoutVars>
          <dgm:bulletEnabled val="1"/>
        </dgm:presLayoutVars>
      </dgm:prSet>
      <dgm:spPr/>
    </dgm:pt>
    <dgm:pt modelId="{A1C7B0D7-5411-453E-887D-6B5C31B7C607}" type="pres">
      <dgm:prSet presAssocID="{EDB39DBA-710D-46F7-98E6-6A77D5713181}" presName="sibTrans" presStyleLbl="bgSibTrans2D1" presStyleIdx="3" presStyleCnt="11"/>
      <dgm:spPr/>
    </dgm:pt>
    <dgm:pt modelId="{045C3920-B0F2-4B11-AE6A-C2C7B154032C}" type="pres">
      <dgm:prSet presAssocID="{B98D256F-B13A-4848-A00C-714D9E54EC93}" presName="compNode" presStyleCnt="0"/>
      <dgm:spPr/>
    </dgm:pt>
    <dgm:pt modelId="{7D0A7C14-D34E-49CA-AD05-23BF8ACA2B31}" type="pres">
      <dgm:prSet presAssocID="{B98D256F-B13A-4848-A00C-714D9E54EC93}" presName="dummyConnPt" presStyleCnt="0"/>
      <dgm:spPr/>
    </dgm:pt>
    <dgm:pt modelId="{783EEA8C-A683-4FD3-B298-5955AD1244A9}" type="pres">
      <dgm:prSet presAssocID="{B98D256F-B13A-4848-A00C-714D9E54EC93}" presName="node" presStyleLbl="node1" presStyleIdx="4" presStyleCnt="12">
        <dgm:presLayoutVars>
          <dgm:bulletEnabled val="1"/>
        </dgm:presLayoutVars>
      </dgm:prSet>
      <dgm:spPr/>
    </dgm:pt>
    <dgm:pt modelId="{55830F5F-5F33-4D00-A902-A9D85CBF4535}" type="pres">
      <dgm:prSet presAssocID="{9E60CE18-21A8-4F0A-8ACA-C3C04273773F}" presName="sibTrans" presStyleLbl="bgSibTrans2D1" presStyleIdx="4" presStyleCnt="11"/>
      <dgm:spPr/>
    </dgm:pt>
    <dgm:pt modelId="{1BF5E917-5566-468F-96C6-397319059E5B}" type="pres">
      <dgm:prSet presAssocID="{43EE8BF6-A3E0-4129-95A3-B9D8D2534B18}" presName="compNode" presStyleCnt="0"/>
      <dgm:spPr/>
    </dgm:pt>
    <dgm:pt modelId="{6F3C7DD8-C34D-43E0-B56E-4D794E054ADA}" type="pres">
      <dgm:prSet presAssocID="{43EE8BF6-A3E0-4129-95A3-B9D8D2534B18}" presName="dummyConnPt" presStyleCnt="0"/>
      <dgm:spPr/>
    </dgm:pt>
    <dgm:pt modelId="{CC3FBF9B-C2AD-4012-B08E-AF315A354A41}" type="pres">
      <dgm:prSet presAssocID="{43EE8BF6-A3E0-4129-95A3-B9D8D2534B18}" presName="node" presStyleLbl="node1" presStyleIdx="5" presStyleCnt="12">
        <dgm:presLayoutVars>
          <dgm:bulletEnabled val="1"/>
        </dgm:presLayoutVars>
      </dgm:prSet>
      <dgm:spPr/>
    </dgm:pt>
    <dgm:pt modelId="{2A19F128-78D2-447E-93CD-D8E6A0196DB1}" type="pres">
      <dgm:prSet presAssocID="{39DD947B-FF83-43EE-AB1B-C8941CBE6401}" presName="sibTrans" presStyleLbl="bgSibTrans2D1" presStyleIdx="5" presStyleCnt="11"/>
      <dgm:spPr/>
    </dgm:pt>
    <dgm:pt modelId="{C11710C1-9BDC-435F-AD70-EB600D2550B0}" type="pres">
      <dgm:prSet presAssocID="{3DF8A908-9C61-42B1-B8C4-988CDC8BAE24}" presName="compNode" presStyleCnt="0"/>
      <dgm:spPr/>
    </dgm:pt>
    <dgm:pt modelId="{91AE6715-F4B1-4D1E-A4F3-A6AB0480C3A3}" type="pres">
      <dgm:prSet presAssocID="{3DF8A908-9C61-42B1-B8C4-988CDC8BAE24}" presName="dummyConnPt" presStyleCnt="0"/>
      <dgm:spPr/>
    </dgm:pt>
    <dgm:pt modelId="{528F0F37-D99A-42BF-8133-CDCD165F58C1}" type="pres">
      <dgm:prSet presAssocID="{3DF8A908-9C61-42B1-B8C4-988CDC8BAE24}" presName="node" presStyleLbl="node1" presStyleIdx="6" presStyleCnt="12">
        <dgm:presLayoutVars>
          <dgm:bulletEnabled val="1"/>
        </dgm:presLayoutVars>
      </dgm:prSet>
      <dgm:spPr/>
    </dgm:pt>
    <dgm:pt modelId="{AED7D119-1927-4888-B7B3-37FED129C3C9}" type="pres">
      <dgm:prSet presAssocID="{950312E6-B5C2-4F93-90D5-92C8ED1A4700}" presName="sibTrans" presStyleLbl="bgSibTrans2D1" presStyleIdx="6" presStyleCnt="11"/>
      <dgm:spPr/>
    </dgm:pt>
    <dgm:pt modelId="{08CF063F-8140-4C47-B24F-577E81F74E79}" type="pres">
      <dgm:prSet presAssocID="{8C1333EE-4C93-4646-8947-FB8624AA7DBE}" presName="compNode" presStyleCnt="0"/>
      <dgm:spPr/>
    </dgm:pt>
    <dgm:pt modelId="{6AA6D95F-0FF7-4B13-A2A3-B36E5771A180}" type="pres">
      <dgm:prSet presAssocID="{8C1333EE-4C93-4646-8947-FB8624AA7DBE}" presName="dummyConnPt" presStyleCnt="0"/>
      <dgm:spPr/>
    </dgm:pt>
    <dgm:pt modelId="{3F79850B-538C-40F4-8F6D-837DC04BFFFE}" type="pres">
      <dgm:prSet presAssocID="{8C1333EE-4C93-4646-8947-FB8624AA7DBE}" presName="node" presStyleLbl="node1" presStyleIdx="7" presStyleCnt="12">
        <dgm:presLayoutVars>
          <dgm:bulletEnabled val="1"/>
        </dgm:presLayoutVars>
      </dgm:prSet>
      <dgm:spPr/>
    </dgm:pt>
    <dgm:pt modelId="{27DCD1FF-1079-490F-805B-D3240924F95E}" type="pres">
      <dgm:prSet presAssocID="{7878E84C-7AAA-4F74-88CD-F781451E7F7A}" presName="sibTrans" presStyleLbl="bgSibTrans2D1" presStyleIdx="7" presStyleCnt="11"/>
      <dgm:spPr/>
    </dgm:pt>
    <dgm:pt modelId="{763EC63D-244D-4621-ADED-583E53992228}" type="pres">
      <dgm:prSet presAssocID="{9481B646-1BB1-4E8F-AE06-093CB9D7E865}" presName="compNode" presStyleCnt="0"/>
      <dgm:spPr/>
    </dgm:pt>
    <dgm:pt modelId="{3C382E86-4C04-4BD0-9941-E370D6F62F6B}" type="pres">
      <dgm:prSet presAssocID="{9481B646-1BB1-4E8F-AE06-093CB9D7E865}" presName="dummyConnPt" presStyleCnt="0"/>
      <dgm:spPr/>
    </dgm:pt>
    <dgm:pt modelId="{934CD34D-BB00-4DE5-A214-313B144F5FFD}" type="pres">
      <dgm:prSet presAssocID="{9481B646-1BB1-4E8F-AE06-093CB9D7E865}" presName="node" presStyleLbl="node1" presStyleIdx="8" presStyleCnt="12">
        <dgm:presLayoutVars>
          <dgm:bulletEnabled val="1"/>
        </dgm:presLayoutVars>
      </dgm:prSet>
      <dgm:spPr/>
    </dgm:pt>
    <dgm:pt modelId="{2D9221BD-53D2-4531-B0C8-B6A84C016EA9}" type="pres">
      <dgm:prSet presAssocID="{EB3D91E5-2360-4EA0-A107-C93C024F3AB5}" presName="sibTrans" presStyleLbl="bgSibTrans2D1" presStyleIdx="8" presStyleCnt="11"/>
      <dgm:spPr/>
    </dgm:pt>
    <dgm:pt modelId="{776840F1-555B-4567-8954-77973E074617}" type="pres">
      <dgm:prSet presAssocID="{1B7E0D9B-FE91-4433-99B9-968D0D5B91CD}" presName="compNode" presStyleCnt="0"/>
      <dgm:spPr/>
    </dgm:pt>
    <dgm:pt modelId="{4CDA8B2D-D1E7-4DC4-9773-C5E314DC77CB}" type="pres">
      <dgm:prSet presAssocID="{1B7E0D9B-FE91-4433-99B9-968D0D5B91CD}" presName="dummyConnPt" presStyleCnt="0"/>
      <dgm:spPr/>
    </dgm:pt>
    <dgm:pt modelId="{1502E8B9-78A8-48CF-8396-F6CE799D995F}" type="pres">
      <dgm:prSet presAssocID="{1B7E0D9B-FE91-4433-99B9-968D0D5B91CD}" presName="node" presStyleLbl="node1" presStyleIdx="9" presStyleCnt="12">
        <dgm:presLayoutVars>
          <dgm:bulletEnabled val="1"/>
        </dgm:presLayoutVars>
      </dgm:prSet>
      <dgm:spPr/>
    </dgm:pt>
    <dgm:pt modelId="{592AF5A8-6AA5-4E16-A3D2-6B4FC33E2A2C}" type="pres">
      <dgm:prSet presAssocID="{8B5F3741-3832-423B-8DE1-06FF6F007A20}" presName="sibTrans" presStyleLbl="bgSibTrans2D1" presStyleIdx="9" presStyleCnt="11"/>
      <dgm:spPr/>
    </dgm:pt>
    <dgm:pt modelId="{39D89D1D-8C05-41A7-971F-4BDD78716BF7}" type="pres">
      <dgm:prSet presAssocID="{C854E8B4-E5A0-472C-9E72-A2C0F12042A6}" presName="compNode" presStyleCnt="0"/>
      <dgm:spPr/>
    </dgm:pt>
    <dgm:pt modelId="{A1A39E20-2C01-42D0-A603-8F0F67DFE9C1}" type="pres">
      <dgm:prSet presAssocID="{C854E8B4-E5A0-472C-9E72-A2C0F12042A6}" presName="dummyConnPt" presStyleCnt="0"/>
      <dgm:spPr/>
    </dgm:pt>
    <dgm:pt modelId="{EAA10E57-6921-4E92-AFB7-E2E28ABBF98D}" type="pres">
      <dgm:prSet presAssocID="{C854E8B4-E5A0-472C-9E72-A2C0F12042A6}" presName="node" presStyleLbl="node1" presStyleIdx="10" presStyleCnt="12">
        <dgm:presLayoutVars>
          <dgm:bulletEnabled val="1"/>
        </dgm:presLayoutVars>
      </dgm:prSet>
      <dgm:spPr/>
    </dgm:pt>
    <dgm:pt modelId="{09EF31AA-449B-4A05-B807-7178C7FD0FCD}" type="pres">
      <dgm:prSet presAssocID="{5EC03F51-BD09-4C29-B4AB-89D3E36B6129}" presName="sibTrans" presStyleLbl="bgSibTrans2D1" presStyleIdx="10" presStyleCnt="11"/>
      <dgm:spPr/>
    </dgm:pt>
    <dgm:pt modelId="{0F47997B-6B00-40F3-BB51-B5F1A8C87AC6}" type="pres">
      <dgm:prSet presAssocID="{B322B5F5-4350-45CA-804D-152F2FA96BE4}" presName="compNode" presStyleCnt="0"/>
      <dgm:spPr/>
    </dgm:pt>
    <dgm:pt modelId="{52CE6C9E-DB3E-486B-9579-6AF91371F3BC}" type="pres">
      <dgm:prSet presAssocID="{B322B5F5-4350-45CA-804D-152F2FA96BE4}" presName="dummyConnPt" presStyleCnt="0"/>
      <dgm:spPr/>
    </dgm:pt>
    <dgm:pt modelId="{AE686247-F33A-4328-ACE8-F89CF4702DC2}" type="pres">
      <dgm:prSet presAssocID="{B322B5F5-4350-45CA-804D-152F2FA96BE4}" presName="node" presStyleLbl="node1" presStyleIdx="11" presStyleCnt="12">
        <dgm:presLayoutVars>
          <dgm:bulletEnabled val="1"/>
        </dgm:presLayoutVars>
      </dgm:prSet>
      <dgm:spPr/>
    </dgm:pt>
  </dgm:ptLst>
  <dgm:cxnLst>
    <dgm:cxn modelId="{54324503-C530-4268-B172-067289DAFA4C}" type="presOf" srcId="{DA6971E7-5AEB-4899-9866-5ACB2BC6FABE}" destId="{41F08C49-4B4A-4DA7-920A-0BF407531D98}" srcOrd="0" destOrd="0" presId="urn:microsoft.com/office/officeart/2005/8/layout/bProcess4"/>
    <dgm:cxn modelId="{CAD04D09-34E8-460D-A804-BA2B4081FE7C}" srcId="{FF7DEBCC-2C80-47B1-B49B-6AD6C1883BE3}" destId="{8C1333EE-4C93-4646-8947-FB8624AA7DBE}" srcOrd="7" destOrd="0" parTransId="{64490F0C-3794-43DB-94D8-E262292FB02D}" sibTransId="{7878E84C-7AAA-4F74-88CD-F781451E7F7A}"/>
    <dgm:cxn modelId="{30867911-BDE9-4A89-B6AB-5C5FFC477CC8}" srcId="{FF7DEBCC-2C80-47B1-B49B-6AD6C1883BE3}" destId="{43EE8BF6-A3E0-4129-95A3-B9D8D2534B18}" srcOrd="5" destOrd="0" parTransId="{D90B51B6-8C60-48C3-8A8F-480DCF249382}" sibTransId="{39DD947B-FF83-43EE-AB1B-C8941CBE6401}"/>
    <dgm:cxn modelId="{82D17812-81AA-45F6-98DA-7E3DECA7E93E}" type="presOf" srcId="{19A95F8A-62DC-4EB8-8F4A-7D8096BF2AC3}" destId="{5BAC3BB8-4404-4982-87CF-F24D28A60E5F}" srcOrd="0" destOrd="0" presId="urn:microsoft.com/office/officeart/2005/8/layout/bProcess4"/>
    <dgm:cxn modelId="{E1253014-74CD-4BB2-BCAE-7C2BBB9B97D1}" srcId="{FF7DEBCC-2C80-47B1-B49B-6AD6C1883BE3}" destId="{A8A5F659-FBEB-41ED-AC74-619D96C8874E}" srcOrd="3" destOrd="0" parTransId="{558F4A8F-7B51-4F20-8DF3-05CF557DA9C4}" sibTransId="{EDB39DBA-710D-46F7-98E6-6A77D5713181}"/>
    <dgm:cxn modelId="{CB0AF51D-2D71-40E9-B56F-5E6EF1C34A55}" srcId="{FF7DEBCC-2C80-47B1-B49B-6AD6C1883BE3}" destId="{1B7E0D9B-FE91-4433-99B9-968D0D5B91CD}" srcOrd="9" destOrd="0" parTransId="{2341EB44-6C2D-433D-8674-3D8D3A470C1F}" sibTransId="{8B5F3741-3832-423B-8DE1-06FF6F007A20}"/>
    <dgm:cxn modelId="{9134521E-63B9-43A4-A30F-EFDD400296E4}" type="presOf" srcId="{41F1DE8A-7316-4872-A74D-D8AF25126B4E}" destId="{423D727E-CAE5-449C-A765-EBDF57801C84}" srcOrd="0" destOrd="0" presId="urn:microsoft.com/office/officeart/2005/8/layout/bProcess4"/>
    <dgm:cxn modelId="{6AAEB526-ADC2-44FF-BB6B-80CDD5A8F029}" type="presOf" srcId="{43EE8BF6-A3E0-4129-95A3-B9D8D2534B18}" destId="{CC3FBF9B-C2AD-4012-B08E-AF315A354A41}" srcOrd="0" destOrd="0" presId="urn:microsoft.com/office/officeart/2005/8/layout/bProcess4"/>
    <dgm:cxn modelId="{0D658429-F701-4F51-8D32-9AB5227B365B}" type="presOf" srcId="{1B7E0D9B-FE91-4433-99B9-968D0D5B91CD}" destId="{1502E8B9-78A8-48CF-8396-F6CE799D995F}" srcOrd="0" destOrd="0" presId="urn:microsoft.com/office/officeart/2005/8/layout/bProcess4"/>
    <dgm:cxn modelId="{A41EE734-4E1E-4F59-ABF6-80A759AAAC84}" type="presOf" srcId="{3773815F-606C-4A88-9492-26DD2BFFF121}" destId="{570EA9E4-7C5B-4D90-9E58-688E17B1013B}" srcOrd="0" destOrd="0" presId="urn:microsoft.com/office/officeart/2005/8/layout/bProcess4"/>
    <dgm:cxn modelId="{553C135B-A252-433F-84AE-1D62F420F78B}" type="presOf" srcId="{B98D256F-B13A-4848-A00C-714D9E54EC93}" destId="{783EEA8C-A683-4FD3-B298-5955AD1244A9}" srcOrd="0" destOrd="0" presId="urn:microsoft.com/office/officeart/2005/8/layout/bProcess4"/>
    <dgm:cxn modelId="{5745135C-E9EB-4790-A33C-464E091F36B0}" type="presOf" srcId="{5EC03F51-BD09-4C29-B4AB-89D3E36B6129}" destId="{09EF31AA-449B-4A05-B807-7178C7FD0FCD}" srcOrd="0" destOrd="0" presId="urn:microsoft.com/office/officeart/2005/8/layout/bProcess4"/>
    <dgm:cxn modelId="{C966785C-BD4B-4BC5-97B2-15ED5E901879}" srcId="{FF7DEBCC-2C80-47B1-B49B-6AD6C1883BE3}" destId="{3773815F-606C-4A88-9492-26DD2BFFF121}" srcOrd="1" destOrd="0" parTransId="{07BF2A20-9C81-423C-B052-6D69941A626E}" sibTransId="{EC277BCE-6F54-4E0E-91B6-4BA1DF18013D}"/>
    <dgm:cxn modelId="{48803244-77F1-4D6F-8772-66B381C127D4}" type="presOf" srcId="{EDB39DBA-710D-46F7-98E6-6A77D5713181}" destId="{A1C7B0D7-5411-453E-887D-6B5C31B7C607}" srcOrd="0" destOrd="0" presId="urn:microsoft.com/office/officeart/2005/8/layout/bProcess4"/>
    <dgm:cxn modelId="{98537D44-D75C-4C06-B7E1-19E6A98F75B4}" type="presOf" srcId="{9E60CE18-21A8-4F0A-8ACA-C3C04273773F}" destId="{55830F5F-5F33-4D00-A902-A9D85CBF4535}" srcOrd="0" destOrd="0" presId="urn:microsoft.com/office/officeart/2005/8/layout/bProcess4"/>
    <dgm:cxn modelId="{AB349647-77FC-4AC6-AEE8-14004CB6215E}" type="presOf" srcId="{8C1333EE-4C93-4646-8947-FB8624AA7DBE}" destId="{3F79850B-538C-40F4-8F6D-837DC04BFFFE}" srcOrd="0" destOrd="0" presId="urn:microsoft.com/office/officeart/2005/8/layout/bProcess4"/>
    <dgm:cxn modelId="{5FB7CF4D-25CA-43C1-A274-DBC133408711}" type="presOf" srcId="{2E778B8A-07B1-40AD-884B-5A89389926E8}" destId="{27806ED9-3082-44BD-A90E-AD4CE413BFCF}" srcOrd="0" destOrd="0" presId="urn:microsoft.com/office/officeart/2005/8/layout/bProcess4"/>
    <dgm:cxn modelId="{AA889A4F-2C6E-4C4E-B835-1DA2A7CB6DDC}" srcId="{FF7DEBCC-2C80-47B1-B49B-6AD6C1883BE3}" destId="{19A95F8A-62DC-4EB8-8F4A-7D8096BF2AC3}" srcOrd="0" destOrd="0" parTransId="{52A16952-6271-4C5D-AA9D-D21109372155}" sibTransId="{DA6971E7-5AEB-4899-9866-5ACB2BC6FABE}"/>
    <dgm:cxn modelId="{1001FD52-F4DF-45CA-9B9B-D966BFAE37C5}" srcId="{FF7DEBCC-2C80-47B1-B49B-6AD6C1883BE3}" destId="{B322B5F5-4350-45CA-804D-152F2FA96BE4}" srcOrd="11" destOrd="0" parTransId="{64B356A4-E6F9-4E98-B171-F8820AE9490C}" sibTransId="{6CC5EF14-563B-43F4-BF3B-BF49C9E4D8A1}"/>
    <dgm:cxn modelId="{B1BDC475-C56D-4A53-93AE-5DCC8DCE1103}" type="presOf" srcId="{B322B5F5-4350-45CA-804D-152F2FA96BE4}" destId="{AE686247-F33A-4328-ACE8-F89CF4702DC2}" srcOrd="0" destOrd="0" presId="urn:microsoft.com/office/officeart/2005/8/layout/bProcess4"/>
    <dgm:cxn modelId="{19DFDB76-B834-4B80-B13D-CA2C12771EC7}" srcId="{FF7DEBCC-2C80-47B1-B49B-6AD6C1883BE3}" destId="{C854E8B4-E5A0-472C-9E72-A2C0F12042A6}" srcOrd="10" destOrd="0" parTransId="{23550E89-CA75-477B-A950-83E125C49D06}" sibTransId="{5EC03F51-BD09-4C29-B4AB-89D3E36B6129}"/>
    <dgm:cxn modelId="{F057CB78-16F2-48E5-853F-BECDA777C107}" type="presOf" srcId="{9481B646-1BB1-4E8F-AE06-093CB9D7E865}" destId="{934CD34D-BB00-4DE5-A214-313B144F5FFD}" srcOrd="0" destOrd="0" presId="urn:microsoft.com/office/officeart/2005/8/layout/bProcess4"/>
    <dgm:cxn modelId="{CE2EB87B-3DE6-4541-A01A-7BFB5828BA33}" type="presOf" srcId="{8B5F3741-3832-423B-8DE1-06FF6F007A20}" destId="{592AF5A8-6AA5-4E16-A3D2-6B4FC33E2A2C}" srcOrd="0" destOrd="0" presId="urn:microsoft.com/office/officeart/2005/8/layout/bProcess4"/>
    <dgm:cxn modelId="{FCAB5286-96BE-49AC-96D4-1BB5825257C3}" srcId="{FF7DEBCC-2C80-47B1-B49B-6AD6C1883BE3}" destId="{B98D256F-B13A-4848-A00C-714D9E54EC93}" srcOrd="4" destOrd="0" parTransId="{A4BE86B7-F5B2-4352-A925-3C6C1B17AD94}" sibTransId="{9E60CE18-21A8-4F0A-8ACA-C3C04273773F}"/>
    <dgm:cxn modelId="{23E5D091-41BD-4642-8A37-D7EDB31EBFC9}" type="presOf" srcId="{EB3D91E5-2360-4EA0-A107-C93C024F3AB5}" destId="{2D9221BD-53D2-4531-B0C8-B6A84C016EA9}" srcOrd="0" destOrd="0" presId="urn:microsoft.com/office/officeart/2005/8/layout/bProcess4"/>
    <dgm:cxn modelId="{80A89A92-1600-4AA3-9F31-0F3156C524AC}" srcId="{FF7DEBCC-2C80-47B1-B49B-6AD6C1883BE3}" destId="{3DF8A908-9C61-42B1-B8C4-988CDC8BAE24}" srcOrd="6" destOrd="0" parTransId="{4B4BF2A6-F132-495A-B24A-E3612A5E6A7F}" sibTransId="{950312E6-B5C2-4F93-90D5-92C8ED1A4700}"/>
    <dgm:cxn modelId="{76788E95-3F88-4EFD-A3AD-4057CD5BA971}" srcId="{FF7DEBCC-2C80-47B1-B49B-6AD6C1883BE3}" destId="{9481B646-1BB1-4E8F-AE06-093CB9D7E865}" srcOrd="8" destOrd="0" parTransId="{3A659080-3F85-4B32-895F-E983CCEA5C4B}" sibTransId="{EB3D91E5-2360-4EA0-A107-C93C024F3AB5}"/>
    <dgm:cxn modelId="{06CDD2AB-E4C0-44CA-B483-455E1F0DC940}" type="presOf" srcId="{39DD947B-FF83-43EE-AB1B-C8941CBE6401}" destId="{2A19F128-78D2-447E-93CD-D8E6A0196DB1}" srcOrd="0" destOrd="0" presId="urn:microsoft.com/office/officeart/2005/8/layout/bProcess4"/>
    <dgm:cxn modelId="{97944DB9-4350-448A-A5B2-717A61BE3B59}" type="presOf" srcId="{7878E84C-7AAA-4F74-88CD-F781451E7F7A}" destId="{27DCD1FF-1079-490F-805B-D3240924F95E}" srcOrd="0" destOrd="0" presId="urn:microsoft.com/office/officeart/2005/8/layout/bProcess4"/>
    <dgm:cxn modelId="{12F592C4-9069-4AB7-BF8C-53D8E17031F4}" type="presOf" srcId="{A8A5F659-FBEB-41ED-AC74-619D96C8874E}" destId="{EBC6FDB4-655A-4016-97B3-6BE1AD5AF3B3}" srcOrd="0" destOrd="0" presId="urn:microsoft.com/office/officeart/2005/8/layout/bProcess4"/>
    <dgm:cxn modelId="{451177C8-F372-460B-ACB1-7646C31758C3}" type="presOf" srcId="{3DF8A908-9C61-42B1-B8C4-988CDC8BAE24}" destId="{528F0F37-D99A-42BF-8133-CDCD165F58C1}" srcOrd="0" destOrd="0" presId="urn:microsoft.com/office/officeart/2005/8/layout/bProcess4"/>
    <dgm:cxn modelId="{4FFB37C9-C0A7-4AB7-A394-F94EEA1C99FB}" type="presOf" srcId="{FF7DEBCC-2C80-47B1-B49B-6AD6C1883BE3}" destId="{65EEAC3C-CD7E-454A-94F0-901B48ABC074}" srcOrd="0" destOrd="0" presId="urn:microsoft.com/office/officeart/2005/8/layout/bProcess4"/>
    <dgm:cxn modelId="{F694A4D5-B617-428D-92E6-DA5E5B1E9547}" srcId="{FF7DEBCC-2C80-47B1-B49B-6AD6C1883BE3}" destId="{2E778B8A-07B1-40AD-884B-5A89389926E8}" srcOrd="2" destOrd="0" parTransId="{203A2255-DE95-4931-9CBB-16D06699B253}" sibTransId="{41F1DE8A-7316-4872-A74D-D8AF25126B4E}"/>
    <dgm:cxn modelId="{C31EBCE5-FCFD-4CC2-81C4-33878009886A}" type="presOf" srcId="{950312E6-B5C2-4F93-90D5-92C8ED1A4700}" destId="{AED7D119-1927-4888-B7B3-37FED129C3C9}" srcOrd="0" destOrd="0" presId="urn:microsoft.com/office/officeart/2005/8/layout/bProcess4"/>
    <dgm:cxn modelId="{944EE8ED-C479-47CE-8EB0-61C2EEE75E07}" type="presOf" srcId="{C854E8B4-E5A0-472C-9E72-A2C0F12042A6}" destId="{EAA10E57-6921-4E92-AFB7-E2E28ABBF98D}" srcOrd="0" destOrd="0" presId="urn:microsoft.com/office/officeart/2005/8/layout/bProcess4"/>
    <dgm:cxn modelId="{85F018FD-7CFC-4222-85B8-E2991644D50A}" type="presOf" srcId="{EC277BCE-6F54-4E0E-91B6-4BA1DF18013D}" destId="{CE4B4A91-08C3-4F1E-84C0-ED108AE6CCF4}" srcOrd="0" destOrd="0" presId="urn:microsoft.com/office/officeart/2005/8/layout/bProcess4"/>
    <dgm:cxn modelId="{0AA3D821-2606-43A5-82EF-B9D8C44687BD}" type="presParOf" srcId="{65EEAC3C-CD7E-454A-94F0-901B48ABC074}" destId="{158CD231-EAB8-466E-B01A-359103640731}" srcOrd="0" destOrd="0" presId="urn:microsoft.com/office/officeart/2005/8/layout/bProcess4"/>
    <dgm:cxn modelId="{CAA307B8-D3D7-4A3A-B03B-7C65FDAA9971}" type="presParOf" srcId="{158CD231-EAB8-466E-B01A-359103640731}" destId="{7FB68DAC-1682-4B6B-B48C-0CCD0292223A}" srcOrd="0" destOrd="0" presId="urn:microsoft.com/office/officeart/2005/8/layout/bProcess4"/>
    <dgm:cxn modelId="{82332511-9273-46D9-B4E7-E6AE42923201}" type="presParOf" srcId="{158CD231-EAB8-466E-B01A-359103640731}" destId="{5BAC3BB8-4404-4982-87CF-F24D28A60E5F}" srcOrd="1" destOrd="0" presId="urn:microsoft.com/office/officeart/2005/8/layout/bProcess4"/>
    <dgm:cxn modelId="{44968153-D3C8-4441-A8F4-5A23880E4B27}" type="presParOf" srcId="{65EEAC3C-CD7E-454A-94F0-901B48ABC074}" destId="{41F08C49-4B4A-4DA7-920A-0BF407531D98}" srcOrd="1" destOrd="0" presId="urn:microsoft.com/office/officeart/2005/8/layout/bProcess4"/>
    <dgm:cxn modelId="{125BAF3A-C9D4-459D-99F0-3D4BE5034260}" type="presParOf" srcId="{65EEAC3C-CD7E-454A-94F0-901B48ABC074}" destId="{9B65FCAB-999A-45EA-B8D4-23BD21CCAFA4}" srcOrd="2" destOrd="0" presId="urn:microsoft.com/office/officeart/2005/8/layout/bProcess4"/>
    <dgm:cxn modelId="{6F0CDB61-E82D-4C4D-871E-92DFFDEB5BAE}" type="presParOf" srcId="{9B65FCAB-999A-45EA-B8D4-23BD21CCAFA4}" destId="{53F46C90-E851-47DE-9563-FD639AF29942}" srcOrd="0" destOrd="0" presId="urn:microsoft.com/office/officeart/2005/8/layout/bProcess4"/>
    <dgm:cxn modelId="{7BF8C511-53D4-4EFF-B467-6B03FEE78579}" type="presParOf" srcId="{9B65FCAB-999A-45EA-B8D4-23BD21CCAFA4}" destId="{570EA9E4-7C5B-4D90-9E58-688E17B1013B}" srcOrd="1" destOrd="0" presId="urn:microsoft.com/office/officeart/2005/8/layout/bProcess4"/>
    <dgm:cxn modelId="{78798373-C61B-4EBC-B820-6C728362A75A}" type="presParOf" srcId="{65EEAC3C-CD7E-454A-94F0-901B48ABC074}" destId="{CE4B4A91-08C3-4F1E-84C0-ED108AE6CCF4}" srcOrd="3" destOrd="0" presId="urn:microsoft.com/office/officeart/2005/8/layout/bProcess4"/>
    <dgm:cxn modelId="{1DA67AA5-122A-4561-A14A-48BC8A013802}" type="presParOf" srcId="{65EEAC3C-CD7E-454A-94F0-901B48ABC074}" destId="{94065DDE-536D-4966-B2A9-033A7FF0C11A}" srcOrd="4" destOrd="0" presId="urn:microsoft.com/office/officeart/2005/8/layout/bProcess4"/>
    <dgm:cxn modelId="{C5897D63-03DA-4F01-A5A3-1A8681D570AA}" type="presParOf" srcId="{94065DDE-536D-4966-B2A9-033A7FF0C11A}" destId="{1C31D9D1-4E6B-483E-94E4-D5B39939E945}" srcOrd="0" destOrd="0" presId="urn:microsoft.com/office/officeart/2005/8/layout/bProcess4"/>
    <dgm:cxn modelId="{BFC58FEF-1922-4521-A36B-9CD91E45DD4A}" type="presParOf" srcId="{94065DDE-536D-4966-B2A9-033A7FF0C11A}" destId="{27806ED9-3082-44BD-A90E-AD4CE413BFCF}" srcOrd="1" destOrd="0" presId="urn:microsoft.com/office/officeart/2005/8/layout/bProcess4"/>
    <dgm:cxn modelId="{470DADF9-A765-410B-B4CC-230B457279E8}" type="presParOf" srcId="{65EEAC3C-CD7E-454A-94F0-901B48ABC074}" destId="{423D727E-CAE5-449C-A765-EBDF57801C84}" srcOrd="5" destOrd="0" presId="urn:microsoft.com/office/officeart/2005/8/layout/bProcess4"/>
    <dgm:cxn modelId="{59F3771D-BFB4-4202-A01C-638BF7EB0B38}" type="presParOf" srcId="{65EEAC3C-CD7E-454A-94F0-901B48ABC074}" destId="{FCEBFC94-28CD-4B4D-84A7-4C95EF6CFF32}" srcOrd="6" destOrd="0" presId="urn:microsoft.com/office/officeart/2005/8/layout/bProcess4"/>
    <dgm:cxn modelId="{263BF394-2DEC-424E-B196-91B60F77F415}" type="presParOf" srcId="{FCEBFC94-28CD-4B4D-84A7-4C95EF6CFF32}" destId="{343D6EEF-28D3-4B1E-A75C-4CCF3D808B71}" srcOrd="0" destOrd="0" presId="urn:microsoft.com/office/officeart/2005/8/layout/bProcess4"/>
    <dgm:cxn modelId="{83F876D7-C0B9-4694-B1CF-9E6C330516EA}" type="presParOf" srcId="{FCEBFC94-28CD-4B4D-84A7-4C95EF6CFF32}" destId="{EBC6FDB4-655A-4016-97B3-6BE1AD5AF3B3}" srcOrd="1" destOrd="0" presId="urn:microsoft.com/office/officeart/2005/8/layout/bProcess4"/>
    <dgm:cxn modelId="{ECEB2871-3D49-4773-89A5-CC58ACD53AD0}" type="presParOf" srcId="{65EEAC3C-CD7E-454A-94F0-901B48ABC074}" destId="{A1C7B0D7-5411-453E-887D-6B5C31B7C607}" srcOrd="7" destOrd="0" presId="urn:microsoft.com/office/officeart/2005/8/layout/bProcess4"/>
    <dgm:cxn modelId="{C428B6FE-E850-4EBF-8285-24245BBB50CB}" type="presParOf" srcId="{65EEAC3C-CD7E-454A-94F0-901B48ABC074}" destId="{045C3920-B0F2-4B11-AE6A-C2C7B154032C}" srcOrd="8" destOrd="0" presId="urn:microsoft.com/office/officeart/2005/8/layout/bProcess4"/>
    <dgm:cxn modelId="{93E4AB8A-392C-4B50-9AA4-7023CE0DE15E}" type="presParOf" srcId="{045C3920-B0F2-4B11-AE6A-C2C7B154032C}" destId="{7D0A7C14-D34E-49CA-AD05-23BF8ACA2B31}" srcOrd="0" destOrd="0" presId="urn:microsoft.com/office/officeart/2005/8/layout/bProcess4"/>
    <dgm:cxn modelId="{799469DE-30BA-412B-9DA7-ABA80368BE77}" type="presParOf" srcId="{045C3920-B0F2-4B11-AE6A-C2C7B154032C}" destId="{783EEA8C-A683-4FD3-B298-5955AD1244A9}" srcOrd="1" destOrd="0" presId="urn:microsoft.com/office/officeart/2005/8/layout/bProcess4"/>
    <dgm:cxn modelId="{EFFD37F9-721D-4E70-9D8A-B9C9CA6ECB14}" type="presParOf" srcId="{65EEAC3C-CD7E-454A-94F0-901B48ABC074}" destId="{55830F5F-5F33-4D00-A902-A9D85CBF4535}" srcOrd="9" destOrd="0" presId="urn:microsoft.com/office/officeart/2005/8/layout/bProcess4"/>
    <dgm:cxn modelId="{50A62F2D-0DBB-4925-B51D-FDDF08AB98D4}" type="presParOf" srcId="{65EEAC3C-CD7E-454A-94F0-901B48ABC074}" destId="{1BF5E917-5566-468F-96C6-397319059E5B}" srcOrd="10" destOrd="0" presId="urn:microsoft.com/office/officeart/2005/8/layout/bProcess4"/>
    <dgm:cxn modelId="{3461773A-635D-4877-86F6-21F35549FF62}" type="presParOf" srcId="{1BF5E917-5566-468F-96C6-397319059E5B}" destId="{6F3C7DD8-C34D-43E0-B56E-4D794E054ADA}" srcOrd="0" destOrd="0" presId="urn:microsoft.com/office/officeart/2005/8/layout/bProcess4"/>
    <dgm:cxn modelId="{733E087F-E652-4A23-B3A5-C5FDD51D2630}" type="presParOf" srcId="{1BF5E917-5566-468F-96C6-397319059E5B}" destId="{CC3FBF9B-C2AD-4012-B08E-AF315A354A41}" srcOrd="1" destOrd="0" presId="urn:microsoft.com/office/officeart/2005/8/layout/bProcess4"/>
    <dgm:cxn modelId="{75395827-7436-4DC0-9024-485813DF5D2D}" type="presParOf" srcId="{65EEAC3C-CD7E-454A-94F0-901B48ABC074}" destId="{2A19F128-78D2-447E-93CD-D8E6A0196DB1}" srcOrd="11" destOrd="0" presId="urn:microsoft.com/office/officeart/2005/8/layout/bProcess4"/>
    <dgm:cxn modelId="{F95A23FE-CF86-4754-92B7-E094729EBCB8}" type="presParOf" srcId="{65EEAC3C-CD7E-454A-94F0-901B48ABC074}" destId="{C11710C1-9BDC-435F-AD70-EB600D2550B0}" srcOrd="12" destOrd="0" presId="urn:microsoft.com/office/officeart/2005/8/layout/bProcess4"/>
    <dgm:cxn modelId="{B7845B97-0791-4D5B-B2E3-9B74867D33FA}" type="presParOf" srcId="{C11710C1-9BDC-435F-AD70-EB600D2550B0}" destId="{91AE6715-F4B1-4D1E-A4F3-A6AB0480C3A3}" srcOrd="0" destOrd="0" presId="urn:microsoft.com/office/officeart/2005/8/layout/bProcess4"/>
    <dgm:cxn modelId="{23E271D0-D164-4D8F-ADA4-388AB1B7A1A4}" type="presParOf" srcId="{C11710C1-9BDC-435F-AD70-EB600D2550B0}" destId="{528F0F37-D99A-42BF-8133-CDCD165F58C1}" srcOrd="1" destOrd="0" presId="urn:microsoft.com/office/officeart/2005/8/layout/bProcess4"/>
    <dgm:cxn modelId="{98103830-B1A3-4993-9303-7589CA6F62FA}" type="presParOf" srcId="{65EEAC3C-CD7E-454A-94F0-901B48ABC074}" destId="{AED7D119-1927-4888-B7B3-37FED129C3C9}" srcOrd="13" destOrd="0" presId="urn:microsoft.com/office/officeart/2005/8/layout/bProcess4"/>
    <dgm:cxn modelId="{C7F4A972-1486-432C-8E6D-D3214219FF07}" type="presParOf" srcId="{65EEAC3C-CD7E-454A-94F0-901B48ABC074}" destId="{08CF063F-8140-4C47-B24F-577E81F74E79}" srcOrd="14" destOrd="0" presId="urn:microsoft.com/office/officeart/2005/8/layout/bProcess4"/>
    <dgm:cxn modelId="{43FB56CB-B2C3-47A5-8951-E43BC2133103}" type="presParOf" srcId="{08CF063F-8140-4C47-B24F-577E81F74E79}" destId="{6AA6D95F-0FF7-4B13-A2A3-B36E5771A180}" srcOrd="0" destOrd="0" presId="urn:microsoft.com/office/officeart/2005/8/layout/bProcess4"/>
    <dgm:cxn modelId="{BA9B9634-9BE8-4D54-852A-765E874F7B92}" type="presParOf" srcId="{08CF063F-8140-4C47-B24F-577E81F74E79}" destId="{3F79850B-538C-40F4-8F6D-837DC04BFFFE}" srcOrd="1" destOrd="0" presId="urn:microsoft.com/office/officeart/2005/8/layout/bProcess4"/>
    <dgm:cxn modelId="{40C3CA7A-5ED0-41B5-9FA2-F669F70F9113}" type="presParOf" srcId="{65EEAC3C-CD7E-454A-94F0-901B48ABC074}" destId="{27DCD1FF-1079-490F-805B-D3240924F95E}" srcOrd="15" destOrd="0" presId="urn:microsoft.com/office/officeart/2005/8/layout/bProcess4"/>
    <dgm:cxn modelId="{900042F6-2A8E-4CBD-9DAA-24781A3C4AA7}" type="presParOf" srcId="{65EEAC3C-CD7E-454A-94F0-901B48ABC074}" destId="{763EC63D-244D-4621-ADED-583E53992228}" srcOrd="16" destOrd="0" presId="urn:microsoft.com/office/officeart/2005/8/layout/bProcess4"/>
    <dgm:cxn modelId="{D5B3405E-70A5-4708-AEB7-15CAEB827029}" type="presParOf" srcId="{763EC63D-244D-4621-ADED-583E53992228}" destId="{3C382E86-4C04-4BD0-9941-E370D6F62F6B}" srcOrd="0" destOrd="0" presId="urn:microsoft.com/office/officeart/2005/8/layout/bProcess4"/>
    <dgm:cxn modelId="{9C991661-25B7-4340-8959-78FAFA9C790F}" type="presParOf" srcId="{763EC63D-244D-4621-ADED-583E53992228}" destId="{934CD34D-BB00-4DE5-A214-313B144F5FFD}" srcOrd="1" destOrd="0" presId="urn:microsoft.com/office/officeart/2005/8/layout/bProcess4"/>
    <dgm:cxn modelId="{4EB9442B-B8B2-4235-8B02-FE790CB61100}" type="presParOf" srcId="{65EEAC3C-CD7E-454A-94F0-901B48ABC074}" destId="{2D9221BD-53D2-4531-B0C8-B6A84C016EA9}" srcOrd="17" destOrd="0" presId="urn:microsoft.com/office/officeart/2005/8/layout/bProcess4"/>
    <dgm:cxn modelId="{445BAB2F-91F2-4A65-9544-55CC99B67C9C}" type="presParOf" srcId="{65EEAC3C-CD7E-454A-94F0-901B48ABC074}" destId="{776840F1-555B-4567-8954-77973E074617}" srcOrd="18" destOrd="0" presId="urn:microsoft.com/office/officeart/2005/8/layout/bProcess4"/>
    <dgm:cxn modelId="{B545A0A2-681C-4B55-AA54-EB772A80B287}" type="presParOf" srcId="{776840F1-555B-4567-8954-77973E074617}" destId="{4CDA8B2D-D1E7-4DC4-9773-C5E314DC77CB}" srcOrd="0" destOrd="0" presId="urn:microsoft.com/office/officeart/2005/8/layout/bProcess4"/>
    <dgm:cxn modelId="{82278ADB-BAC1-4F45-BD4F-B6B340F39E03}" type="presParOf" srcId="{776840F1-555B-4567-8954-77973E074617}" destId="{1502E8B9-78A8-48CF-8396-F6CE799D995F}" srcOrd="1" destOrd="0" presId="urn:microsoft.com/office/officeart/2005/8/layout/bProcess4"/>
    <dgm:cxn modelId="{909EC309-4FFD-4C35-9C22-9610FD7883B3}" type="presParOf" srcId="{65EEAC3C-CD7E-454A-94F0-901B48ABC074}" destId="{592AF5A8-6AA5-4E16-A3D2-6B4FC33E2A2C}" srcOrd="19" destOrd="0" presId="urn:microsoft.com/office/officeart/2005/8/layout/bProcess4"/>
    <dgm:cxn modelId="{34EE6340-5FC2-4850-B671-C911F5354C98}" type="presParOf" srcId="{65EEAC3C-CD7E-454A-94F0-901B48ABC074}" destId="{39D89D1D-8C05-41A7-971F-4BDD78716BF7}" srcOrd="20" destOrd="0" presId="urn:microsoft.com/office/officeart/2005/8/layout/bProcess4"/>
    <dgm:cxn modelId="{F9369B96-7C64-44BC-986C-ABCCA408D761}" type="presParOf" srcId="{39D89D1D-8C05-41A7-971F-4BDD78716BF7}" destId="{A1A39E20-2C01-42D0-A603-8F0F67DFE9C1}" srcOrd="0" destOrd="0" presId="urn:microsoft.com/office/officeart/2005/8/layout/bProcess4"/>
    <dgm:cxn modelId="{2640238B-45D4-4B47-ADDB-5E32C4020667}" type="presParOf" srcId="{39D89D1D-8C05-41A7-971F-4BDD78716BF7}" destId="{EAA10E57-6921-4E92-AFB7-E2E28ABBF98D}" srcOrd="1" destOrd="0" presId="urn:microsoft.com/office/officeart/2005/8/layout/bProcess4"/>
    <dgm:cxn modelId="{331F2AC6-ED56-4858-8D13-DFEFE55844B2}" type="presParOf" srcId="{65EEAC3C-CD7E-454A-94F0-901B48ABC074}" destId="{09EF31AA-449B-4A05-B807-7178C7FD0FCD}" srcOrd="21" destOrd="0" presId="urn:microsoft.com/office/officeart/2005/8/layout/bProcess4"/>
    <dgm:cxn modelId="{9A60084C-92F1-4706-8E7E-210180DC6F26}" type="presParOf" srcId="{65EEAC3C-CD7E-454A-94F0-901B48ABC074}" destId="{0F47997B-6B00-40F3-BB51-B5F1A8C87AC6}" srcOrd="22" destOrd="0" presId="urn:microsoft.com/office/officeart/2005/8/layout/bProcess4"/>
    <dgm:cxn modelId="{5367BAA9-4FE8-47C8-B742-C360B1D228BC}" type="presParOf" srcId="{0F47997B-6B00-40F3-BB51-B5F1A8C87AC6}" destId="{52CE6C9E-DB3E-486B-9579-6AF91371F3BC}" srcOrd="0" destOrd="0" presId="urn:microsoft.com/office/officeart/2005/8/layout/bProcess4"/>
    <dgm:cxn modelId="{C02932BE-E41C-4FEC-A276-B806F6AB1724}" type="presParOf" srcId="{0F47997B-6B00-40F3-BB51-B5F1A8C87AC6}" destId="{AE686247-F33A-4328-ACE8-F89CF4702DC2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08C49-4B4A-4DA7-920A-0BF407531D98}">
      <dsp:nvSpPr>
        <dsp:cNvPr id="0" name=""/>
        <dsp:cNvSpPr/>
      </dsp:nvSpPr>
      <dsp:spPr>
        <a:xfrm rot="5400000">
          <a:off x="2934942" y="842964"/>
          <a:ext cx="1319944" cy="15898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AC3BB8-4404-4982-87CF-F24D28A60E5F}">
      <dsp:nvSpPr>
        <dsp:cNvPr id="0" name=""/>
        <dsp:cNvSpPr/>
      </dsp:nvSpPr>
      <dsp:spPr>
        <a:xfrm>
          <a:off x="3239163" y="1430"/>
          <a:ext cx="1766477" cy="105988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Launch HNO process: ICCM agrees on methodology and joint assessments</a:t>
          </a:r>
        </a:p>
      </dsp:txBody>
      <dsp:txXfrm>
        <a:off x="3270206" y="32473"/>
        <a:ext cx="1704391" cy="997800"/>
      </dsp:txXfrm>
    </dsp:sp>
    <dsp:sp modelId="{CE4B4A91-08C3-4F1E-84C0-ED108AE6CCF4}">
      <dsp:nvSpPr>
        <dsp:cNvPr id="0" name=""/>
        <dsp:cNvSpPr/>
      </dsp:nvSpPr>
      <dsp:spPr>
        <a:xfrm rot="5400000">
          <a:off x="2934942" y="2167822"/>
          <a:ext cx="1319944" cy="158982"/>
        </a:xfrm>
        <a:prstGeom prst="rect">
          <a:avLst/>
        </a:prstGeom>
        <a:solidFill>
          <a:schemeClr val="accent4">
            <a:hueOff val="-446477"/>
            <a:satOff val="2690"/>
            <a:lumOff val="2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0EA9E4-7C5B-4D90-9E58-688E17B1013B}">
      <dsp:nvSpPr>
        <dsp:cNvPr id="0" name=""/>
        <dsp:cNvSpPr/>
      </dsp:nvSpPr>
      <dsp:spPr>
        <a:xfrm>
          <a:off x="3239163" y="1326288"/>
          <a:ext cx="1766477" cy="1059886"/>
        </a:xfrm>
        <a:prstGeom prst="roundRect">
          <a:avLst>
            <a:gd name="adj" fmla="val 10000"/>
          </a:avLst>
        </a:prstGeom>
        <a:solidFill>
          <a:schemeClr val="accent4">
            <a:hueOff val="-405888"/>
            <a:satOff val="2445"/>
            <a:lumOff val="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WASH cluster team drafts indicators (based on data sources and core indicators)</a:t>
          </a:r>
        </a:p>
      </dsp:txBody>
      <dsp:txXfrm>
        <a:off x="3270206" y="1357331"/>
        <a:ext cx="1704391" cy="997800"/>
      </dsp:txXfrm>
    </dsp:sp>
    <dsp:sp modelId="{423D727E-CAE5-449C-A765-EBDF57801C84}">
      <dsp:nvSpPr>
        <dsp:cNvPr id="0" name=""/>
        <dsp:cNvSpPr/>
      </dsp:nvSpPr>
      <dsp:spPr>
        <a:xfrm rot="5400000">
          <a:off x="2934942" y="3492680"/>
          <a:ext cx="1319944" cy="158982"/>
        </a:xfrm>
        <a:prstGeom prst="rect">
          <a:avLst/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806ED9-3082-44BD-A90E-AD4CE413BFCF}">
      <dsp:nvSpPr>
        <dsp:cNvPr id="0" name=""/>
        <dsp:cNvSpPr/>
      </dsp:nvSpPr>
      <dsp:spPr>
        <a:xfrm>
          <a:off x="3239163" y="2651146"/>
          <a:ext cx="1766477" cy="1059886"/>
        </a:xfrm>
        <a:prstGeom prst="roundRect">
          <a:avLst>
            <a:gd name="adj" fmla="val 10000"/>
          </a:avLst>
        </a:prstGeom>
        <a:solidFill>
          <a:schemeClr val="accent4">
            <a:hueOff val="-811776"/>
            <a:satOff val="4891"/>
            <a:lumOff val="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Discussion and agreement in SAG – WASH cluster updated in monthly meeting</a:t>
          </a:r>
        </a:p>
      </dsp:txBody>
      <dsp:txXfrm>
        <a:off x="3270206" y="2682189"/>
        <a:ext cx="1704391" cy="997800"/>
      </dsp:txXfrm>
    </dsp:sp>
    <dsp:sp modelId="{A1C7B0D7-5411-453E-887D-6B5C31B7C607}">
      <dsp:nvSpPr>
        <dsp:cNvPr id="0" name=""/>
        <dsp:cNvSpPr/>
      </dsp:nvSpPr>
      <dsp:spPr>
        <a:xfrm>
          <a:off x="3597371" y="4155109"/>
          <a:ext cx="2344501" cy="158982"/>
        </a:xfrm>
        <a:prstGeom prst="rect">
          <a:avLst/>
        </a:prstGeom>
        <a:solidFill>
          <a:schemeClr val="accent4">
            <a:hueOff val="-1339431"/>
            <a:satOff val="8070"/>
            <a:lumOff val="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6FDB4-655A-4016-97B3-6BE1AD5AF3B3}">
      <dsp:nvSpPr>
        <dsp:cNvPr id="0" name=""/>
        <dsp:cNvSpPr/>
      </dsp:nvSpPr>
      <dsp:spPr>
        <a:xfrm>
          <a:off x="3239163" y="3976004"/>
          <a:ext cx="1766477" cy="1059886"/>
        </a:xfrm>
        <a:prstGeom prst="roundRect">
          <a:avLst>
            <a:gd name="adj" fmla="val 10000"/>
          </a:avLst>
        </a:prstGeom>
        <a:solidFill>
          <a:schemeClr val="accent4">
            <a:hueOff val="-1217664"/>
            <a:satOff val="7336"/>
            <a:lumOff val="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OCHA / ICCM conducts assessment mapping / survey of surveys </a:t>
          </a:r>
        </a:p>
      </dsp:txBody>
      <dsp:txXfrm>
        <a:off x="3270206" y="4007047"/>
        <a:ext cx="1704391" cy="997800"/>
      </dsp:txXfrm>
    </dsp:sp>
    <dsp:sp modelId="{55830F5F-5F33-4D00-A902-A9D85CBF4535}">
      <dsp:nvSpPr>
        <dsp:cNvPr id="0" name=""/>
        <dsp:cNvSpPr/>
      </dsp:nvSpPr>
      <dsp:spPr>
        <a:xfrm rot="16200000">
          <a:off x="5284357" y="3492680"/>
          <a:ext cx="1319944" cy="158982"/>
        </a:xfrm>
        <a:prstGeom prst="rect">
          <a:avLst/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3EEA8C-A683-4FD3-B298-5955AD1244A9}">
      <dsp:nvSpPr>
        <dsp:cNvPr id="0" name=""/>
        <dsp:cNvSpPr/>
      </dsp:nvSpPr>
      <dsp:spPr>
        <a:xfrm>
          <a:off x="5588578" y="3976004"/>
          <a:ext cx="1766477" cy="1059886"/>
        </a:xfrm>
        <a:prstGeom prst="roundRect">
          <a:avLst>
            <a:gd name="adj" fmla="val 10000"/>
          </a:avLst>
        </a:prstGeom>
        <a:solidFill>
          <a:schemeClr val="accent4">
            <a:hueOff val="-1623553"/>
            <a:satOff val="9781"/>
            <a:lumOff val="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Include WASH indicators in MCLA – TFPM conducts MCLA</a:t>
          </a:r>
        </a:p>
      </dsp:txBody>
      <dsp:txXfrm>
        <a:off x="5619621" y="4007047"/>
        <a:ext cx="1704391" cy="997800"/>
      </dsp:txXfrm>
    </dsp:sp>
    <dsp:sp modelId="{2A19F128-78D2-447E-93CD-D8E6A0196DB1}">
      <dsp:nvSpPr>
        <dsp:cNvPr id="0" name=""/>
        <dsp:cNvSpPr/>
      </dsp:nvSpPr>
      <dsp:spPr>
        <a:xfrm rot="16200000">
          <a:off x="5284357" y="2167822"/>
          <a:ext cx="1319944" cy="158982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FBF9B-C2AD-4012-B08E-AF315A354A41}">
      <dsp:nvSpPr>
        <dsp:cNvPr id="0" name=""/>
        <dsp:cNvSpPr/>
      </dsp:nvSpPr>
      <dsp:spPr>
        <a:xfrm>
          <a:off x="5588578" y="2651146"/>
          <a:ext cx="1766477" cy="1059886"/>
        </a:xfrm>
        <a:prstGeom prst="roundRect">
          <a:avLst>
            <a:gd name="adj" fmla="val 10000"/>
          </a:avLst>
        </a:prstGeom>
        <a:solidFill>
          <a:schemeClr val="accent4">
            <a:hueOff val="-2029441"/>
            <a:satOff val="12227"/>
            <a:lumOff val="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300" kern="1200" dirty="0"/>
            <a:t>Delphi workshops at hub level (WASH SNC &amp; partners participate)</a:t>
          </a:r>
        </a:p>
      </dsp:txBody>
      <dsp:txXfrm>
        <a:off x="5619621" y="2682189"/>
        <a:ext cx="1704391" cy="997800"/>
      </dsp:txXfrm>
    </dsp:sp>
    <dsp:sp modelId="{AED7D119-1927-4888-B7B3-37FED129C3C9}">
      <dsp:nvSpPr>
        <dsp:cNvPr id="0" name=""/>
        <dsp:cNvSpPr/>
      </dsp:nvSpPr>
      <dsp:spPr>
        <a:xfrm rot="16200000">
          <a:off x="5284357" y="842964"/>
          <a:ext cx="1319944" cy="158982"/>
        </a:xfrm>
        <a:prstGeom prst="rect">
          <a:avLst/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F0F37-D99A-42BF-8133-CDCD165F58C1}">
      <dsp:nvSpPr>
        <dsp:cNvPr id="0" name=""/>
        <dsp:cNvSpPr/>
      </dsp:nvSpPr>
      <dsp:spPr>
        <a:xfrm>
          <a:off x="5588578" y="1326288"/>
          <a:ext cx="1766477" cy="1059886"/>
        </a:xfrm>
        <a:prstGeom prst="roundRect">
          <a:avLst>
            <a:gd name="adj" fmla="val 10000"/>
          </a:avLst>
        </a:prstGeom>
        <a:solidFill>
          <a:schemeClr val="accent4">
            <a:hueOff val="-2435329"/>
            <a:satOff val="14672"/>
            <a:lumOff val="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All data is collected – REACH updates SDR and fills HNO data matrix at district level</a:t>
          </a:r>
        </a:p>
      </dsp:txBody>
      <dsp:txXfrm>
        <a:off x="5619621" y="1357331"/>
        <a:ext cx="1704391" cy="997800"/>
      </dsp:txXfrm>
    </dsp:sp>
    <dsp:sp modelId="{27DCD1FF-1079-490F-805B-D3240924F95E}">
      <dsp:nvSpPr>
        <dsp:cNvPr id="0" name=""/>
        <dsp:cNvSpPr/>
      </dsp:nvSpPr>
      <dsp:spPr>
        <a:xfrm>
          <a:off x="5946786" y="180534"/>
          <a:ext cx="2344501" cy="158982"/>
        </a:xfrm>
        <a:prstGeom prst="rect">
          <a:avLst/>
        </a:prstGeom>
        <a:solidFill>
          <a:schemeClr val="accent4">
            <a:hueOff val="-3125339"/>
            <a:satOff val="18829"/>
            <a:lumOff val="15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9850B-538C-40F4-8F6D-837DC04BFFFE}">
      <dsp:nvSpPr>
        <dsp:cNvPr id="0" name=""/>
        <dsp:cNvSpPr/>
      </dsp:nvSpPr>
      <dsp:spPr>
        <a:xfrm>
          <a:off x="5588578" y="1430"/>
          <a:ext cx="1766477" cy="1059886"/>
        </a:xfrm>
        <a:prstGeom prst="roundRect">
          <a:avLst>
            <a:gd name="adj" fmla="val 10000"/>
          </a:avLst>
        </a:prstGeom>
        <a:solidFill>
          <a:schemeClr val="accent4">
            <a:hueOff val="-2841217"/>
            <a:satOff val="17118"/>
            <a:lumOff val="13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WASH cluster team develops weighting and draft calculation of severity scores and PIN</a:t>
          </a:r>
        </a:p>
      </dsp:txBody>
      <dsp:txXfrm>
        <a:off x="5619621" y="32473"/>
        <a:ext cx="1704391" cy="997800"/>
      </dsp:txXfrm>
    </dsp:sp>
    <dsp:sp modelId="{2D9221BD-53D2-4531-B0C8-B6A84C016EA9}">
      <dsp:nvSpPr>
        <dsp:cNvPr id="0" name=""/>
        <dsp:cNvSpPr/>
      </dsp:nvSpPr>
      <dsp:spPr>
        <a:xfrm rot="5400000">
          <a:off x="7633772" y="842964"/>
          <a:ext cx="1319944" cy="158982"/>
        </a:xfrm>
        <a:prstGeom prst="rect">
          <a:avLst/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4CD34D-BB00-4DE5-A214-313B144F5FFD}">
      <dsp:nvSpPr>
        <dsp:cNvPr id="0" name=""/>
        <dsp:cNvSpPr/>
      </dsp:nvSpPr>
      <dsp:spPr>
        <a:xfrm>
          <a:off x="7937993" y="1430"/>
          <a:ext cx="1766477" cy="1059886"/>
        </a:xfrm>
        <a:prstGeom prst="roundRect">
          <a:avLst>
            <a:gd name="adj" fmla="val 10000"/>
          </a:avLst>
        </a:prstGeom>
        <a:solidFill>
          <a:schemeClr val="accent4">
            <a:hueOff val="-3247105"/>
            <a:satOff val="19563"/>
            <a:lumOff val="15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Discussion and agreement in SAG on weighting, severity scores and PIN</a:t>
          </a:r>
        </a:p>
      </dsp:txBody>
      <dsp:txXfrm>
        <a:off x="7969036" y="32473"/>
        <a:ext cx="1704391" cy="997800"/>
      </dsp:txXfrm>
    </dsp:sp>
    <dsp:sp modelId="{592AF5A8-6AA5-4E16-A3D2-6B4FC33E2A2C}">
      <dsp:nvSpPr>
        <dsp:cNvPr id="0" name=""/>
        <dsp:cNvSpPr/>
      </dsp:nvSpPr>
      <dsp:spPr>
        <a:xfrm rot="5400000">
          <a:off x="7633772" y="2167822"/>
          <a:ext cx="1319944" cy="158982"/>
        </a:xfrm>
        <a:prstGeom prst="rect">
          <a:avLst/>
        </a:prstGeom>
        <a:solidFill>
          <a:schemeClr val="accent4">
            <a:hueOff val="-4018293"/>
            <a:satOff val="24209"/>
            <a:lumOff val="19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02E8B9-78A8-48CF-8396-F6CE799D995F}">
      <dsp:nvSpPr>
        <dsp:cNvPr id="0" name=""/>
        <dsp:cNvSpPr/>
      </dsp:nvSpPr>
      <dsp:spPr>
        <a:xfrm>
          <a:off x="7937993" y="1326288"/>
          <a:ext cx="1766477" cy="1059886"/>
        </a:xfrm>
        <a:prstGeom prst="roundRect">
          <a:avLst>
            <a:gd name="adj" fmla="val 10000"/>
          </a:avLst>
        </a:prstGeom>
        <a:solidFill>
          <a:schemeClr val="accent4">
            <a:hueOff val="-3652993"/>
            <a:satOff val="22008"/>
            <a:lumOff val="17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WASH cluster team finalizes narrative and </a:t>
          </a:r>
          <a:r>
            <a:rPr lang="en-US" sz="1300" kern="1200" dirty="0" err="1"/>
            <a:t>infographs</a:t>
          </a:r>
          <a:r>
            <a:rPr lang="en-US" sz="1300" kern="1200" dirty="0"/>
            <a:t> </a:t>
          </a:r>
        </a:p>
      </dsp:txBody>
      <dsp:txXfrm>
        <a:off x="7969036" y="1357331"/>
        <a:ext cx="1704391" cy="997800"/>
      </dsp:txXfrm>
    </dsp:sp>
    <dsp:sp modelId="{09EF31AA-449B-4A05-B807-7178C7FD0FCD}">
      <dsp:nvSpPr>
        <dsp:cNvPr id="0" name=""/>
        <dsp:cNvSpPr/>
      </dsp:nvSpPr>
      <dsp:spPr>
        <a:xfrm rot="5400000">
          <a:off x="7633772" y="3492680"/>
          <a:ext cx="1319944" cy="158982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10E57-6921-4E92-AFB7-E2E28ABBF98D}">
      <dsp:nvSpPr>
        <dsp:cNvPr id="0" name=""/>
        <dsp:cNvSpPr/>
      </dsp:nvSpPr>
      <dsp:spPr>
        <a:xfrm>
          <a:off x="7937993" y="2651146"/>
          <a:ext cx="1766477" cy="1059886"/>
        </a:xfrm>
        <a:prstGeom prst="roundRect">
          <a:avLst>
            <a:gd name="adj" fmla="val 10000"/>
          </a:avLst>
        </a:prstGeom>
        <a:solidFill>
          <a:schemeClr val="accent4">
            <a:hueOff val="-4058882"/>
            <a:satOff val="24454"/>
            <a:lumOff val="19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WASH cluster partners receive HNO matrix to inform response planning</a:t>
          </a:r>
        </a:p>
      </dsp:txBody>
      <dsp:txXfrm>
        <a:off x="7969036" y="2682189"/>
        <a:ext cx="1704391" cy="997800"/>
      </dsp:txXfrm>
    </dsp:sp>
    <dsp:sp modelId="{AE686247-F33A-4328-ACE8-F89CF4702DC2}">
      <dsp:nvSpPr>
        <dsp:cNvPr id="0" name=""/>
        <dsp:cNvSpPr/>
      </dsp:nvSpPr>
      <dsp:spPr>
        <a:xfrm>
          <a:off x="7937993" y="3976004"/>
          <a:ext cx="1766477" cy="1059886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Dedicated workshop for partners on HPC, using HNO for planning and YWC strategies</a:t>
          </a:r>
        </a:p>
      </dsp:txBody>
      <dsp:txXfrm>
        <a:off x="7969036" y="4007047"/>
        <a:ext cx="1704391" cy="997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84" y="4508500"/>
            <a:ext cx="8534400" cy="649288"/>
          </a:xfrm>
        </p:spPr>
        <p:txBody>
          <a:bodyPr/>
          <a:lstStyle>
            <a:lvl1pPr marL="0" indent="0" algn="ctr">
              <a:buNone/>
              <a:defRPr sz="1800" baseline="0">
                <a:solidFill>
                  <a:srgbClr val="002D2D"/>
                </a:solidFill>
              </a:defRPr>
            </a:lvl1pPr>
          </a:lstStyle>
          <a:p>
            <a:pPr lvl="0"/>
            <a:r>
              <a:rPr lang="en-US" sz="1800" dirty="0"/>
              <a:t>Click to edit Date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527051" y="1557338"/>
            <a:ext cx="10972800" cy="7921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981" y="1412777"/>
            <a:ext cx="10363200" cy="1470025"/>
          </a:xfrm>
        </p:spPr>
        <p:txBody>
          <a:bodyPr/>
          <a:lstStyle>
            <a:lvl1pPr algn="ctr">
              <a:defRPr sz="3200" b="1">
                <a:solidFill>
                  <a:srgbClr val="0099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6101" y="3212977"/>
            <a:ext cx="8534400" cy="1139841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89898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68" y="117146"/>
            <a:ext cx="9195827" cy="129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5807969" y="6485857"/>
            <a:ext cx="6093884" cy="3190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050" b="1" dirty="0">
                <a:solidFill>
                  <a:prstClr val="black"/>
                </a:solidFill>
              </a:rPr>
              <a:t>Yemen </a:t>
            </a:r>
            <a:r>
              <a:rPr lang="en-US" sz="1050" dirty="0">
                <a:solidFill>
                  <a:prstClr val="black"/>
                </a:solidFill>
              </a:rPr>
              <a:t> – 19/06/2018</a:t>
            </a:r>
            <a:endParaRPr lang="en-US" sz="1050" b="1" dirty="0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908050"/>
            <a:ext cx="12192000" cy="360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1637" y="460888"/>
            <a:ext cx="8750763" cy="363175"/>
          </a:xfrm>
        </p:spPr>
        <p:txBody>
          <a:bodyPr/>
          <a:lstStyle>
            <a:lvl1pPr algn="r">
              <a:defRPr sz="2800" b="1">
                <a:solidFill>
                  <a:srgbClr val="0099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A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6753"/>
            <a:ext cx="10972800" cy="49294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A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67" y="6312409"/>
            <a:ext cx="1784547" cy="49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75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08049"/>
            <a:ext cx="12192000" cy="360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50" y="1268761"/>
            <a:ext cx="5102357" cy="45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AR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342923" y="1268761"/>
            <a:ext cx="5102357" cy="45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AR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31637" y="460888"/>
            <a:ext cx="8750763" cy="363175"/>
          </a:xfrm>
        </p:spPr>
        <p:txBody>
          <a:bodyPr/>
          <a:lstStyle>
            <a:lvl1pPr algn="r">
              <a:defRPr sz="2800" b="1">
                <a:solidFill>
                  <a:srgbClr val="0099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AR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67" y="6312409"/>
            <a:ext cx="1784547" cy="492535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5954778" y="6494290"/>
            <a:ext cx="6093884" cy="3190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050" b="1" dirty="0">
                <a:solidFill>
                  <a:prstClr val="black"/>
                </a:solidFill>
              </a:rPr>
              <a:t>&lt;COUNTRY&gt; &lt;TITLE&gt;</a:t>
            </a:r>
            <a:r>
              <a:rPr lang="en-US" sz="1050" dirty="0">
                <a:solidFill>
                  <a:prstClr val="black"/>
                </a:solidFill>
              </a:rPr>
              <a:t> – </a:t>
            </a:r>
            <a:r>
              <a:rPr lang="en-US" sz="1050" b="1" dirty="0">
                <a:solidFill>
                  <a:prstClr val="black"/>
                </a:solidFill>
              </a:rPr>
              <a:t>&lt;DATE&gt;xx/</a:t>
            </a:r>
            <a:r>
              <a:rPr lang="en-US" sz="1050" b="1" dirty="0" err="1">
                <a:solidFill>
                  <a:prstClr val="black"/>
                </a:solidFill>
              </a:rPr>
              <a:t>yy</a:t>
            </a:r>
            <a:r>
              <a:rPr lang="en-US" sz="1050" b="1" dirty="0">
                <a:solidFill>
                  <a:prstClr val="black"/>
                </a:solidFill>
              </a:rPr>
              <a:t>/</a:t>
            </a:r>
            <a:r>
              <a:rPr lang="en-US" sz="1050" b="1" dirty="0" err="1">
                <a:solidFill>
                  <a:prstClr val="black"/>
                </a:solidFill>
              </a:rPr>
              <a:t>zz</a:t>
            </a:r>
            <a:endParaRPr lang="en-US" sz="1050" b="1" dirty="0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35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76672"/>
            <a:ext cx="10972800" cy="50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en-US" dirty="0"/>
              <a:t>Click to </a:t>
            </a:r>
            <a:r>
              <a:rPr lang="fr-CH" altLang="en-US" dirty="0" err="1"/>
              <a:t>edit</a:t>
            </a:r>
            <a:r>
              <a:rPr lang="fr-CH" altLang="en-US" dirty="0"/>
              <a:t> Master </a:t>
            </a:r>
            <a:r>
              <a:rPr lang="fr-CH" altLang="en-US" dirty="0" err="1"/>
              <a:t>title</a:t>
            </a:r>
            <a:r>
              <a:rPr lang="fr-CH" altLang="en-US" dirty="0"/>
              <a:t>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196753"/>
            <a:ext cx="10972800" cy="492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en-US" dirty="0"/>
              <a:t>Click to </a:t>
            </a:r>
            <a:r>
              <a:rPr lang="fr-CH" altLang="en-US" dirty="0" err="1"/>
              <a:t>edit</a:t>
            </a:r>
            <a:r>
              <a:rPr lang="fr-CH" altLang="en-US" dirty="0"/>
              <a:t> Master </a:t>
            </a:r>
            <a:r>
              <a:rPr lang="fr-CH" altLang="en-US" dirty="0" err="1"/>
              <a:t>text</a:t>
            </a:r>
            <a:r>
              <a:rPr lang="fr-CH" altLang="en-US" dirty="0"/>
              <a:t> styles</a:t>
            </a:r>
          </a:p>
          <a:p>
            <a:pPr lvl="1"/>
            <a:r>
              <a:rPr lang="fr-CH" altLang="en-US" dirty="0"/>
              <a:t>Second </a:t>
            </a:r>
            <a:r>
              <a:rPr lang="fr-CH" altLang="en-US" dirty="0" err="1"/>
              <a:t>level</a:t>
            </a:r>
            <a:endParaRPr lang="fr-CH" altLang="en-US" dirty="0"/>
          </a:p>
          <a:p>
            <a:pPr lvl="2"/>
            <a:r>
              <a:rPr lang="fr-CH" altLang="en-US" dirty="0" err="1"/>
              <a:t>Third</a:t>
            </a:r>
            <a:r>
              <a:rPr lang="fr-CH" altLang="en-US" dirty="0"/>
              <a:t> </a:t>
            </a:r>
            <a:r>
              <a:rPr lang="fr-CH" altLang="en-US" dirty="0" err="1"/>
              <a:t>level</a:t>
            </a:r>
            <a:endParaRPr lang="fr-CH" altLang="en-US" dirty="0"/>
          </a:p>
          <a:p>
            <a:pPr lvl="3"/>
            <a:r>
              <a:rPr lang="fr-CH" altLang="en-US" dirty="0" err="1"/>
              <a:t>Fourth</a:t>
            </a:r>
            <a:r>
              <a:rPr lang="fr-CH" altLang="en-US" dirty="0"/>
              <a:t> </a:t>
            </a:r>
            <a:r>
              <a:rPr lang="fr-CH" altLang="en-US" dirty="0" err="1"/>
              <a:t>level</a:t>
            </a:r>
            <a:endParaRPr lang="fr-CH" altLang="en-US" dirty="0"/>
          </a:p>
          <a:p>
            <a:pPr lvl="4"/>
            <a:r>
              <a:rPr lang="fr-CH" altLang="en-US" dirty="0" err="1"/>
              <a:t>Fifth</a:t>
            </a:r>
            <a:r>
              <a:rPr lang="fr-CH" altLang="en-US" dirty="0"/>
              <a:t> </a:t>
            </a:r>
            <a:r>
              <a:rPr lang="fr-CH" altLang="en-US" dirty="0" err="1"/>
              <a:t>level</a:t>
            </a:r>
            <a:endParaRPr lang="fr-CH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-6350" y="6237289"/>
            <a:ext cx="12198351" cy="71437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95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99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04D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004D4D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4D4D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rgbClr val="004D4D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rgbClr val="00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19 June 2018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Yemen WASH Cluster</a:t>
            </a:r>
            <a:br>
              <a:rPr lang="en-US" dirty="0"/>
            </a:br>
            <a:r>
              <a:rPr lang="en-US" dirty="0"/>
              <a:t>Humanitarian Needs Overview 2018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66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46" y="1384892"/>
            <a:ext cx="5533323" cy="273919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98077" y="1133432"/>
            <a:ext cx="9374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Verbal qualifiers</a:t>
            </a:r>
          </a:p>
          <a:p>
            <a:pPr>
              <a:lnSpc>
                <a:spcPts val="1200"/>
              </a:lnSpc>
            </a:pP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</a:p>
          <a:p>
            <a:pPr>
              <a:lnSpc>
                <a:spcPts val="1200"/>
              </a:lnSpc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Nearly all</a:t>
            </a:r>
          </a:p>
          <a:p>
            <a:pPr>
              <a:lnSpc>
                <a:spcPts val="1200"/>
              </a:lnSpc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A lot</a:t>
            </a:r>
          </a:p>
          <a:p>
            <a:pPr>
              <a:lnSpc>
                <a:spcPts val="1200"/>
              </a:lnSpc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The majority</a:t>
            </a:r>
          </a:p>
          <a:p>
            <a:pPr>
              <a:lnSpc>
                <a:spcPts val="1200"/>
              </a:lnSpc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</a:p>
          <a:p>
            <a:pPr>
              <a:lnSpc>
                <a:spcPts val="1200"/>
              </a:lnSpc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Few</a:t>
            </a:r>
          </a:p>
          <a:p>
            <a:pPr>
              <a:lnSpc>
                <a:spcPts val="1200"/>
              </a:lnSpc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Very few</a:t>
            </a:r>
          </a:p>
          <a:p>
            <a:pPr>
              <a:lnSpc>
                <a:spcPts val="1200"/>
              </a:lnSpc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None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85583" y="1133432"/>
            <a:ext cx="9374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% of</a:t>
            </a:r>
          </a:p>
          <a:p>
            <a:pPr>
              <a:lnSpc>
                <a:spcPts val="1200"/>
              </a:lnSpc>
            </a:pP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</a:p>
          <a:p>
            <a:pPr>
              <a:lnSpc>
                <a:spcPts val="1200"/>
              </a:lnSpc>
            </a:pP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</a:p>
          <a:p>
            <a:pPr>
              <a:lnSpc>
                <a:spcPts val="1200"/>
              </a:lnSpc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&lt;90%</a:t>
            </a:r>
          </a:p>
          <a:p>
            <a:pPr>
              <a:lnSpc>
                <a:spcPts val="1200"/>
              </a:lnSpc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&lt;75%</a:t>
            </a:r>
          </a:p>
          <a:p>
            <a:pPr>
              <a:lnSpc>
                <a:spcPts val="1200"/>
              </a:lnSpc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&lt;60%</a:t>
            </a:r>
          </a:p>
          <a:p>
            <a:pPr>
              <a:lnSpc>
                <a:spcPts val="1200"/>
              </a:lnSpc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&lt;45%</a:t>
            </a:r>
          </a:p>
          <a:p>
            <a:pPr>
              <a:lnSpc>
                <a:spcPts val="1200"/>
              </a:lnSpc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&lt;30%</a:t>
            </a:r>
          </a:p>
          <a:p>
            <a:pPr>
              <a:lnSpc>
                <a:spcPts val="1200"/>
              </a:lnSpc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&lt;15%</a:t>
            </a:r>
          </a:p>
          <a:p>
            <a:pPr>
              <a:lnSpc>
                <a:spcPts val="1200"/>
              </a:lnSpc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85584" y="4184015"/>
            <a:ext cx="855233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Life threatening</a:t>
            </a:r>
          </a:p>
          <a:p>
            <a:pPr>
              <a:lnSpc>
                <a:spcPts val="800"/>
              </a:lnSpc>
            </a:pP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800"/>
              </a:lnSpc>
            </a:pP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Access or availability</a:t>
            </a:r>
          </a:p>
          <a:p>
            <a:pPr>
              <a:lnSpc>
                <a:spcPts val="800"/>
              </a:lnSpc>
            </a:pP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800"/>
              </a:lnSpc>
            </a:pP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Losses and damages</a:t>
            </a:r>
          </a:p>
          <a:p>
            <a:pPr>
              <a:lnSpc>
                <a:spcPts val="800"/>
              </a:lnSpc>
            </a:pP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800"/>
              </a:lnSpc>
            </a:pP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Coping mechanisms</a:t>
            </a:r>
          </a:p>
          <a:p>
            <a:pPr>
              <a:lnSpc>
                <a:spcPts val="800"/>
              </a:lnSpc>
            </a:pP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800"/>
              </a:lnSpc>
            </a:pP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Human access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2582130" y="1209794"/>
            <a:ext cx="1716" cy="449566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884140" y="4124087"/>
            <a:ext cx="7352851" cy="537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632250" y="4184016"/>
            <a:ext cx="85523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Normal/near normal</a:t>
            </a:r>
          </a:p>
          <a:p>
            <a:pPr>
              <a:lnSpc>
                <a:spcPts val="800"/>
              </a:lnSpc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90-100%</a:t>
            </a:r>
          </a:p>
          <a:p>
            <a:pPr>
              <a:lnSpc>
                <a:spcPts val="800"/>
              </a:lnSpc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8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Normal/near normal</a:t>
            </a:r>
          </a:p>
          <a:p>
            <a:pPr>
              <a:lnSpc>
                <a:spcPts val="800"/>
              </a:lnSpc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8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Normal/near normal</a:t>
            </a:r>
          </a:p>
          <a:p>
            <a:pPr>
              <a:lnSpc>
                <a:spcPts val="800"/>
              </a:lnSpc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8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Normal/near normal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40865" y="4184016"/>
            <a:ext cx="855233" cy="148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Discomfort</a:t>
            </a:r>
          </a:p>
          <a:p>
            <a:pPr>
              <a:lnSpc>
                <a:spcPts val="800"/>
              </a:lnSpc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800"/>
              </a:lnSpc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75-90%</a:t>
            </a:r>
          </a:p>
          <a:p>
            <a:pPr>
              <a:lnSpc>
                <a:spcPts val="800"/>
              </a:lnSpc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Light/minor</a:t>
            </a:r>
          </a:p>
          <a:p>
            <a:pPr>
              <a:lnSpc>
                <a:spcPts val="800"/>
              </a:lnSpc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8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Sustainable strategies</a:t>
            </a:r>
          </a:p>
          <a:p>
            <a:pPr>
              <a:lnSpc>
                <a:spcPts val="800"/>
              </a:lnSpc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8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Light/minor constrains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49480" y="4184016"/>
            <a:ext cx="855233" cy="148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Low suffering</a:t>
            </a:r>
          </a:p>
          <a:p>
            <a:pPr>
              <a:lnSpc>
                <a:spcPts val="800"/>
              </a:lnSpc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800"/>
              </a:lnSpc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60-75%</a:t>
            </a:r>
          </a:p>
          <a:p>
            <a:pPr>
              <a:lnSpc>
                <a:spcPts val="800"/>
              </a:lnSpc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Moderate</a:t>
            </a:r>
          </a:p>
          <a:p>
            <a:pPr>
              <a:lnSpc>
                <a:spcPts val="800"/>
              </a:lnSpc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8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Insurance strategies</a:t>
            </a:r>
          </a:p>
          <a:p>
            <a:pPr>
              <a:lnSpc>
                <a:spcPts val="800"/>
              </a:lnSpc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8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Moderate constrains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58095" y="4184015"/>
            <a:ext cx="855233" cy="146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High suffering</a:t>
            </a:r>
          </a:p>
          <a:p>
            <a:pPr>
              <a:lnSpc>
                <a:spcPts val="800"/>
              </a:lnSpc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800"/>
              </a:lnSpc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45-60%</a:t>
            </a:r>
          </a:p>
          <a:p>
            <a:pPr>
              <a:lnSpc>
                <a:spcPts val="800"/>
              </a:lnSpc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Serious</a:t>
            </a:r>
          </a:p>
          <a:p>
            <a:pPr>
              <a:lnSpc>
                <a:spcPts val="800"/>
              </a:lnSpc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Stressed</a:t>
            </a:r>
          </a:p>
          <a:p>
            <a:pPr>
              <a:lnSpc>
                <a:spcPts val="800"/>
              </a:lnSpc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8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Serious constrains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866710" y="4184015"/>
            <a:ext cx="855233" cy="146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Irreversible damages to health</a:t>
            </a:r>
          </a:p>
          <a:p>
            <a:pPr>
              <a:lnSpc>
                <a:spcPct val="1500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30-45%</a:t>
            </a:r>
          </a:p>
          <a:p>
            <a:pPr>
              <a:lnSpc>
                <a:spcPts val="800"/>
              </a:lnSpc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Major</a:t>
            </a:r>
          </a:p>
          <a:p>
            <a:pPr>
              <a:lnSpc>
                <a:spcPts val="800"/>
              </a:lnSpc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Crisis</a:t>
            </a:r>
          </a:p>
          <a:p>
            <a:pPr>
              <a:lnSpc>
                <a:spcPts val="800"/>
              </a:lnSpc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8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Major</a:t>
            </a:r>
          </a:p>
          <a:p>
            <a:pPr>
              <a:lnSpc>
                <a:spcPts val="8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constrains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75325" y="4184015"/>
            <a:ext cx="855233" cy="146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Life threatening</a:t>
            </a:r>
          </a:p>
          <a:p>
            <a:pPr>
              <a:lnSpc>
                <a:spcPts val="800"/>
              </a:lnSpc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15-30%</a:t>
            </a:r>
          </a:p>
          <a:p>
            <a:pPr>
              <a:lnSpc>
                <a:spcPts val="800"/>
              </a:lnSpc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Severe</a:t>
            </a:r>
          </a:p>
          <a:p>
            <a:pPr>
              <a:lnSpc>
                <a:spcPts val="800"/>
              </a:lnSpc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Irreversible</a:t>
            </a:r>
          </a:p>
          <a:p>
            <a:pPr>
              <a:lnSpc>
                <a:spcPts val="800"/>
              </a:lnSpc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8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Severe</a:t>
            </a:r>
          </a:p>
          <a:p>
            <a:pPr>
              <a:lnSpc>
                <a:spcPts val="8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constrains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483943" y="4184016"/>
            <a:ext cx="855233" cy="146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Death</a:t>
            </a:r>
          </a:p>
          <a:p>
            <a:pPr>
              <a:lnSpc>
                <a:spcPts val="800"/>
              </a:lnSpc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800"/>
              </a:lnSpc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5-15%</a:t>
            </a:r>
          </a:p>
          <a:p>
            <a:pPr>
              <a:lnSpc>
                <a:spcPts val="800"/>
              </a:lnSpc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</a:p>
          <a:p>
            <a:pPr>
              <a:lnSpc>
                <a:spcPts val="800"/>
              </a:lnSpc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</a:p>
          <a:p>
            <a:pPr>
              <a:lnSpc>
                <a:spcPts val="800"/>
              </a:lnSpc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8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</a:p>
          <a:p>
            <a:pPr>
              <a:lnSpc>
                <a:spcPts val="800"/>
              </a:lnSpc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constrains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547425" y="1361328"/>
            <a:ext cx="26351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Impact = Size*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</a:p>
          <a:p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Size=Magnitude (number of people affected) or Depth (e.g. % of people affected)</a:t>
            </a:r>
          </a:p>
          <a:p>
            <a:endParaRPr lang="en-US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Intensity=Degree of something harmful, harsh, stern, irreversible or not desirable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026298" y="1644449"/>
            <a:ext cx="14038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Catastrophic problem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305993" y="1972557"/>
            <a:ext cx="10434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Critical problem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735837" y="2311422"/>
            <a:ext cx="10434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Severe</a:t>
            </a:r>
          </a:p>
          <a:p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020454" y="2521197"/>
            <a:ext cx="10434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Major</a:t>
            </a:r>
          </a:p>
          <a:p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219009" y="2757865"/>
            <a:ext cx="10434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Serious</a:t>
            </a:r>
          </a:p>
          <a:p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552036" y="3150521"/>
            <a:ext cx="10434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Moderate</a:t>
            </a:r>
          </a:p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863546" y="3510902"/>
            <a:ext cx="10434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Minor</a:t>
            </a:r>
          </a:p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2875647" y="329662"/>
            <a:ext cx="8750763" cy="36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99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Severity scale logic</a:t>
            </a:r>
          </a:p>
        </p:txBody>
      </p:sp>
    </p:spTree>
    <p:extLst>
      <p:ext uri="{BB962C8B-B14F-4D97-AF65-F5344CB8AC3E}">
        <p14:creationId xmlns:p14="http://schemas.microsoft.com/office/powerpoint/2010/main" val="1630474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 bwMode="auto">
          <a:xfrm>
            <a:off x="2875647" y="329662"/>
            <a:ext cx="8750763" cy="36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99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Severity scales WASH – per indicator (with data source)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2" y="973637"/>
            <a:ext cx="11370614" cy="507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84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 bwMode="auto">
          <a:xfrm>
            <a:off x="2875647" y="329662"/>
            <a:ext cx="8750763" cy="36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99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Severity scales WASH – per indicator (with data source)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485900"/>
            <a:ext cx="116967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21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 bwMode="auto">
          <a:xfrm>
            <a:off x="2875647" y="329662"/>
            <a:ext cx="8750763" cy="36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99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Severity scales WASH – per indicator (with data source)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27" y="1198569"/>
            <a:ext cx="11240278" cy="489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6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647" y="329662"/>
            <a:ext cx="8750763" cy="363175"/>
          </a:xfrm>
        </p:spPr>
        <p:txBody>
          <a:bodyPr/>
          <a:lstStyle/>
          <a:p>
            <a:r>
              <a:rPr lang="en-US" dirty="0"/>
              <a:t>District severity scores – trend since 2017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291526"/>
              </p:ext>
            </p:extLst>
          </p:nvPr>
        </p:nvGraphicFramePr>
        <p:xfrm>
          <a:off x="135192" y="1032704"/>
          <a:ext cx="637466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5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2017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2018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Districts that score  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Districts that score  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19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18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Districts that score  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154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89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Districts that score  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144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209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Districts that score  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16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13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Number of Districts that score  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483735"/>
              </p:ext>
            </p:extLst>
          </p:nvPr>
        </p:nvGraphicFramePr>
        <p:xfrm>
          <a:off x="135192" y="3742799"/>
          <a:ext cx="639144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1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0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Changes</a:t>
                      </a:r>
                      <a:r>
                        <a:rPr lang="en-US" sz="1600" baseline="0" dirty="0"/>
                        <a:t> in severity score since last year</a:t>
                      </a:r>
                      <a:endParaRPr lang="en-US" sz="1600" dirty="0"/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# of districts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Districts</a:t>
                      </a:r>
                      <a:r>
                        <a:rPr lang="en-US" sz="1600" baseline="0" dirty="0"/>
                        <a:t> that reduced 2 grades in severity score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Districts that </a:t>
                      </a:r>
                      <a:r>
                        <a:rPr lang="en-US" sz="1600" baseline="0" dirty="0"/>
                        <a:t>reduced 1 grade in severity score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Districts</a:t>
                      </a:r>
                      <a:r>
                        <a:rPr lang="en-US" sz="1600" baseline="0" dirty="0"/>
                        <a:t> with the same severity score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Districts</a:t>
                      </a:r>
                      <a:r>
                        <a:rPr lang="en-US" sz="1600" baseline="0" dirty="0"/>
                        <a:t> that increased 1 grade in severity score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Districts</a:t>
                      </a:r>
                      <a:r>
                        <a:rPr lang="en-US" sz="1600" baseline="0" dirty="0"/>
                        <a:t> that increased 2 grades in severity score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 rot="1589886">
            <a:off x="4672721" y="2357382"/>
            <a:ext cx="620582" cy="403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747" y="1730510"/>
            <a:ext cx="5521485" cy="362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38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647" y="329662"/>
            <a:ext cx="8750763" cy="363175"/>
          </a:xfrm>
        </p:spPr>
        <p:txBody>
          <a:bodyPr/>
          <a:lstStyle/>
          <a:p>
            <a:r>
              <a:rPr lang="en-US" dirty="0"/>
              <a:t>People in Need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27685"/>
              </p:ext>
            </p:extLst>
          </p:nvPr>
        </p:nvGraphicFramePr>
        <p:xfrm>
          <a:off x="263608" y="990600"/>
          <a:ext cx="1136280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0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455">
                  <a:extLst>
                    <a:ext uri="{9D8B030D-6E8A-4147-A177-3AD203B41FA5}">
                      <a16:colId xmlns:a16="http://schemas.microsoft.com/office/drawing/2014/main" val="3360966549"/>
                    </a:ext>
                  </a:extLst>
                </a:gridCol>
                <a:gridCol w="1778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84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pop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PIN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of pop in need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Moderate PIN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Acute PIN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27.7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14.4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6.3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8.1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2017 (mid year review)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28.5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15.7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8.4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7.3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29.3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4.4 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11.6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3608" y="2709523"/>
            <a:ext cx="53381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Moderate PIN = severity scores 2 – 3 </a:t>
            </a:r>
          </a:p>
          <a:p>
            <a:r>
              <a:rPr lang="en-US" dirty="0"/>
              <a:t>Acute PIN = severity scores 4 – 5 – 6 </a:t>
            </a:r>
          </a:p>
          <a:p>
            <a:endParaRPr lang="en-US" dirty="0"/>
          </a:p>
          <a:p>
            <a:r>
              <a:rPr lang="en-US" dirty="0"/>
              <a:t>Severity score 0 =   0% of district population in need</a:t>
            </a:r>
          </a:p>
          <a:p>
            <a:r>
              <a:rPr lang="en-US" dirty="0"/>
              <a:t>Severity score 1 = 15% of district population in need</a:t>
            </a:r>
          </a:p>
          <a:p>
            <a:r>
              <a:rPr lang="en-US" dirty="0"/>
              <a:t>Severity score 2 = 30% of district population in need</a:t>
            </a:r>
          </a:p>
          <a:p>
            <a:r>
              <a:rPr lang="en-US" dirty="0"/>
              <a:t>Severity score 3 = 45% of district population in need</a:t>
            </a:r>
          </a:p>
          <a:p>
            <a:r>
              <a:rPr lang="en-US" dirty="0"/>
              <a:t>Severity score 4 = 60% of district population in need</a:t>
            </a:r>
          </a:p>
          <a:p>
            <a:r>
              <a:rPr lang="en-US" dirty="0"/>
              <a:t>Severity score 5 = 75% of district population in need</a:t>
            </a:r>
          </a:p>
          <a:p>
            <a:r>
              <a:rPr lang="en-US" dirty="0"/>
              <a:t>Severity score 6 = 90% of district population in need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971" y="2709523"/>
            <a:ext cx="5167466" cy="347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79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647" y="329662"/>
            <a:ext cx="8750763" cy="363175"/>
          </a:xfrm>
        </p:spPr>
        <p:txBody>
          <a:bodyPr/>
          <a:lstStyle/>
          <a:p>
            <a:r>
              <a:rPr lang="en-US" dirty="0"/>
              <a:t>Narrative – Justification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366" y="1120345"/>
            <a:ext cx="392551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Increase in number of people in need: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 in population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Shift from moderate to acute </a:t>
            </a:r>
          </a:p>
          <a:p>
            <a:endParaRPr lang="en-US" dirty="0"/>
          </a:p>
          <a:p>
            <a:r>
              <a:rPr lang="en-US" b="1" dirty="0"/>
              <a:t>Shift from moderate to acute: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IDP / returnee WASH needs that remain unaddressed – better data available for hosting 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Spike in cholera cases since April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Limited resources to fix already poor WASH infrastructure in the country, more systems continue to collapse</a:t>
            </a:r>
          </a:p>
          <a:p>
            <a:endParaRPr lang="en-US" dirty="0"/>
          </a:p>
          <a:p>
            <a:r>
              <a:rPr lang="en-US" b="1" dirty="0"/>
              <a:t>Tips: </a:t>
            </a:r>
          </a:p>
          <a:p>
            <a:pPr marL="285750" indent="-285750">
              <a:buFontTx/>
              <a:buChar char="-"/>
            </a:pPr>
            <a:r>
              <a:rPr lang="en-US" dirty="0"/>
              <a:t>Use </a:t>
            </a:r>
            <a:r>
              <a:rPr lang="en-US" dirty="0" err="1"/>
              <a:t>infographs</a:t>
            </a:r>
            <a:r>
              <a:rPr lang="en-US" dirty="0"/>
              <a:t> to tell a story</a:t>
            </a:r>
          </a:p>
          <a:p>
            <a:pPr marL="285750" indent="-285750">
              <a:buFontTx/>
              <a:buChar char="-"/>
            </a:pPr>
            <a:r>
              <a:rPr lang="en-US" dirty="0"/>
              <a:t>WASH cluster response strategy and plan should be linked to needs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765" y="1017371"/>
            <a:ext cx="3951379" cy="5220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366" y="998289"/>
            <a:ext cx="3793522" cy="522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59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135" y="329662"/>
            <a:ext cx="10945275" cy="363175"/>
          </a:xfrm>
        </p:spPr>
        <p:txBody>
          <a:bodyPr/>
          <a:lstStyle/>
          <a:p>
            <a:r>
              <a:rPr lang="en-US" dirty="0"/>
              <a:t>Intersectoral analysis of needs – IDPs / Returnees / Host communities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041" y="1147664"/>
            <a:ext cx="43572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OCHA &amp; Shelter / NFI / CCCM clusters lead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Protection, WASH, Education, Health, FSAC clusters participate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Only severity, not PIN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Understand different needs &amp; priorities of IDPs / returnees / host communities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Prioritize districts where needs across sectors are high for HRP planning and integrated IDP / returnee / host response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Used by clusters, partners, donors</a:t>
            </a:r>
          </a:p>
          <a:p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7156" y="1147664"/>
            <a:ext cx="3547562" cy="486125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8002" y="3766729"/>
          <a:ext cx="7793653" cy="2242185"/>
        </p:xfrm>
        <a:graphic>
          <a:graphicData uri="http://schemas.openxmlformats.org/drawingml/2006/table">
            <a:tbl>
              <a:tblPr/>
              <a:tblGrid>
                <a:gridCol w="665065">
                  <a:extLst>
                    <a:ext uri="{9D8B030D-6E8A-4147-A177-3AD203B41FA5}">
                      <a16:colId xmlns:a16="http://schemas.microsoft.com/office/drawing/2014/main" val="520064795"/>
                    </a:ext>
                  </a:extLst>
                </a:gridCol>
                <a:gridCol w="5551715">
                  <a:extLst>
                    <a:ext uri="{9D8B030D-6E8A-4147-A177-3AD203B41FA5}">
                      <a16:colId xmlns:a16="http://schemas.microsoft.com/office/drawing/2014/main" val="1434806350"/>
                    </a:ext>
                  </a:extLst>
                </a:gridCol>
                <a:gridCol w="1576873">
                  <a:extLst>
                    <a:ext uri="{9D8B030D-6E8A-4147-A177-3AD203B41FA5}">
                      <a16:colId xmlns:a16="http://schemas.microsoft.com/office/drawing/2014/main" val="187957926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indicator_code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Indicators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Sector/ cross-sector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1178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ind_1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IDPs and returnees as percentage of current community population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Cross-sector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1015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ind_2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IDPs in Hosting Sites / total IDPs population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Shelter, NFIs and CCCM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2222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ind_3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 of persons with vulnerabilities/specific needs to host population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Shelter, NFIs and CCCM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0850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ind_4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IDPs hosting sites under threats of eviction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Protection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9902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ind_5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Proportion of IDP and returnee communities in the district accessing an improved water source; and Proportion of IDP and returnee communities in district accessing a functioning latrine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9176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ind_6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 aged IDPs/returnees as percentage of same age group in the resident community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Education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41759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ind_7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Proportion of IDPs and returnee communities in the district accessing health services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7020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ind_8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intensity of conflict  in the same governorate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Cross-sector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1164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ind_9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food security score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FSAC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37598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726" y="1660850"/>
            <a:ext cx="3828129" cy="191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62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135" y="329662"/>
            <a:ext cx="10945275" cy="363175"/>
          </a:xfrm>
        </p:spPr>
        <p:txBody>
          <a:bodyPr/>
          <a:lstStyle/>
          <a:p>
            <a:r>
              <a:rPr lang="en-US" dirty="0"/>
              <a:t>Intersectoral analysis of needs – Famine prevention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976" y="1260287"/>
            <a:ext cx="75297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Nutrition and FSAC clusters lead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WASH and Health clusters participate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Due to different nature of IPC scaling, severity score and PIN not applicable). Only used to prioritize districts at risk of famine.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4 clusters developed integrated response package – piloting in high priority districts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Used by clusters, partners, donors </a:t>
            </a:r>
          </a:p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195" y="1080963"/>
            <a:ext cx="3510406" cy="49279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9976" y="474015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District prioritization criteria (following IPC global guidance):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GAM above 15% (emergency threshold)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% of SFI above 20% (emergency threshold)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mortality data available at district level &gt; not used</a:t>
            </a:r>
          </a:p>
        </p:txBody>
      </p:sp>
    </p:spTree>
    <p:extLst>
      <p:ext uri="{BB962C8B-B14F-4D97-AF65-F5344CB8AC3E}">
        <p14:creationId xmlns:p14="http://schemas.microsoft.com/office/powerpoint/2010/main" val="4024320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135" y="329662"/>
            <a:ext cx="10945275" cy="363175"/>
          </a:xfrm>
        </p:spPr>
        <p:txBody>
          <a:bodyPr/>
          <a:lstStyle/>
          <a:p>
            <a:r>
              <a:rPr lang="en-US" dirty="0"/>
              <a:t>Intersectoral analysis of needs – Cholera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976" y="1260287"/>
            <a:ext cx="75297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Health and WASH clusters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Prioritize districts with high cholera attack rates (27 Apr to 25 Oct) for cholera prevention (longer term)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Mainly useful for WASH cluster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Other district priority lists continued: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Response: last 3 weeks highest AR, confirmed cases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Prevention through OCV and basic WASH (separate risk assessment done by WHO / epicenter)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419976" y="531865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District prioritization criteria: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Cholera attack rate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641" y="1079232"/>
            <a:ext cx="3778372" cy="505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23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647" y="329662"/>
            <a:ext cx="8750763" cy="363175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366" y="1120346"/>
            <a:ext cx="113187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HNO process and WASH Cluster consultations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HNO indicators and data sources for HNO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Severity scale calculation (moderate and severe)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People in Need calculation (moderate and severe)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Narrative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Intersectoral analysis of need: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IDPs/returnees/host community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Famine prevention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Cholera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514" y="1008237"/>
            <a:ext cx="3605896" cy="515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22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647" y="329662"/>
            <a:ext cx="8750763" cy="363175"/>
          </a:xfrm>
        </p:spPr>
        <p:txBody>
          <a:bodyPr/>
          <a:lstStyle/>
          <a:p>
            <a:r>
              <a:rPr lang="en-US" dirty="0"/>
              <a:t>Linking HNO to HRP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13" y="1143142"/>
            <a:ext cx="11772122" cy="470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69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647" y="329662"/>
            <a:ext cx="8750763" cy="363175"/>
          </a:xfrm>
        </p:spPr>
        <p:txBody>
          <a:bodyPr/>
          <a:lstStyle/>
          <a:p>
            <a:r>
              <a:rPr lang="en-US" dirty="0"/>
              <a:t>Linking HNO to HRP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43671"/>
          <a:stretch/>
        </p:blipFill>
        <p:spPr>
          <a:xfrm>
            <a:off x="7473820" y="2862624"/>
            <a:ext cx="4469365" cy="3169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366" y="1120345"/>
            <a:ext cx="71947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Challenges: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District can only have moderate OR acute PIN - there is no district with both acute and moderate PIN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Should partners target moderate severity needs districts / moderate PIN districts?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if IDP / Famine / Cholera priority district is considered moderate severity need for overall WASH scoring?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if partners targets are higher than PIN?</a:t>
            </a:r>
          </a:p>
        </p:txBody>
      </p:sp>
    </p:spTree>
    <p:extLst>
      <p:ext uri="{BB962C8B-B14F-4D97-AF65-F5344CB8AC3E}">
        <p14:creationId xmlns:p14="http://schemas.microsoft.com/office/powerpoint/2010/main" val="299695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647" y="329662"/>
            <a:ext cx="8750763" cy="363175"/>
          </a:xfrm>
        </p:spPr>
        <p:txBody>
          <a:bodyPr/>
          <a:lstStyle/>
          <a:p>
            <a:r>
              <a:rPr lang="en-US" dirty="0"/>
              <a:t>Lessons from YWC 2018 HNO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366" y="1433922"/>
            <a:ext cx="81284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 early (maybe even before OCHA!)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Link HNO to </a:t>
            </a:r>
            <a:r>
              <a:rPr lang="en-US" dirty="0" err="1"/>
              <a:t>SoS</a:t>
            </a:r>
            <a:r>
              <a:rPr lang="en-US" dirty="0"/>
              <a:t>, SDR, WASH cluster core indicators, coordinated assessments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Mobilize partners to do assessments that can inform HNO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data from other clusters / surveys whenever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the HNO a useful process / document for partners and donors – it should inform strategic prioritization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Spend time orienting partners on how to use HNO data for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are many different HNO methodologies – choose the one that fits your context most (depending on data availability, type of emergency, caseloads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8" r="20248"/>
          <a:stretch>
            <a:fillRect/>
          </a:stretch>
        </p:blipFill>
        <p:spPr>
          <a:xfrm>
            <a:off x="8674218" y="2449585"/>
            <a:ext cx="3297924" cy="363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35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1642" y="2485799"/>
            <a:ext cx="3864227" cy="1069166"/>
          </a:xfrm>
        </p:spPr>
        <p:txBody>
          <a:bodyPr/>
          <a:lstStyle/>
          <a:p>
            <a:r>
              <a:rPr lang="en-US" sz="6000" dirty="0" err="1">
                <a:solidFill>
                  <a:schemeClr val="bg1"/>
                </a:solidFill>
              </a:rPr>
              <a:t>Shukran</a:t>
            </a:r>
            <a:r>
              <a:rPr lang="en-US" sz="6000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3238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647" y="329662"/>
            <a:ext cx="8750763" cy="363175"/>
          </a:xfrm>
        </p:spPr>
        <p:txBody>
          <a:bodyPr/>
          <a:lstStyle/>
          <a:p>
            <a:r>
              <a:rPr lang="en-US" dirty="0"/>
              <a:t>HNO process and WASH cluster consultations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977" y="917912"/>
            <a:ext cx="11458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45421645"/>
              </p:ext>
            </p:extLst>
          </p:nvPr>
        </p:nvGraphicFramePr>
        <p:xfrm>
          <a:off x="-751634" y="1117967"/>
          <a:ext cx="12943634" cy="503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7932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 Severity Dimension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954" y="1403637"/>
            <a:ext cx="2053654" cy="1690827"/>
          </a:xfrm>
        </p:spPr>
        <p:txBody>
          <a:bodyPr/>
          <a:lstStyle/>
          <a:p>
            <a:r>
              <a:rPr lang="en-US" dirty="0"/>
              <a:t>Water </a:t>
            </a:r>
          </a:p>
          <a:p>
            <a:r>
              <a:rPr lang="en-US" sz="2600" dirty="0"/>
              <a:t>Sanitation</a:t>
            </a:r>
            <a:r>
              <a:rPr lang="en-US" dirty="0"/>
              <a:t> </a:t>
            </a:r>
          </a:p>
          <a:p>
            <a:r>
              <a:rPr lang="en-US" sz="2400" dirty="0"/>
              <a:t>Hygiene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454977" y="1326179"/>
            <a:ext cx="3396585" cy="270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rgbClr val="00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004D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004D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004D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rgbClr val="004D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Exacerbating Factors</a:t>
            </a:r>
          </a:p>
          <a:p>
            <a:r>
              <a:rPr lang="en-US" dirty="0"/>
              <a:t>Cholera</a:t>
            </a:r>
          </a:p>
          <a:p>
            <a:r>
              <a:rPr lang="en-US" sz="2600" dirty="0"/>
              <a:t>Acute Malnutrition </a:t>
            </a:r>
          </a:p>
          <a:p>
            <a:r>
              <a:rPr lang="en-US" sz="2400" dirty="0"/>
              <a:t>Dengue/ Malaria </a:t>
            </a:r>
          </a:p>
          <a:p>
            <a:r>
              <a:rPr lang="en-US" sz="2200" dirty="0"/>
              <a:t>Flooding</a:t>
            </a:r>
            <a:r>
              <a:rPr lang="en-US" dirty="0"/>
              <a:t>  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872201" y="4026712"/>
            <a:ext cx="3232681" cy="2203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rgbClr val="00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004D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004D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004D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rgbClr val="004D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Severity Amplifiers </a:t>
            </a:r>
          </a:p>
          <a:p>
            <a:r>
              <a:rPr lang="en-US" dirty="0"/>
              <a:t>IDP </a:t>
            </a:r>
          </a:p>
          <a:p>
            <a:r>
              <a:rPr lang="en-US" sz="2600" dirty="0"/>
              <a:t>Returnees </a:t>
            </a:r>
          </a:p>
          <a:p>
            <a:r>
              <a:rPr lang="en-US" sz="2400" dirty="0"/>
              <a:t>Host communities</a:t>
            </a:r>
            <a:r>
              <a:rPr lang="en-US" dirty="0"/>
              <a:t> </a:t>
            </a:r>
          </a:p>
          <a:p>
            <a:endParaRPr lang="en-US" dirty="0"/>
          </a:p>
          <a:p>
            <a:pPr marL="0" indent="0">
              <a:buFont typeface="Arial" charset="0"/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185611" y="3094464"/>
            <a:ext cx="2237873" cy="514551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171608" y="1514009"/>
            <a:ext cx="31493" cy="2092048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203101" y="3606057"/>
            <a:ext cx="1742539" cy="1522339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4475" y="4098778"/>
            <a:ext cx="48586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we want to know: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Number of people in need of WASH emergency support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Severity of needs (where / who? / what?)</a:t>
            </a:r>
          </a:p>
          <a:p>
            <a:endParaRPr lang="en-US" sz="2000" dirty="0"/>
          </a:p>
          <a:p>
            <a:r>
              <a:rPr lang="en-US" sz="2000" dirty="0"/>
              <a:t>Analysis at district level (333)</a:t>
            </a:r>
          </a:p>
        </p:txBody>
      </p:sp>
    </p:spTree>
    <p:extLst>
      <p:ext uri="{BB962C8B-B14F-4D97-AF65-F5344CB8AC3E}">
        <p14:creationId xmlns:p14="http://schemas.microsoft.com/office/powerpoint/2010/main" val="95201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647" y="329662"/>
            <a:ext cx="8750763" cy="363175"/>
          </a:xfrm>
        </p:spPr>
        <p:txBody>
          <a:bodyPr/>
          <a:lstStyle/>
          <a:p>
            <a:r>
              <a:rPr lang="en-US" dirty="0"/>
              <a:t>Data sources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15" y="1048624"/>
            <a:ext cx="5455086" cy="46349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44265" y="1159225"/>
            <a:ext cx="403521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Population data (adjusted)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Task Force Population Movement: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Area assessment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Multi Cluster Location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IDP hosting site Baseline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eDews</a:t>
            </a:r>
            <a:r>
              <a:rPr lang="en-US" dirty="0"/>
              <a:t> / cholera line 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Standardized Monitoring and Assessment of Relief and Transition (SMART) surveys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Emergency Food Security and Nutrition Assessment (EFSNA)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Comprehensive Food Security Survey (CFFS)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Secondary Data Review (SDR) by REACH, GWC and YWC (OCHA </a:t>
            </a:r>
            <a:r>
              <a:rPr lang="en-US" dirty="0" err="1"/>
              <a:t>SoS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Sitreps</a:t>
            </a:r>
            <a:r>
              <a:rPr lang="en-US" dirty="0"/>
              <a:t> related to flooding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Delphi workshops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631" y="4422474"/>
            <a:ext cx="3311516" cy="23140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333" y="1159225"/>
            <a:ext cx="2250264" cy="294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647" y="329662"/>
            <a:ext cx="8750763" cy="363175"/>
          </a:xfrm>
        </p:spPr>
        <p:txBody>
          <a:bodyPr/>
          <a:lstStyle/>
          <a:p>
            <a:r>
              <a:rPr lang="en-US" dirty="0"/>
              <a:t>Adjustments to SAG approved HNO indicators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366" y="1120346"/>
            <a:ext cx="113187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Many data gaps due to delayed / cancelled surveys, including TFPM MCLA and SMART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Indicator related to handwashing at critical times with water and soap (no data available – dependent on SMART data) was removed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Indicator related to flooding – only Delphi data was used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3418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HNO WASH Indicators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586876"/>
              </p:ext>
            </p:extLst>
          </p:nvPr>
        </p:nvGraphicFramePr>
        <p:xfrm>
          <a:off x="243282" y="1052597"/>
          <a:ext cx="11339118" cy="3400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39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9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786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WASH</a:t>
                      </a:r>
                      <a:r>
                        <a:rPr lang="en-US" sz="1600" baseline="0" dirty="0">
                          <a:latin typeface="+mn-lt"/>
                        </a:rPr>
                        <a:t> HNO Indicator 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Weight</a:t>
                      </a:r>
                      <a:r>
                        <a:rPr lang="en-US" sz="1600" baseline="0" dirty="0"/>
                        <a:t>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6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INDICATOR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1: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WASH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needs among IDPs and returnees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6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INDICATOR 2: Attack rate of cholera/acute watery diarrhea (AWD)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Malaria and Dengue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20.0%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INDICATOR 3: Rate of Global Acute Malnutrition (wasting in children)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10.0%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INDICATOR 4: Proportion of communities accessing an improved water source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10.5%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86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INDICATOR 5: Proportion of communities accessing an improved latrine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5.0%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86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INDICATOR 6: Proportion of people in district accessing an adequate/sufficient quantity of water 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19.5%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INDICATOR 7: Proportion of communities facing severe environmental hygiene problems (solid waste and waste water)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10.0%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INDICATOR 8: Occurrence of flooding in the district 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5.0%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505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5894" y="1012338"/>
            <a:ext cx="4612155" cy="5210959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647" y="329662"/>
            <a:ext cx="8750763" cy="363175"/>
          </a:xfrm>
        </p:spPr>
        <p:txBody>
          <a:bodyPr/>
          <a:lstStyle/>
          <a:p>
            <a:r>
              <a:rPr lang="en-US" dirty="0"/>
              <a:t>Indicator 1: WASH needs among IDPs and returnees Calculation </a:t>
            </a:r>
          </a:p>
        </p:txBody>
      </p:sp>
      <p:sp>
        <p:nvSpPr>
          <p:cNvPr id="8" name="Rectangle 7"/>
          <p:cNvSpPr/>
          <p:nvPr/>
        </p:nvSpPr>
        <p:spPr>
          <a:xfrm>
            <a:off x="473240" y="1012338"/>
            <a:ext cx="46642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b="1" dirty="0">
                <a:solidFill>
                  <a:prstClr val="black"/>
                </a:solidFill>
              </a:rPr>
              <a:t>INDICATOR 1a</a:t>
            </a:r>
            <a:r>
              <a:rPr lang="en-US" dirty="0">
                <a:solidFill>
                  <a:prstClr val="black"/>
                </a:solidFill>
              </a:rPr>
              <a:t>: IDPs and returnees as percentage of host community CURRENT population</a:t>
            </a:r>
            <a:endParaRPr lang="en-US" i="1" dirty="0">
              <a:solidFill>
                <a:srgbClr val="1F4E78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3241" y="1824570"/>
            <a:ext cx="3533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b="1" dirty="0">
                <a:solidFill>
                  <a:prstClr val="black"/>
                </a:solidFill>
              </a:rPr>
              <a:t>INDICATOR 1b</a:t>
            </a:r>
            <a:r>
              <a:rPr lang="en-US" dirty="0">
                <a:solidFill>
                  <a:prstClr val="black"/>
                </a:solidFill>
              </a:rPr>
              <a:t>: Proportion of IDP and returnee communities in district accessing an improved water source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3241" y="2901500"/>
            <a:ext cx="3533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b="1" dirty="0">
                <a:solidFill>
                  <a:prstClr val="black"/>
                </a:solidFill>
              </a:rPr>
              <a:t>INDICATOR 1c</a:t>
            </a:r>
            <a:r>
              <a:rPr lang="en-US" dirty="0">
                <a:solidFill>
                  <a:prstClr val="black"/>
                </a:solidFill>
              </a:rPr>
              <a:t>: Proportion of IDP and returnee communities in district accessing a functioning latrine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9350" y="3975633"/>
            <a:ext cx="35332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b="1" dirty="0">
                <a:solidFill>
                  <a:prstClr val="black"/>
                </a:solidFill>
              </a:rPr>
              <a:t>INDICATOR 1d</a:t>
            </a:r>
            <a:r>
              <a:rPr lang="en-US" dirty="0">
                <a:solidFill>
                  <a:prstClr val="black"/>
                </a:solidFill>
              </a:rPr>
              <a:t>: Proportion of IDP and returnee communities in district having and using soap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3242" y="4822684"/>
            <a:ext cx="35193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b="1" dirty="0">
                <a:solidFill>
                  <a:prstClr val="black"/>
                </a:solidFill>
              </a:rPr>
              <a:t>INDICATOR 1e</a:t>
            </a:r>
            <a:r>
              <a:rPr lang="en-US" dirty="0">
                <a:solidFill>
                  <a:prstClr val="black"/>
                </a:solidFill>
              </a:rPr>
              <a:t>: Proportion of IDP and returnee communities facing severe environmental hygiene problems (solid waste &amp; waste water)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3703863" y="1971764"/>
            <a:ext cx="375184" cy="389964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5216" y="3706262"/>
            <a:ext cx="68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Max </a:t>
            </a:r>
          </a:p>
        </p:txBody>
      </p:sp>
      <p:sp>
        <p:nvSpPr>
          <p:cNvPr id="16" name="Right Brace 15"/>
          <p:cNvSpPr/>
          <p:nvPr/>
        </p:nvSpPr>
        <p:spPr>
          <a:xfrm>
            <a:off x="4598349" y="1132510"/>
            <a:ext cx="288758" cy="282060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64069" y="2358144"/>
            <a:ext cx="1082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Average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251029" y="1505632"/>
            <a:ext cx="45078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b="1" dirty="0">
                <a:solidFill>
                  <a:prstClr val="black"/>
                </a:solidFill>
              </a:rPr>
              <a:t>INDICATOR 1f</a:t>
            </a:r>
            <a:r>
              <a:rPr lang="en-US" dirty="0">
                <a:solidFill>
                  <a:prstClr val="black"/>
                </a:solidFill>
              </a:rPr>
              <a:t>: Proportion of IDPs living in CC/SS out of the total IDP population (HH)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121312" y="2471464"/>
            <a:ext cx="36375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b="1" dirty="0">
                <a:solidFill>
                  <a:prstClr val="black"/>
                </a:solidFill>
              </a:rPr>
              <a:t>INDICATOR 1g</a:t>
            </a:r>
            <a:r>
              <a:rPr lang="en-US" dirty="0">
                <a:solidFill>
                  <a:prstClr val="black"/>
                </a:solidFill>
              </a:rPr>
              <a:t>: Population of IDPs in CC/SS in need of support to access water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21313" y="3437296"/>
            <a:ext cx="36375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b="1" dirty="0">
                <a:solidFill>
                  <a:prstClr val="black"/>
                </a:solidFill>
              </a:rPr>
              <a:t>INDICATOR 1h</a:t>
            </a:r>
            <a:r>
              <a:rPr lang="en-US" dirty="0">
                <a:solidFill>
                  <a:prstClr val="black"/>
                </a:solidFill>
              </a:rPr>
              <a:t>: Population of IDPs in CC/SS in need of support to sanitation &amp; waste removal services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ight Brace 21"/>
          <p:cNvSpPr/>
          <p:nvPr/>
        </p:nvSpPr>
        <p:spPr>
          <a:xfrm rot="10800000">
            <a:off x="7664015" y="2586134"/>
            <a:ext cx="509878" cy="1774491"/>
          </a:xfrm>
          <a:prstGeom prst="rightBrace">
            <a:avLst>
              <a:gd name="adj1" fmla="val 8333"/>
              <a:gd name="adj2" fmla="val 5206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37685" y="3210128"/>
            <a:ext cx="68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Max </a:t>
            </a:r>
          </a:p>
        </p:txBody>
      </p:sp>
      <p:sp>
        <p:nvSpPr>
          <p:cNvPr id="24" name="Right Brace 23"/>
          <p:cNvSpPr/>
          <p:nvPr/>
        </p:nvSpPr>
        <p:spPr>
          <a:xfrm rot="10800000">
            <a:off x="6892328" y="1648326"/>
            <a:ext cx="303990" cy="17889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78364" y="2367476"/>
            <a:ext cx="1082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Average </a:t>
            </a:r>
          </a:p>
        </p:txBody>
      </p:sp>
      <p:sp>
        <p:nvSpPr>
          <p:cNvPr id="26" name="Right Brace 25"/>
          <p:cNvSpPr/>
          <p:nvPr/>
        </p:nvSpPr>
        <p:spPr>
          <a:xfrm rot="5400000">
            <a:off x="5712749" y="2334962"/>
            <a:ext cx="353936" cy="117409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03201" y="3149952"/>
            <a:ext cx="68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Max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862737" y="1012337"/>
            <a:ext cx="4977810" cy="5210959"/>
          </a:xfrm>
          <a:prstGeom prst="rect">
            <a:avLst/>
          </a:prstGeom>
          <a:solidFill>
            <a:schemeClr val="accent4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00448" y="4655163"/>
            <a:ext cx="1877916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IDPS / returnees in host communities (including CC / SS)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64421" y="4909711"/>
            <a:ext cx="1678631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IDPS / returnees in CC / SS only</a:t>
            </a:r>
          </a:p>
        </p:txBody>
      </p:sp>
    </p:spTree>
    <p:extLst>
      <p:ext uri="{BB962C8B-B14F-4D97-AF65-F5344CB8AC3E}">
        <p14:creationId xmlns:p14="http://schemas.microsoft.com/office/powerpoint/2010/main" val="4095908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647" y="329662"/>
            <a:ext cx="8750763" cy="363175"/>
          </a:xfrm>
        </p:spPr>
        <p:txBody>
          <a:bodyPr/>
          <a:lstStyle/>
          <a:p>
            <a:r>
              <a:rPr lang="en-US" dirty="0"/>
              <a:t>Indicator 2: Attack rate of cholera/acute watery diarrhea (AWD), Malaria and Dengue Calculation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742014"/>
              </p:ext>
            </p:extLst>
          </p:nvPr>
        </p:nvGraphicFramePr>
        <p:xfrm>
          <a:off x="176168" y="1128630"/>
          <a:ext cx="11249637" cy="2305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8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4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21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Indicator 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  <a:r>
                        <a:rPr lang="en-US" sz="1600" b="1" i="0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Weight in the Final Severity Score   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INDICATOR 2a:Attack rate of suspected </a:t>
                      </a:r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Cholera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/acute watery diarrhea (AWD) (/10,000 population)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1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INDICATOR 2b: Attack rate of </a:t>
                      </a:r>
                      <a:r>
                        <a:rPr lang="en-US" sz="1600" b="1" i="0" u="none" strike="noStrike" dirty="0">
                          <a:solidFill>
                            <a:srgbClr val="FF6600"/>
                          </a:solidFill>
                          <a:effectLst/>
                          <a:latin typeface="+mn-lt"/>
                        </a:rPr>
                        <a:t>Dengue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(/10,000 population)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1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INDICATOR 2c: Attack rate of </a:t>
                      </a:r>
                      <a:r>
                        <a:rPr lang="en-US" sz="1600" b="1" i="0" u="none" strike="noStrike" kern="1200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Malaria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(/1,000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population)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10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Total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182652"/>
      </p:ext>
    </p:extLst>
  </p:cSld>
  <p:clrMapOvr>
    <a:masterClrMapping/>
  </p:clrMapOvr>
</p:sld>
</file>

<file path=ppt/theme/theme1.xml><?xml version="1.0" encoding="utf-8"?>
<a:theme xmlns:a="http://schemas.openxmlformats.org/drawingml/2006/main" name="WASH Clu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1917</Words>
  <Application>Microsoft Office PowerPoint</Application>
  <PresentationFormat>Widescreen</PresentationFormat>
  <Paragraphs>405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WASH Cluster</vt:lpstr>
      <vt:lpstr>Yemen WASH Cluster Humanitarian Needs Overview 2018</vt:lpstr>
      <vt:lpstr>Outline</vt:lpstr>
      <vt:lpstr>HNO process and WASH cluster consultations</vt:lpstr>
      <vt:lpstr>WASH Severity Dimension  </vt:lpstr>
      <vt:lpstr>Data sources</vt:lpstr>
      <vt:lpstr>Adjustments to SAG approved HNO indicators</vt:lpstr>
      <vt:lpstr>2018 HNO WASH Indicators </vt:lpstr>
      <vt:lpstr>Indicator 1: WASH needs among IDPs and returnees Calculation </vt:lpstr>
      <vt:lpstr>Indicator 2: Attack rate of cholera/acute watery diarrhea (AWD), Malaria and Dengue Calculation </vt:lpstr>
      <vt:lpstr>PowerPoint Presentation</vt:lpstr>
      <vt:lpstr>PowerPoint Presentation</vt:lpstr>
      <vt:lpstr>PowerPoint Presentation</vt:lpstr>
      <vt:lpstr>PowerPoint Presentation</vt:lpstr>
      <vt:lpstr>District severity scores – trend since 2017</vt:lpstr>
      <vt:lpstr>People in Need</vt:lpstr>
      <vt:lpstr>Narrative – Justification </vt:lpstr>
      <vt:lpstr>Intersectoral analysis of needs – IDPs / Returnees / Host communities</vt:lpstr>
      <vt:lpstr>Intersectoral analysis of needs – Famine prevention</vt:lpstr>
      <vt:lpstr>Intersectoral analysis of needs – Cholera</vt:lpstr>
      <vt:lpstr>Linking HNO to HRP</vt:lpstr>
      <vt:lpstr>Linking HNO to HRP</vt:lpstr>
      <vt:lpstr>Lessons from YWC 2018 HNO</vt:lpstr>
      <vt:lpstr>Shukran!</vt:lpstr>
    </vt:vector>
  </TitlesOfParts>
  <Company>UNICEF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HNO WASH Indicators</dc:title>
  <dc:creator>Haitham Farag</dc:creator>
  <cp:lastModifiedBy>Marije Broekhuijsen</cp:lastModifiedBy>
  <cp:revision>36</cp:revision>
  <dcterms:created xsi:type="dcterms:W3CDTF">2017-10-22T07:56:40Z</dcterms:created>
  <dcterms:modified xsi:type="dcterms:W3CDTF">2018-06-19T07:43:05Z</dcterms:modified>
</cp:coreProperties>
</file>