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70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0BC094-A81C-4451-9D40-58951538F11E}" v="55" dt="2018-07-10T16:08:53.736"/>
    <p1510:client id="{DC18151D-A5BC-4AA0-917B-AC8B50FDA08E}" v="412" dt="2018-07-10T16:52:48.199"/>
    <p1510:client id="{D5F87E0A-8928-4DF5-9A02-11F02D2C323E}" v="35" dt="2018-07-10T17:32:45.772"/>
    <p1510:client id="{5E5EC416-D32C-4E10-B011-224C39939DD7}" v="711" dt="2018-07-10T18:31:03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ma-toolkit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humanitarianresponse.info/en/operations/whole-of-syria/wash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clamorworld.com/one-little-boy-in-a-very-vast-desert-heartbreaking-picture-of-four-year-old-syrian-refugee-child-who-had-been-separated-from-his-famil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efweb.int/sites/reliefweb.int/files/resources/3D153DA3049B322AC1256C30002A9C24-ocha__orientation__handbook_on__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standing in the sand&#10;&#10;Description generated with very high confidence">
            <a:extLst>
              <a:ext uri="{FF2B5EF4-FFF2-40B4-BE49-F238E27FC236}">
                <a16:creationId xmlns:a16="http://schemas.microsoft.com/office/drawing/2014/main" id="{E1AB59A9-B768-4AE4-8CE4-1EB5DD28C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WASH Sector HNOs </a:t>
            </a:r>
            <a:br>
              <a:rPr lang="en-US" sz="4000">
                <a:cs typeface="Calibri Light"/>
              </a:rPr>
            </a:br>
            <a:r>
              <a:rPr lang="en-US" sz="4000">
                <a:cs typeface="Calibri Light"/>
              </a:rPr>
              <a:t>(2015-2019)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9F8C257-3E05-4BB8-810F-6837BA471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" y="10"/>
            <a:ext cx="2188252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A06A-8F49-4159-8188-C3944F98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078"/>
            <a:ext cx="10515600" cy="1325563"/>
          </a:xfrm>
        </p:spPr>
        <p:txBody>
          <a:bodyPr/>
          <a:lstStyle/>
          <a:p>
            <a:r>
              <a:rPr lang="en-US" sz="4400">
                <a:latin typeface="Calibri"/>
                <a:ea typeface="Calibri"/>
                <a:cs typeface="Calibri"/>
              </a:rPr>
              <a:t>Secondary </a:t>
            </a:r>
            <a:r>
              <a:rPr lang="en-US">
                <a:latin typeface="Calibri"/>
                <a:ea typeface="Calibri"/>
                <a:cs typeface="Calibri"/>
              </a:rPr>
              <a:t>Sources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AA49-BC28-4DB8-B051-171B76A14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cs typeface="Calibri"/>
              </a:rPr>
              <a:t>The multi-sectoral (or non-WASH specific) assessments provided these indicators: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sz="2400">
                <a:cs typeface="Calibri"/>
              </a:rPr>
              <a:t>•         Newly displaced people and/or returns (&lt; 3 months and incl. IDPs in sites)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•         % of IDPs and returnees versus host population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•         Intensity of conflict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•         WASH-related morbidity data (EWARN)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77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8EC2-DC87-4E77-AE05-CAD68184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/>
                <a:cs typeface="Calibri"/>
              </a:rPr>
              <a:t>Secondary Data Review: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320CF-1A42-467E-AA62-84358495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80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>
              <a:buNone/>
            </a:pPr>
            <a:r>
              <a:rPr lang="en-US" dirty="0">
                <a:cs typeface="Calibri"/>
              </a:rPr>
              <a:t>Besides the second group of data, the WASH Sector had an extensive Secondary Data Review (SDR)</a:t>
            </a:r>
          </a:p>
          <a:p>
            <a:pPr marL="0">
              <a:buNone/>
            </a:pPr>
            <a:r>
              <a:rPr lang="en-US" dirty="0">
                <a:cs typeface="Calibri"/>
              </a:rPr>
              <a:t>Criteria was developed for secondary data, so that it can be used with some sort of certainty to inform all the above indicators at sub-district level. </a:t>
            </a:r>
          </a:p>
          <a:p>
            <a:pPr marL="0">
              <a:buNone/>
            </a:pPr>
            <a:r>
              <a:rPr lang="en-US" dirty="0">
                <a:cs typeface="Calibri"/>
              </a:rPr>
              <a:t>The report/information deemed more reliable if: it had clearly defined methodology; the assessment tool are available, and the dataset is accessible to some extent/or verifiable at minimum. A reliability scale was developed for that.</a:t>
            </a:r>
          </a:p>
          <a:p>
            <a:pPr marL="0">
              <a:buNone/>
            </a:pPr>
            <a:r>
              <a:rPr lang="en-US" dirty="0">
                <a:cs typeface="Calibri"/>
              </a:rPr>
              <a:t>However, most of the data was coming from RNAs or thematic assessment (</a:t>
            </a:r>
            <a:r>
              <a:rPr lang="en-US" dirty="0">
                <a:solidFill>
                  <a:srgbClr val="0563C1"/>
                </a:solidFill>
                <a:cs typeface="Calibri"/>
                <a:hlinkClick r:id="rId2"/>
              </a:rPr>
              <a:t>EMMA</a:t>
            </a:r>
            <a:r>
              <a:rPr lang="en-US" dirty="0">
                <a:solidFill>
                  <a:srgbClr val="0563C1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563C1"/>
                </a:solidFill>
                <a:cs typeface="Calibri"/>
              </a:rPr>
              <a:t>etc</a:t>
            </a:r>
            <a:r>
              <a:rPr lang="en-US" dirty="0">
                <a:solidFill>
                  <a:srgbClr val="0563C1"/>
                </a:solidFill>
                <a:cs typeface="Calibri"/>
              </a:rPr>
              <a:t>).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48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CF5A-5874-4A73-A426-F1ADD028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472C4"/>
                </a:solidFill>
                <a:cs typeface="Calibri Light"/>
              </a:rPr>
              <a:t>Assessment Tools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51916-D561-4ACE-BD21-7DF08F3F8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Calibri"/>
                <a:ea typeface="Calibri"/>
                <a:cs typeface="Calibri"/>
              </a:rPr>
              <a:t>Keeping in mind the constraints of access, security, and capacity, various assessment tools were developed to collect the core indicators:</a:t>
            </a:r>
            <a:endParaRPr lang="en-US"/>
          </a:p>
          <a:p>
            <a:pPr marL="0" indent="0">
              <a:buNone/>
            </a:pPr>
            <a:r>
              <a:rPr lang="en-US">
                <a:latin typeface="Calibri"/>
                <a:ea typeface="Calibri"/>
                <a:cs typeface="Calibri"/>
              </a:rPr>
              <a:t>1.</a:t>
            </a:r>
            <a:r>
              <a:rPr lang="en-US" sz="700">
                <a:latin typeface="Times New Roman"/>
                <a:ea typeface="Times New Roman"/>
                <a:cs typeface="Times New Roman"/>
              </a:rPr>
              <a:t>       </a:t>
            </a:r>
            <a:r>
              <a:rPr lang="en-US">
                <a:latin typeface="Calibri"/>
                <a:ea typeface="Calibri"/>
                <a:cs typeface="Calibri"/>
              </a:rPr>
              <a:t>Household-level Questionnaire </a:t>
            </a:r>
          </a:p>
          <a:p>
            <a:pPr marL="0" indent="0">
              <a:buNone/>
            </a:pPr>
            <a:r>
              <a:rPr lang="en-US">
                <a:latin typeface="Calibri"/>
                <a:ea typeface="Calibri"/>
                <a:cs typeface="Calibri"/>
              </a:rPr>
              <a:t>2.</a:t>
            </a:r>
            <a:r>
              <a:rPr lang="en-US" sz="700">
                <a:latin typeface="Times New Roman"/>
                <a:ea typeface="Times New Roman"/>
                <a:cs typeface="Times New Roman"/>
              </a:rPr>
              <a:t>       </a:t>
            </a:r>
            <a:r>
              <a:rPr lang="en-US">
                <a:latin typeface="Calibri"/>
                <a:ea typeface="Calibri"/>
                <a:cs typeface="Calibri"/>
              </a:rPr>
              <a:t>Community level Questionnaire</a:t>
            </a:r>
          </a:p>
          <a:p>
            <a:pPr marL="0" indent="0">
              <a:buNone/>
            </a:pPr>
            <a:r>
              <a:rPr lang="en-US">
                <a:latin typeface="Calibri"/>
                <a:ea typeface="Calibri"/>
                <a:cs typeface="Calibri"/>
              </a:rPr>
              <a:t>3.</a:t>
            </a:r>
            <a:r>
              <a:rPr lang="en-US" sz="700">
                <a:latin typeface="Times New Roman"/>
                <a:ea typeface="Times New Roman"/>
                <a:cs typeface="Times New Roman"/>
              </a:rPr>
              <a:t>       </a:t>
            </a:r>
            <a:r>
              <a:rPr lang="en-US">
                <a:latin typeface="Calibri"/>
                <a:ea typeface="Calibri"/>
                <a:cs typeface="Calibri"/>
              </a:rPr>
              <a:t>Community level Observation Guidelines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89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7AE5-A754-4FC6-A718-10B4AD67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04" y="640081"/>
            <a:ext cx="3141664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4472C4"/>
                </a:solidFill>
              </a:rPr>
              <a:t>Severity Scale</a:t>
            </a:r>
            <a:endParaRPr lang="en-US" dirty="0">
              <a:cs typeface="Calibri Light"/>
            </a:endParaRPr>
          </a:p>
          <a:p>
            <a:endParaRPr lang="en-US" kern="1200">
              <a:solidFill>
                <a:schemeClr val="tx1"/>
              </a:solidFill>
              <a:latin typeface="+mj-lt"/>
              <a:cs typeface="Calibri Light"/>
            </a:endParaRPr>
          </a:p>
        </p:txBody>
      </p:sp>
      <p:pic>
        <p:nvPicPr>
          <p:cNvPr id="6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573A5276-9D55-4EE0-95D0-FB8058A73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250" y="1027906"/>
            <a:ext cx="7064812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05C4EE-4F98-458A-A524-17C965DC24C0}"/>
              </a:ext>
            </a:extLst>
          </p:cNvPr>
          <p:cNvSpPr txBox="1"/>
          <p:nvPr/>
        </p:nvSpPr>
        <p:spPr>
          <a:xfrm>
            <a:off x="8736805" y="3873105"/>
            <a:ext cx="2743200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The truth is that the severity scale evolved over the past years. The most recent changes happened in May 2018.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F65D4-61C3-4251-9F60-A5C0C7DF5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19" y="1"/>
            <a:ext cx="25008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5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3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24EA015-A8AD-486F-83ED-3FACAE381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05" y="643467"/>
            <a:ext cx="89855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8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B7C3-87ED-4ADA-8763-24089EA5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Translating assessment results into PIN and final severity score!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ACA72-0570-47C4-A4F1-B92011DBD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cs typeface="Calibri"/>
              </a:rPr>
              <a:t>PiN</a:t>
            </a:r>
            <a:r>
              <a:rPr lang="en-US" sz="2000" dirty="0">
                <a:cs typeface="Calibri"/>
              </a:rPr>
              <a:t> Calculation (at sub district level):</a:t>
            </a:r>
            <a:endParaRPr lang="en-US" sz="2000" dirty="0"/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  % of host population using high risk water + Most Vulnerable Population Group (IDPs, People in besieged areas, Returnee) 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** tip: to avoid double counting**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Final figures are cross validated and adjusted by expert opinion from field. 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pic>
        <p:nvPicPr>
          <p:cNvPr id="4" name="Picture 4" descr="A picture containing person, outdoor, ground, man&#10;&#10;Description generated with very high confidence">
            <a:extLst>
              <a:ext uri="{FF2B5EF4-FFF2-40B4-BE49-F238E27FC236}">
                <a16:creationId xmlns:a16="http://schemas.microsoft.com/office/drawing/2014/main" id="{8273289D-5543-495C-BCF3-2D17E5EA9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1" r="2" b="2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3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white, water&#10;&#10;Description generated with high confidence">
            <a:extLst>
              <a:ext uri="{FF2B5EF4-FFF2-40B4-BE49-F238E27FC236}">
                <a16:creationId xmlns:a16="http://schemas.microsoft.com/office/drawing/2014/main" id="{5B2FB0AE-0AC8-47B9-A10F-C622CABD2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94677"/>
            <a:ext cx="10929788" cy="30876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69314-8779-4D8E-9CED-92BA742B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The Database!</a:t>
            </a:r>
          </a:p>
        </p:txBody>
      </p:sp>
    </p:spTree>
    <p:extLst>
      <p:ext uri="{BB962C8B-B14F-4D97-AF65-F5344CB8AC3E}">
        <p14:creationId xmlns:p14="http://schemas.microsoft.com/office/powerpoint/2010/main" val="241174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A9D21-FC7A-4D31-9774-D672581E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Calibri Light"/>
              </a:rPr>
              <a:t>The Indicators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94D0EE-FCA3-4E42-9C06-6783F85A0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1597390"/>
            <a:ext cx="9334500" cy="870305"/>
          </a:xfrm>
        </p:spPr>
        <p:txBody>
          <a:bodyPr>
            <a:normAutofit/>
          </a:bodyPr>
          <a:lstStyle/>
          <a:p>
            <a:pPr algn="ctr"/>
            <a:endParaRPr lang="en-US" sz="160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1640866-2BB1-4A20-917F-B45AEE97F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12914"/>
            <a:ext cx="10515600" cy="24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75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76F92-11D9-46DA-8B77-D0EDB6A7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64" y="5401252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SS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Calculation</a:t>
            </a:r>
          </a:p>
        </p:txBody>
      </p:sp>
      <p:pic>
        <p:nvPicPr>
          <p:cNvPr id="4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B21E8BF-B0AE-4A59-8DB2-2C65486CF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78" y="77918"/>
            <a:ext cx="12076860" cy="44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36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63C7-9FFE-4D39-BAA9-23354065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496" y="640080"/>
            <a:ext cx="2799907" cy="2306320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Severity Scores</a:t>
            </a:r>
            <a:endParaRPr lang="en-US" sz="4000"/>
          </a:p>
        </p:txBody>
      </p:sp>
      <p:pic>
        <p:nvPicPr>
          <p:cNvPr id="6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D19093A5-D1CE-4AAE-ABCD-AF502B47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9" y="1379486"/>
            <a:ext cx="7254920" cy="4099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9EC3B-892C-4033-B380-AAAF8830E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4" y="0"/>
            <a:ext cx="2370606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3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view of a mountain&#10;&#10;Description generated with very high confidence">
            <a:extLst>
              <a:ext uri="{FF2B5EF4-FFF2-40B4-BE49-F238E27FC236}">
                <a16:creationId xmlns:a16="http://schemas.microsoft.com/office/drawing/2014/main" id="{B8991B49-6001-4C79-9081-116E8537D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8" b="180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438C6-FC04-45E6-9F09-E03BA3C2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Some Facts about Pre-Crisis Syria </a:t>
            </a:r>
            <a:endParaRPr lang="en-US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37FDE-5813-4A2B-9762-E1DDF107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cs typeface="Calibri"/>
              </a:rPr>
              <a:t>Syria was a middle-income county with a GDP per capita of USD 4,685 in 2012. </a:t>
            </a:r>
          </a:p>
          <a:p>
            <a:pPr marL="0"/>
            <a:r>
              <a:rPr lang="en-US" sz="1800">
                <a:cs typeface="Calibri"/>
              </a:rPr>
              <a:t>There was an excellent education system, health system, and complex large-scale water distribution system for domestic use. Access to improved water source was 87%, with 80% of dwellings having inside tap of water, and use of improved sanitation facilities was 97% (MICS 2006)</a:t>
            </a:r>
            <a:endParaRPr lang="en-US" sz="1800"/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113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1873"/>
            <a:ext cx="12192000" cy="2686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1FD9A-47EF-46CD-B792-8E6F5267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633" y="3634276"/>
            <a:ext cx="8148734" cy="1069270"/>
          </a:xfr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62626"/>
                </a:solidFill>
                <a:cs typeface="Calibri Light"/>
              </a:rPr>
              <a:t>Assessment Ranking</a:t>
            </a:r>
            <a:endParaRPr lang="en-US" sz="3600" dirty="0">
              <a:solidFill>
                <a:srgbClr val="262626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C9380F1-4E41-4305-9E00-E6349888A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33" b="-272"/>
          <a:stretch/>
        </p:blipFill>
        <p:spPr>
          <a:xfrm>
            <a:off x="1479550" y="478323"/>
            <a:ext cx="9500909" cy="315127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A9B14F-4B94-43AA-81AA-8ED3EF23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700" y="4889365"/>
            <a:ext cx="6070600" cy="1351423"/>
          </a:xfrm>
        </p:spPr>
        <p:txBody>
          <a:bodyPr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76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DCA9-3887-428B-A773-E55210D8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Where are we standing!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677F-6FCD-4FCC-9B49-8847A2F40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WASH Sector is equipped with standard indicators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Improved primary data set, over years (Size / Quality)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Improved secondary data (NPM/Urban Profiling/EWARN/Improved SDR)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Built more partnerships with technical organization (REACH/IMMAP/IOM/WASH Partners)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Some in depth analysis was done for sector, the products are available at this </a:t>
            </a:r>
            <a:r>
              <a:rPr lang="en-US" dirty="0">
                <a:cs typeface="Calibri"/>
                <a:hlinkClick r:id="rId2"/>
              </a:rPr>
              <a:t>link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07690-CB47-4A7A-B7D3-ED58EA3DF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94" y="0"/>
            <a:ext cx="2370606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45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3C46F-C939-4320-94B9-C7A159AA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Ok! What about HNO 2019 and beyond?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A7368-4C09-4201-AEFF-17852D355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lvl="0"/>
            <a:r>
              <a:rPr lang="en-US" sz="2400"/>
              <a:t>The Syrian conflict will decide the course</a:t>
            </a:r>
          </a:p>
          <a:p>
            <a:pPr lvl="0"/>
            <a:r>
              <a:rPr lang="en-US" sz="2400"/>
              <a:t>The opportunities for information gathering will remain challenging.</a:t>
            </a:r>
          </a:p>
          <a:p>
            <a:pPr lvl="0"/>
            <a:r>
              <a:rPr lang="en-US" sz="2400"/>
              <a:t>The secondary data i.e EWARN, will improve overtime</a:t>
            </a:r>
          </a:p>
          <a:p>
            <a:pPr lvl="0"/>
            <a:r>
              <a:rPr lang="en-US" sz="2400"/>
              <a:t>The exit strategy - involvement of the government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E4DEE-7EF0-4A9C-967B-2BD36BEC2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62169"/>
            <a:ext cx="1462088" cy="5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93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1266-5BFB-454A-9DD8-99BD8823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DB9CA"/>
                </a:solidFill>
                <a:cs typeface="Calibri Light"/>
              </a:rPr>
              <a:t>At last!</a:t>
            </a:r>
            <a:endParaRPr lang="en-US" dirty="0">
              <a:solidFill>
                <a:srgbClr val="ADB9CA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C20392-4560-4F5E-86EC-1D83CA1A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7200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Marwan! </a:t>
            </a:r>
            <a:endParaRPr lang="en-US" sz="24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i="1" dirty="0">
              <a:solidFill>
                <a:srgbClr val="44546A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Click on the dots to read the heartbreaking story of one little boy in a very vast desert </a:t>
            </a:r>
            <a:r>
              <a:rPr lang="en-US" sz="1800" i="1" dirty="0">
                <a:solidFill>
                  <a:srgbClr val="0563C1"/>
                </a:solidFill>
                <a:latin typeface="Calibri"/>
                <a:ea typeface="Calibri"/>
                <a:cs typeface="Calibri"/>
                <a:hlinkClick r:id="rId2"/>
              </a:rPr>
              <a:t>...</a:t>
            </a:r>
            <a:endParaRPr lang="en-US" sz="1800">
              <a:cs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9826DBA-D22E-4CF5-8167-C32DE6EA9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0" r="30135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766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77D4-C29B-47A3-A761-EA302F30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929" y="961014"/>
            <a:ext cx="3367990" cy="29615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Some </a:t>
            </a:r>
            <a:r>
              <a:rPr lang="en-US" sz="5100"/>
              <a:t>glimpses</a:t>
            </a:r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from the past!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7BB45637-50ED-4FBB-9879-40C3A5206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" r="2" b="8083"/>
          <a:stretch/>
        </p:blipFill>
        <p:spPr>
          <a:xfrm>
            <a:off x="10376322" y="4088534"/>
            <a:ext cx="1216361" cy="836477"/>
          </a:xfrm>
          <a:prstGeom prst="rect">
            <a:avLst/>
          </a:prstGeom>
        </p:spPr>
      </p:pic>
      <p:pic>
        <p:nvPicPr>
          <p:cNvPr id="6" name="Picture 6" descr="A river running through a city&#10;&#10;Description generated with very high confidence">
            <a:extLst>
              <a:ext uri="{FF2B5EF4-FFF2-40B4-BE49-F238E27FC236}">
                <a16:creationId xmlns:a16="http://schemas.microsoft.com/office/drawing/2014/main" id="{74639FB0-1C34-44AF-842C-F8C68FB76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07" r="2" b="2"/>
          <a:stretch/>
        </p:blipFill>
        <p:spPr>
          <a:xfrm>
            <a:off x="3857689" y="10"/>
            <a:ext cx="3696821" cy="2556149"/>
          </a:xfrm>
          <a:prstGeom prst="rect">
            <a:avLst/>
          </a:prstGeom>
        </p:spPr>
      </p:pic>
      <p:pic>
        <p:nvPicPr>
          <p:cNvPr id="4" name="Picture 4" descr="A bridge over a body of water&#10;&#10;Description generated with high confidence">
            <a:extLst>
              <a:ext uri="{FF2B5EF4-FFF2-40B4-BE49-F238E27FC236}">
                <a16:creationId xmlns:a16="http://schemas.microsoft.com/office/drawing/2014/main" id="{46F697ED-69F8-4BF0-B695-E2F432702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9058" r="7668" b="2"/>
          <a:stretch/>
        </p:blipFill>
        <p:spPr>
          <a:xfrm>
            <a:off x="20" y="4647148"/>
            <a:ext cx="2402628" cy="2210852"/>
          </a:xfrm>
          <a:prstGeom prst="rect">
            <a:avLst/>
          </a:prstGeom>
        </p:spPr>
      </p:pic>
      <p:pic>
        <p:nvPicPr>
          <p:cNvPr id="8" name="Picture 8" descr="A body of wat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7F520965-E86E-4CE7-9A3E-1BD57595DE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09" r="3003" b="-2"/>
          <a:stretch/>
        </p:blipFill>
        <p:spPr>
          <a:xfrm>
            <a:off x="4718537" y="2592377"/>
            <a:ext cx="2835973" cy="42656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8B7F17-2553-43AD-9A93-CBD3555A75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09850" y="4003046"/>
            <a:ext cx="2925324" cy="0"/>
          </a:xfrm>
          <a:prstGeom prst="line">
            <a:avLst/>
          </a:prstGeom>
          <a:ln>
            <a:solidFill>
              <a:srgbClr val="789F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A view of a stone building&#10;&#10;Description generated with very high confidence">
            <a:extLst>
              <a:ext uri="{FF2B5EF4-FFF2-40B4-BE49-F238E27FC236}">
                <a16:creationId xmlns:a16="http://schemas.microsoft.com/office/drawing/2014/main" id="{58E9C6A0-B3F5-4EA6-8615-E678163B5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0098" y="4087170"/>
            <a:ext cx="2743200" cy="2057400"/>
          </a:xfrm>
          <a:prstGeom prst="rect">
            <a:avLst/>
          </a:prstGeom>
        </p:spPr>
      </p:pic>
      <p:pic>
        <p:nvPicPr>
          <p:cNvPr id="18" name="Picture 19" descr="An island in the middle of a body of water&#10;&#10;Description generated with very high confidence">
            <a:extLst>
              <a:ext uri="{FF2B5EF4-FFF2-40B4-BE49-F238E27FC236}">
                <a16:creationId xmlns:a16="http://schemas.microsoft.com/office/drawing/2014/main" id="{04BA6340-BC94-4D9C-99C0-B380FB13E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69" y="-164"/>
            <a:ext cx="2095500" cy="1571625"/>
          </a:xfrm>
          <a:prstGeom prst="rect">
            <a:avLst/>
          </a:prstGeom>
        </p:spPr>
      </p:pic>
      <p:pic>
        <p:nvPicPr>
          <p:cNvPr id="21" name="Picture 21" descr="A picture containing outdoor, sky, mountain, grass&#10;&#10;Description generated with very high confidence">
            <a:extLst>
              <a:ext uri="{FF2B5EF4-FFF2-40B4-BE49-F238E27FC236}">
                <a16:creationId xmlns:a16="http://schemas.microsoft.com/office/drawing/2014/main" id="{0FEBBC1B-5717-4FE7-84E9-6098751E4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1557" y="-1313"/>
            <a:ext cx="830317" cy="627993"/>
          </a:xfrm>
          <a:prstGeom prst="rect">
            <a:avLst/>
          </a:prstGeom>
        </p:spPr>
      </p:pic>
      <p:pic>
        <p:nvPicPr>
          <p:cNvPr id="23" name="Picture 23" descr="A large green field&#10;&#10;Description generated with very high confidence">
            <a:extLst>
              <a:ext uri="{FF2B5EF4-FFF2-40B4-BE49-F238E27FC236}">
                <a16:creationId xmlns:a16="http://schemas.microsoft.com/office/drawing/2014/main" id="{5732ED03-628D-407F-83C0-93B36EDCF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7640" y="-2628"/>
            <a:ext cx="898635" cy="620111"/>
          </a:xfrm>
          <a:prstGeom prst="rect">
            <a:avLst/>
          </a:prstGeom>
        </p:spPr>
      </p:pic>
      <p:pic>
        <p:nvPicPr>
          <p:cNvPr id="25" name="Picture 25" descr="A picture containing person, building, clock, window&#10;&#10;Description generated with very high confidence">
            <a:extLst>
              <a:ext uri="{FF2B5EF4-FFF2-40B4-BE49-F238E27FC236}">
                <a16:creationId xmlns:a16="http://schemas.microsoft.com/office/drawing/2014/main" id="{983C13FD-54CD-431E-8E8F-5F35723FE1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2392" y="1599543"/>
            <a:ext cx="2286000" cy="1714500"/>
          </a:xfrm>
          <a:prstGeom prst="rect">
            <a:avLst/>
          </a:prstGeom>
        </p:spPr>
      </p:pic>
      <p:pic>
        <p:nvPicPr>
          <p:cNvPr id="27" name="Picture 27" descr="A tall glass building&#10;&#10;Description generated with high confidence">
            <a:extLst>
              <a:ext uri="{FF2B5EF4-FFF2-40B4-BE49-F238E27FC236}">
                <a16:creationId xmlns:a16="http://schemas.microsoft.com/office/drawing/2014/main" id="{440C0019-DAC5-4D53-B31D-1693F6EDCA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4412" y="3344917"/>
            <a:ext cx="2743200" cy="1828800"/>
          </a:xfrm>
          <a:prstGeom prst="rect">
            <a:avLst/>
          </a:prstGeom>
        </p:spPr>
      </p:pic>
      <p:pic>
        <p:nvPicPr>
          <p:cNvPr id="29" name="Picture 29" descr="A store filled with lots of fruit&#10;&#10;Description generated with very high confidence">
            <a:extLst>
              <a:ext uri="{FF2B5EF4-FFF2-40B4-BE49-F238E27FC236}">
                <a16:creationId xmlns:a16="http://schemas.microsoft.com/office/drawing/2014/main" id="{0AD61B68-747C-4702-9055-FBC4E036A0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7323" y="653259"/>
            <a:ext cx="1723697" cy="916422"/>
          </a:xfrm>
          <a:prstGeom prst="rect">
            <a:avLst/>
          </a:prstGeom>
        </p:spPr>
      </p:pic>
      <p:pic>
        <p:nvPicPr>
          <p:cNvPr id="31" name="Picture 31" descr="A person riding on top of a mountain&#10;&#10;Description generated with high confidence">
            <a:extLst>
              <a:ext uri="{FF2B5EF4-FFF2-40B4-BE49-F238E27FC236}">
                <a16:creationId xmlns:a16="http://schemas.microsoft.com/office/drawing/2014/main" id="{4C713D0B-5214-4CFE-914F-9E1A2D6B9B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7295" y="2594741"/>
            <a:ext cx="830318" cy="727840"/>
          </a:xfrm>
          <a:prstGeom prst="rect">
            <a:avLst/>
          </a:prstGeom>
        </p:spPr>
      </p:pic>
      <p:pic>
        <p:nvPicPr>
          <p:cNvPr id="33" name="Picture 33" descr="A tree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40840B9D-5C01-44CF-8A46-CDA4095E3E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1612" y="5207114"/>
            <a:ext cx="2284896" cy="1652105"/>
          </a:xfrm>
          <a:prstGeom prst="rect">
            <a:avLst/>
          </a:prstGeom>
        </p:spPr>
      </p:pic>
      <p:pic>
        <p:nvPicPr>
          <p:cNvPr id="35" name="Picture 35" descr="A picture containing building, sky, outdoor, clock&#10;&#10;Description generated with very high confidence">
            <a:extLst>
              <a:ext uri="{FF2B5EF4-FFF2-40B4-BE49-F238E27FC236}">
                <a16:creationId xmlns:a16="http://schemas.microsoft.com/office/drawing/2014/main" id="{8A89C22F-F8D5-444E-8803-04ABBD3EC5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210" y="1602069"/>
            <a:ext cx="1517374" cy="926124"/>
          </a:xfrm>
          <a:prstGeom prst="rect">
            <a:avLst/>
          </a:prstGeom>
        </p:spPr>
      </p:pic>
      <p:pic>
        <p:nvPicPr>
          <p:cNvPr id="37" name="Picture 37" descr="A large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E1FE1579-7EFE-4382-A779-6D5DD31873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2210" y="3868552"/>
            <a:ext cx="1931504" cy="1290940"/>
          </a:xfrm>
          <a:prstGeom prst="rect">
            <a:avLst/>
          </a:prstGeom>
        </p:spPr>
      </p:pic>
      <p:pic>
        <p:nvPicPr>
          <p:cNvPr id="39" name="Picture 39" descr="A large stone building&#10;&#10;Description generated with very high confidence">
            <a:extLst>
              <a:ext uri="{FF2B5EF4-FFF2-40B4-BE49-F238E27FC236}">
                <a16:creationId xmlns:a16="http://schemas.microsoft.com/office/drawing/2014/main" id="{2983A6F4-B04B-47BB-BEF7-365965720F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209" y="2554909"/>
            <a:ext cx="1517374" cy="1289878"/>
          </a:xfrm>
          <a:prstGeom prst="rect">
            <a:avLst/>
          </a:prstGeom>
        </p:spPr>
      </p:pic>
      <p:pic>
        <p:nvPicPr>
          <p:cNvPr id="43" name="Picture 43" descr="A view of a city&#10;&#10;Description generated with very high confidence">
            <a:extLst>
              <a:ext uri="{FF2B5EF4-FFF2-40B4-BE49-F238E27FC236}">
                <a16:creationId xmlns:a16="http://schemas.microsoft.com/office/drawing/2014/main" id="{38E9EE77-2448-41B5-8F4D-6080908D62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43877" y="3344518"/>
            <a:ext cx="385418" cy="5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8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C240D3CF-8AE3-40CB-8CB4-80A6176C6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49018-8A47-4F74-8C9B-5B3CED9B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Facing the reality!</a:t>
            </a:r>
            <a:endParaRPr lang="en-US" sz="36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E8F3A2-D3BD-48C3-9038-F24C93C6A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r>
              <a:rPr lang="en-US" sz="1800" dirty="0">
                <a:cs typeface="Calibri"/>
              </a:rPr>
              <a:t>Syria is a complex emergency by </a:t>
            </a:r>
            <a:r>
              <a:rPr lang="en-US" sz="1800" b="1" dirty="0">
                <a:solidFill>
                  <a:srgbClr val="0563C1"/>
                </a:solidFill>
                <a:cs typeface="Calibri"/>
                <a:hlinkClick r:id="rId3"/>
              </a:rPr>
              <a:t>definition</a:t>
            </a:r>
            <a:r>
              <a:rPr lang="en-US" sz="1800" b="1" dirty="0">
                <a:solidFill>
                  <a:srgbClr val="0563C1"/>
                </a:solidFill>
                <a:cs typeface="Calibri"/>
              </a:rPr>
              <a:t>. </a:t>
            </a:r>
            <a:r>
              <a:rPr lang="en-US" sz="1800" dirty="0">
                <a:solidFill>
                  <a:srgbClr val="000000"/>
                </a:solidFill>
                <a:cs typeface="Calibri"/>
              </a:rPr>
              <a:t>However, it's really complex due to the fact that not only regional powers are involved, but also the global powers are on the ground.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sz="1800" dirty="0">
                <a:cs typeface="Calibri"/>
              </a:rPr>
              <a:t>A series of airstrikes, besiegement and ground battles in the country not only resulted in internal displacement, but also created waves of refugees.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81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3A49-B181-4519-991A-A3B3972F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WASH Sector in early 2014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D0694-93F4-4C96-8721-116FAD9B7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cs typeface="Calibri"/>
              </a:rPr>
              <a:t>Back in 2014, the WASH Sector did not have any strategy, tools or means for assessing the WASH situation in Syria, in a comprehensive manner, to highlight the priorities and focus areas for intervention.</a:t>
            </a:r>
          </a:p>
          <a:p>
            <a:r>
              <a:rPr lang="en-US" sz="1800" dirty="0">
                <a:cs typeface="Calibri"/>
              </a:rPr>
              <a:t>The available information was based on partners' assessments, in context of ongoing conflicts resulting in displacements or baseline surveys for specific programs, in limited geographical areas. </a:t>
            </a:r>
            <a:endParaRPr lang="en-US" sz="1800" dirty="0"/>
          </a:p>
          <a:p>
            <a:r>
              <a:rPr lang="en-US" sz="1800" dirty="0">
                <a:cs typeface="Calibri"/>
              </a:rPr>
              <a:t>The government data was also limited in scope.</a:t>
            </a:r>
            <a:endParaRPr lang="en-US" sz="1800" dirty="0"/>
          </a:p>
          <a:p>
            <a:endParaRPr lang="en-US" sz="1800">
              <a:cs typeface="Calibri"/>
            </a:endParaRPr>
          </a:p>
        </p:txBody>
      </p:sp>
      <p:sp>
        <p:nvSpPr>
          <p:cNvPr id="7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erson standing on a sidewalk next to a building&#10;&#10;Description generated with very high confidence">
            <a:extLst>
              <a:ext uri="{FF2B5EF4-FFF2-40B4-BE49-F238E27FC236}">
                <a16:creationId xmlns:a16="http://schemas.microsoft.com/office/drawing/2014/main" id="{C708B1A0-972D-40D5-A2B7-430E6AF07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1" r="36684" b="-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8383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19BC-A072-450A-82E9-52AB0E07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...and then moving forward!</a:t>
            </a: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8281-61A6-4D34-8669-0BFF2B4AC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dirty="0">
                <a:cs typeface="Calibri"/>
              </a:rPr>
              <a:t>By the end of 2014, the Whole-of-Syria (</a:t>
            </a:r>
            <a:r>
              <a:rPr lang="en-US" sz="1500" dirty="0" err="1">
                <a:cs typeface="Calibri"/>
              </a:rPr>
              <a:t>WoS</a:t>
            </a:r>
            <a:r>
              <a:rPr lang="en-US" sz="1500" dirty="0">
                <a:cs typeface="Calibri"/>
              </a:rPr>
              <a:t>) WASH Sector coordination team (including 3 hubs: Amman, Damascus, Gaziantep) realized that they had to conduct needs assessments in a coordinated manner. They agreed on the following key steps:</a:t>
            </a:r>
            <a:endParaRPr lang="en-US" sz="1500" dirty="0"/>
          </a:p>
          <a:p>
            <a:pPr marL="0"/>
            <a:r>
              <a:rPr lang="en-US" sz="1500" dirty="0">
                <a:cs typeface="Calibri"/>
              </a:rPr>
              <a:t>Harmonized WASH Assessment tool that can be adopted for various methodologies and situations. </a:t>
            </a:r>
            <a:endParaRPr lang="en-US" sz="1500" dirty="0"/>
          </a:p>
          <a:p>
            <a:pPr marL="0"/>
            <a:r>
              <a:rPr lang="en-US" sz="1500" dirty="0">
                <a:cs typeface="Calibri"/>
              </a:rPr>
              <a:t>Partners assessment would incorporate the core harmonized WASH Assessment questions. </a:t>
            </a:r>
            <a:endParaRPr lang="en-US" sz="1500" dirty="0"/>
          </a:p>
          <a:p>
            <a:pPr marL="0"/>
            <a:r>
              <a:rPr lang="en-US" sz="1500" dirty="0">
                <a:cs typeface="Calibri"/>
              </a:rPr>
              <a:t>Engagement with assessment specialist agencies i.e. REACH, IOM-DTM, WASH Sector Partners</a:t>
            </a:r>
            <a:endParaRPr lang="en-US" sz="1500" dirty="0"/>
          </a:p>
          <a:p>
            <a:pPr marL="0"/>
            <a:r>
              <a:rPr lang="en-US" sz="1500" dirty="0">
                <a:cs typeface="Calibri"/>
              </a:rPr>
              <a:t>Collating information from all these sources to figure out situation inside Syria. </a:t>
            </a:r>
            <a:endParaRPr lang="en-US" sz="1500" dirty="0"/>
          </a:p>
          <a:p>
            <a:endParaRPr lang="en-US" sz="1500">
              <a:cs typeface="Calibri"/>
            </a:endParaRPr>
          </a:p>
        </p:txBody>
      </p:sp>
      <p:pic>
        <p:nvPicPr>
          <p:cNvPr id="4" name="Picture 4" descr="Two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FBAEDB23-CD74-4F70-A462-F4AD16ACA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60" r="2042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538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CE936-9AE7-4E65-93A8-BF061244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But the million-dollar question "What do we need to know?"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21C69-D0B6-45AB-B435-21353B59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47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The secondary data reviews on available data sets shows that there is an overall decay in social-service-infrastructures, including WASH infrastructure. </a:t>
            </a:r>
            <a:endParaRPr lang="en-US"/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This set a course of discussion for </a:t>
            </a:r>
            <a:r>
              <a:rPr lang="en-US" sz="2400" i="1" dirty="0">
                <a:cs typeface="Calibri"/>
              </a:rPr>
              <a:t>"what we need to know"</a:t>
            </a:r>
            <a:r>
              <a:rPr lang="en-US" sz="2400" dirty="0">
                <a:cs typeface="Calibri"/>
              </a:rPr>
              <a:t> and </a:t>
            </a:r>
            <a:r>
              <a:rPr lang="en-US" sz="2400" i="1" dirty="0">
                <a:cs typeface="Calibri"/>
              </a:rPr>
              <a:t>"what we already know."</a:t>
            </a:r>
            <a:endParaRPr lang="en-US" sz="2400" dirty="0">
              <a:cs typeface="Calibri"/>
            </a:endParaRPr>
          </a:p>
        </p:txBody>
      </p:sp>
      <p:pic>
        <p:nvPicPr>
          <p:cNvPr id="4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1787C871-F495-4D8C-B547-79C01447A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" r="2" b="2"/>
          <a:stretch/>
        </p:blipFill>
        <p:spPr>
          <a:xfrm>
            <a:off x="10597419" y="5148733"/>
            <a:ext cx="814967" cy="10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5141-827F-49E7-A694-8EB42817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472C4"/>
                </a:solidFill>
                <a:cs typeface="Calibri Light"/>
              </a:rPr>
              <a:t>Developing Indicators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A8643-4B13-4892-9170-F2F0F9E4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The indicators were divided in two broad groups by source: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Calibri"/>
              </a:rPr>
              <a:t>1.       Primary Data: The WASH Sector assessments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2.       Secondary Data: The WASH Sector related data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1" dirty="0">
                <a:cs typeface="Calibri"/>
              </a:rPr>
              <a:t>The WASH Sector agreed on the following core indicators: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% of households accessing a low risk main water source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% of households accessing an adequate/sufficient quantity of water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% of households engaging in negative coping strategies to compensate for water insufficiency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% of households facing difficulty accessing or affording one/multiple hygiene items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% of households facing severe environmental hygiene problems (solid waste and wastewater)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% of households not accessing hygienic/functioning latrine/bathing facility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C971C-F414-4A11-8CC6-A2331FF42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18" y="14839"/>
            <a:ext cx="2616581" cy="9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5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BE85-83FC-44DA-9B9A-FF7282F9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What if HH level assessment is not possible?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AA393-0917-4F8E-8EBF-D2C3DFE30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Plan B: We proposed community level proxy indicators and observation at community level</a:t>
            </a:r>
            <a:endParaRPr lang="en-US"/>
          </a:p>
          <a:p>
            <a:pPr marL="0" indent="0">
              <a:buNone/>
            </a:pPr>
            <a:r>
              <a:rPr lang="en-US" dirty="0">
                <a:cs typeface="Calibri"/>
              </a:rPr>
              <a:t>i.e. Proxy indicators at community level: % of communities accessing low risk main water source. 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Plan C: Proxy observation at community level: source of water available for community (and if possible, identify main water source) 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704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593</Words>
  <Application>Microsoft Office PowerPoint</Application>
  <PresentationFormat>Widescreen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Times New Roman</vt:lpstr>
      <vt:lpstr>office theme</vt:lpstr>
      <vt:lpstr>WASH Sector HNOs  (2015-2019)</vt:lpstr>
      <vt:lpstr>Some Facts about Pre-Crisis Syria </vt:lpstr>
      <vt:lpstr>Some glimpses from the past!</vt:lpstr>
      <vt:lpstr>Facing the reality!</vt:lpstr>
      <vt:lpstr>WASH Sector in early 2014</vt:lpstr>
      <vt:lpstr>...and then moving forward!</vt:lpstr>
      <vt:lpstr>But the million-dollar question "What do we need to know?"</vt:lpstr>
      <vt:lpstr>Developing Indicators</vt:lpstr>
      <vt:lpstr>What if HH level assessment is not possible?</vt:lpstr>
      <vt:lpstr>Secondary Sources</vt:lpstr>
      <vt:lpstr>Secondary Data Review:</vt:lpstr>
      <vt:lpstr>Assessment Tools</vt:lpstr>
      <vt:lpstr>Severity Scale </vt:lpstr>
      <vt:lpstr>PowerPoint Presentation</vt:lpstr>
      <vt:lpstr>Translating assessment results into PIN and final severity score!</vt:lpstr>
      <vt:lpstr>The Database!</vt:lpstr>
      <vt:lpstr>The Indicators</vt:lpstr>
      <vt:lpstr>SS PiN Calculation</vt:lpstr>
      <vt:lpstr>Severity Scores</vt:lpstr>
      <vt:lpstr>Assessment Ranking</vt:lpstr>
      <vt:lpstr>Where are we standing!</vt:lpstr>
      <vt:lpstr>Ok! What about HNO 2019 and beyond?</vt:lpstr>
      <vt:lpstr>At last!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Umar Daraz</cp:lastModifiedBy>
  <cp:revision>44</cp:revision>
  <dcterms:modified xsi:type="dcterms:W3CDTF">2018-07-10T18:40:08Z</dcterms:modified>
</cp:coreProperties>
</file>