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6713" r:id="rId2"/>
  </p:sldMasterIdLst>
  <p:notesMasterIdLst>
    <p:notesMasterId r:id="rId33"/>
  </p:notesMasterIdLst>
  <p:handoutMasterIdLst>
    <p:handoutMasterId r:id="rId34"/>
  </p:handoutMasterIdLst>
  <p:sldIdLst>
    <p:sldId id="676" r:id="rId3"/>
    <p:sldId id="669" r:id="rId4"/>
    <p:sldId id="753" r:id="rId5"/>
    <p:sldId id="759" r:id="rId6"/>
    <p:sldId id="747" r:id="rId7"/>
    <p:sldId id="757" r:id="rId8"/>
    <p:sldId id="748" r:id="rId9"/>
    <p:sldId id="760" r:id="rId10"/>
    <p:sldId id="758" r:id="rId11"/>
    <p:sldId id="751" r:id="rId12"/>
    <p:sldId id="774" r:id="rId13"/>
    <p:sldId id="772" r:id="rId14"/>
    <p:sldId id="761" r:id="rId15"/>
    <p:sldId id="749" r:id="rId16"/>
    <p:sldId id="775" r:id="rId17"/>
    <p:sldId id="762" r:id="rId18"/>
    <p:sldId id="763" r:id="rId19"/>
    <p:sldId id="776" r:id="rId20"/>
    <p:sldId id="750" r:id="rId21"/>
    <p:sldId id="777" r:id="rId22"/>
    <p:sldId id="752" r:id="rId23"/>
    <p:sldId id="778" r:id="rId24"/>
    <p:sldId id="767" r:id="rId25"/>
    <p:sldId id="766" r:id="rId26"/>
    <p:sldId id="779" r:id="rId27"/>
    <p:sldId id="769" r:id="rId28"/>
    <p:sldId id="768" r:id="rId29"/>
    <p:sldId id="780" r:id="rId30"/>
    <p:sldId id="771" r:id="rId31"/>
    <p:sldId id="770" r:id="rId32"/>
  </p:sldIdLst>
  <p:sldSz cx="9144000" cy="6858000" type="screen4x3"/>
  <p:notesSz cx="6797675" cy="987425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gusto Come" initials="AC" lastIdx="2" clrIdx="0">
    <p:extLst>
      <p:ext uri="{19B8F6BF-5375-455C-9EA6-DF929625EA0E}">
        <p15:presenceInfo xmlns:p15="http://schemas.microsoft.com/office/powerpoint/2012/main" userId="S-1-5-21-889838981-920820592-1903951286-826746" providerId="AD"/>
      </p:ext>
    </p:extLst>
  </p:cmAuthor>
  <p:cmAuthor id="2" name="REACH GENEVA" initials="RG" lastIdx="3" clrIdx="1">
    <p:extLst>
      <p:ext uri="{19B8F6BF-5375-455C-9EA6-DF929625EA0E}">
        <p15:presenceInfo xmlns:p15="http://schemas.microsoft.com/office/powerpoint/2012/main" userId="REACH GENEV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62"/>
    <a:srgbClr val="E5E6E7"/>
    <a:srgbClr val="D63F40"/>
    <a:srgbClr val="666666"/>
    <a:srgbClr val="DFC5A4"/>
    <a:srgbClr val="FF5050"/>
    <a:srgbClr val="FFCBAB"/>
    <a:srgbClr val="E6160B"/>
    <a:srgbClr val="7779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Style foncé 2 - Accentuation 3/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66" autoAdjust="0"/>
    <p:restoredTop sz="87423" autoAdjust="0"/>
  </p:normalViewPr>
  <p:slideViewPr>
    <p:cSldViewPr>
      <p:cViewPr varScale="1">
        <p:scale>
          <a:sx n="42" d="100"/>
          <a:sy n="42" d="100"/>
        </p:scale>
        <p:origin x="715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93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357"/>
    </p:cViewPr>
  </p:sorterViewPr>
  <p:notesViewPr>
    <p:cSldViewPr>
      <p:cViewPr varScale="1">
        <p:scale>
          <a:sx n="53" d="100"/>
          <a:sy n="53" d="100"/>
        </p:scale>
        <p:origin x="-2626" y="-67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92AAC19-1D2A-4E9F-B4F1-283B4D0A7CFE}" type="datetimeFigureOut">
              <a:rPr lang="en-GB"/>
              <a:pPr>
                <a:defRPr/>
              </a:pPr>
              <a:t>27/01/2018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BC6352-D799-4D62-820D-DF8681D7E74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96601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A187BD6-AD79-45ED-8FAF-E73D1164F273}" type="datetimeFigureOut">
              <a:rPr lang="fr-FR" altLang="en-US"/>
              <a:pPr>
                <a:defRPr/>
              </a:pPr>
              <a:t>27/01/2018</a:t>
            </a:fld>
            <a:endParaRPr lang="fr-F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F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4A55335-5B51-4E27-8AC3-DADB076D14A2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1544270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A55335-5B51-4E27-8AC3-DADB076D14A2}" type="slidenum">
              <a:rPr lang="fr-FR" altLang="en-US" smtClean="0"/>
              <a:pPr>
                <a:defRPr/>
              </a:pPr>
              <a:t>1</a:t>
            </a:fld>
            <a:endParaRPr lang="fr-FR" altLang="en-US" dirty="0"/>
          </a:p>
        </p:txBody>
      </p:sp>
    </p:spTree>
    <p:extLst>
      <p:ext uri="{BB962C8B-B14F-4D97-AF65-F5344CB8AC3E}">
        <p14:creationId xmlns:p14="http://schemas.microsoft.com/office/powerpoint/2010/main" val="3131289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BE" sz="1200" b="1" u="sng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Méthodologie: </a:t>
            </a:r>
            <a:r>
              <a:rPr lang="fr-BE" sz="1200" b="1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L’index de sécurité alimentaire a été calqué sur le classement IPC </a:t>
            </a:r>
            <a:r>
              <a:rPr lang="fr-BE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qui classe les zones de santé en cinq catégories (minimal 1 ; sous pression 2 ; crise 3 ; urgence 4 ; famine 5). 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ＭＳ Ｐゴシック" charset="0"/>
            </a:endParaRPr>
          </a:p>
          <a:p>
            <a:pPr lvl="0"/>
            <a:r>
              <a:rPr lang="fr-BE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Sources de données utilisées : </a:t>
            </a:r>
            <a:r>
              <a:rPr lang="fr-BE" sz="1200" b="1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IPC</a:t>
            </a:r>
            <a:r>
              <a:rPr lang="fr-BE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 (2017).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ＭＳ Ｐゴシック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A55335-5B51-4E27-8AC3-DADB076D14A2}" type="slidenum">
              <a:rPr lang="fr-FR" altLang="en-US" smtClean="0"/>
              <a:pPr>
                <a:defRPr/>
              </a:pPr>
              <a:t>18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798611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CA" b="1" u="sng" noProof="0" dirty="0"/>
              <a:t>Méthodologie:</a:t>
            </a:r>
            <a:r>
              <a:rPr lang="fr-CA" b="1" u="sng" baseline="0" noProof="0" dirty="0"/>
              <a:t> </a:t>
            </a:r>
            <a:r>
              <a:rPr lang="fr-CA" sz="1200" kern="1200" noProof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Les pourcentages ont été </a:t>
            </a:r>
            <a:r>
              <a:rPr lang="fr-CA" sz="1200" b="1" kern="1200" noProof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calculés sur la base de la moyenne arithmétique des différentes sources de données utilisées.</a:t>
            </a:r>
          </a:p>
          <a:p>
            <a:pPr lvl="0"/>
            <a:endParaRPr lang="fr-CA" sz="1200" b="1" kern="1200" noProof="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ＭＳ Ｐゴシック" charset="0"/>
            </a:endParaRPr>
          </a:p>
          <a:p>
            <a:pPr lvl="0"/>
            <a:r>
              <a:rPr lang="fr-CA" sz="1200" b="1" kern="1200" noProof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Les pourcentages ont été ensuite groupés en cinq classes sur la base de l’étendue </a:t>
            </a:r>
            <a:r>
              <a:rPr lang="fr-CA" sz="1200" kern="1200" noProof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(valeur minimale – valeur maximale / 5). </a:t>
            </a:r>
          </a:p>
          <a:p>
            <a:pPr lvl="0"/>
            <a:endParaRPr lang="fr-CA" sz="1200" kern="1200" noProof="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ＭＳ Ｐゴシック" charset="0"/>
            </a:endParaRPr>
          </a:p>
          <a:p>
            <a:pPr lvl="0"/>
            <a:r>
              <a:rPr lang="fr-CA" sz="1200" kern="1200" noProof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Sources de données utilisées : </a:t>
            </a:r>
            <a:r>
              <a:rPr lang="fr-CA" sz="1200" b="1" kern="1200" noProof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MICS</a:t>
            </a:r>
            <a:r>
              <a:rPr lang="fr-CA" sz="1200" kern="1200" noProof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 (2010), </a:t>
            </a:r>
            <a:r>
              <a:rPr lang="fr-CA" sz="1200" b="1" kern="1200" noProof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JMP </a:t>
            </a:r>
            <a:r>
              <a:rPr lang="fr-CA" sz="1200" kern="1200" noProof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(2014) et </a:t>
            </a:r>
            <a:r>
              <a:rPr lang="fr-CA" sz="1200" b="1" kern="1200" noProof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EDS </a:t>
            </a:r>
            <a:r>
              <a:rPr lang="fr-CA" sz="1200" kern="1200" noProof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(2013-2014).</a:t>
            </a:r>
          </a:p>
          <a:p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A55335-5B51-4E27-8AC3-DADB076D14A2}" type="slidenum">
              <a:rPr lang="fr-FR" altLang="en-US" smtClean="0"/>
              <a:pPr>
                <a:defRPr/>
              </a:pPr>
              <a:t>20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5665540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CA" b="1" u="sng" noProof="0" dirty="0"/>
              <a:t>Méthodologie: </a:t>
            </a:r>
            <a:r>
              <a:rPr lang="fr-CA" sz="1200" kern="1200" noProof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Le taux a été calculé en </a:t>
            </a:r>
            <a:r>
              <a:rPr lang="fr-CA" sz="1200" b="1" kern="1200" noProof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additionnant le nombre de cas de choléra </a:t>
            </a:r>
            <a:r>
              <a:rPr lang="fr-CA" sz="1200" kern="1200" noProof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enregistrés dans chaque zone de santé au cours de l’année 2017 et </a:t>
            </a:r>
            <a:r>
              <a:rPr lang="fr-CA" sz="1200" b="1" kern="1200" noProof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en divisant le total par la population de la zone de santé. </a:t>
            </a:r>
          </a:p>
          <a:p>
            <a:pPr lvl="0"/>
            <a:endParaRPr lang="fr-CA" sz="1200" kern="1200" noProof="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ＭＳ Ｐゴシック" charset="0"/>
            </a:endParaRPr>
          </a:p>
          <a:p>
            <a:pPr lvl="0"/>
            <a:r>
              <a:rPr lang="fr-CA" sz="1200" b="1" kern="1200" noProof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Les taux ont été ensuite groupés en cinq classes sur la base de l’étendue </a:t>
            </a:r>
            <a:r>
              <a:rPr lang="fr-CA" sz="1200" kern="1200" noProof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(valeur minimale – valeur maximale / 5). </a:t>
            </a:r>
          </a:p>
          <a:p>
            <a:pPr lvl="0"/>
            <a:endParaRPr lang="fr-CA" sz="1200" kern="1200" noProof="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ＭＳ Ｐゴシック" charset="0"/>
            </a:endParaRPr>
          </a:p>
          <a:p>
            <a:pPr lvl="0"/>
            <a:r>
              <a:rPr lang="fr-CA" sz="1200" kern="1200" noProof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Sources de données utilisées : </a:t>
            </a:r>
            <a:r>
              <a:rPr lang="fr-CA" sz="1200" b="1" kern="1200" noProof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Direction de lutte contre la maladie </a:t>
            </a:r>
            <a:r>
              <a:rPr lang="fr-CA" sz="1200" kern="1200" noProof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(décembre 2017, monitoring continu).</a:t>
            </a:r>
          </a:p>
          <a:p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A55335-5B51-4E27-8AC3-DADB076D14A2}" type="slidenum">
              <a:rPr lang="fr-FR" altLang="en-US" smtClean="0"/>
              <a:pPr>
                <a:defRPr/>
              </a:pPr>
              <a:t>22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8431409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BE" sz="1200" b="1" u="sng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Méthodologie</a:t>
            </a:r>
            <a:r>
              <a:rPr lang="fr-BE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:</a:t>
            </a:r>
            <a:r>
              <a:rPr lang="fr-BE" sz="1200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 </a:t>
            </a:r>
            <a:r>
              <a:rPr lang="fr-BE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Le taux a été calculé en </a:t>
            </a:r>
            <a:r>
              <a:rPr lang="fr-BE" sz="1200" b="1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additionnant le nombre de cas de diarrhée </a:t>
            </a:r>
            <a:r>
              <a:rPr lang="fr-BE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parmi les enfants âgés de moins de cinq ans enregistrés dans chaque zone de santé au cours de l’année 2017 </a:t>
            </a:r>
            <a:r>
              <a:rPr lang="fr-BE" sz="1200" b="1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et en divisant le total par la population</a:t>
            </a:r>
            <a:r>
              <a:rPr lang="fr-BE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 des enfants âgés de moins de cinq ans de la zone de santé. 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ＭＳ Ｐゴシック" charset="0"/>
            </a:endParaRPr>
          </a:p>
          <a:p>
            <a:pPr lvl="0"/>
            <a:r>
              <a:rPr lang="fr-BE" sz="1200" b="1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Les taux ont été ensuite groupés en cinq classes sur la base de l’étendue </a:t>
            </a:r>
            <a:r>
              <a:rPr lang="fr-BE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(valeur minimale – valeur maximale / 5). 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ＭＳ Ｐゴシック" charset="0"/>
            </a:endParaRPr>
          </a:p>
          <a:p>
            <a:pPr lvl="0"/>
            <a:r>
              <a:rPr lang="fr-BE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Sources de données utilisées : </a:t>
            </a:r>
            <a:r>
              <a:rPr lang="fr-BE" sz="1200" b="1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Direction de lutte contre la maladie</a:t>
            </a:r>
            <a:r>
              <a:rPr lang="fr-BE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 (décembre 2017, monitoring continu).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ＭＳ Ｐゴシック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A55335-5B51-4E27-8AC3-DADB076D14A2}" type="slidenum">
              <a:rPr lang="fr-FR" altLang="en-US" smtClean="0"/>
              <a:pPr>
                <a:defRPr/>
              </a:pPr>
              <a:t>25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9524502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BE" sz="1200" b="1" u="sng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Méthodologie</a:t>
            </a:r>
            <a:r>
              <a:rPr lang="fr-BE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: L’index nutritionnel a été conçu sur la base du classement trimestriel du SNSAP. </a:t>
            </a:r>
            <a:r>
              <a:rPr lang="fr-BE" sz="1200" b="1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Une valeur de 1 (moins grave) à 3 (plus grave) a été attribuée aux différents statuts du SNSAP</a:t>
            </a:r>
            <a:r>
              <a:rPr lang="fr-BE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 (sous-contrôle 1 ; à suivre de près 2 ; alerte nutritionnelle 3).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ＭＳ Ｐゴシック" charset="0"/>
            </a:endParaRPr>
          </a:p>
          <a:p>
            <a:pPr lvl="0"/>
            <a:endParaRPr lang="fr-BE" sz="1200" b="1" kern="120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ＭＳ Ｐゴシック" charset="0"/>
            </a:endParaRPr>
          </a:p>
          <a:p>
            <a:pPr lvl="0"/>
            <a:r>
              <a:rPr lang="fr-BE" sz="1200" b="1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Les valeurs de trois des trois premiers bulletins trimestriels 2017 ont été ensuite additionnés</a:t>
            </a:r>
            <a:r>
              <a:rPr lang="fr-BE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 pour chaque zone de santé </a:t>
            </a:r>
            <a:r>
              <a:rPr lang="fr-BE" sz="1200" b="1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et groupés en cinq classes sur la base de l’étendue</a:t>
            </a:r>
            <a:r>
              <a:rPr lang="fr-BE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 (valeur minimale – valeur maximale / 5). 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ＭＳ Ｐゴシック" charset="0"/>
            </a:endParaRPr>
          </a:p>
          <a:p>
            <a:pPr lvl="0"/>
            <a:r>
              <a:rPr lang="fr-BE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Sources de données utilisées : </a:t>
            </a:r>
            <a:r>
              <a:rPr lang="fr-BE" sz="1200" b="1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SNSAP</a:t>
            </a:r>
            <a:r>
              <a:rPr lang="fr-BE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 (mars, juin et septembre 2017).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ＭＳ Ｐゴシック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A55335-5B51-4E27-8AC3-DADB076D14A2}" type="slidenum">
              <a:rPr lang="fr-FR" altLang="en-US" smtClean="0"/>
              <a:pPr>
                <a:defRPr/>
              </a:pPr>
              <a:t>28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353531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A55335-5B51-4E27-8AC3-DADB076D14A2}" type="slidenum">
              <a:rPr lang="fr-FR" altLang="en-US" smtClean="0"/>
              <a:pPr>
                <a:defRPr/>
              </a:pPr>
              <a:t>2</a:t>
            </a:fld>
            <a:endParaRPr lang="fr-FR" altLang="en-US" dirty="0"/>
          </a:p>
        </p:txBody>
      </p:sp>
    </p:spTree>
    <p:extLst>
      <p:ext uri="{BB962C8B-B14F-4D97-AF65-F5344CB8AC3E}">
        <p14:creationId xmlns:p14="http://schemas.microsoft.com/office/powerpoint/2010/main" val="4012818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A55335-5B51-4E27-8AC3-DADB076D14A2}" type="slidenum">
              <a:rPr lang="fr-FR" altLang="en-US" smtClean="0"/>
              <a:pPr>
                <a:defRPr/>
              </a:pPr>
              <a:t>3</a:t>
            </a:fld>
            <a:endParaRPr lang="fr-FR" altLang="en-US" dirty="0"/>
          </a:p>
        </p:txBody>
      </p:sp>
    </p:spTree>
    <p:extLst>
      <p:ext uri="{BB962C8B-B14F-4D97-AF65-F5344CB8AC3E}">
        <p14:creationId xmlns:p14="http://schemas.microsoft.com/office/powerpoint/2010/main" val="984141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A55335-5B51-4E27-8AC3-DADB076D14A2}" type="slidenum">
              <a:rPr lang="fr-FR" altLang="en-US" smtClean="0"/>
              <a:pPr>
                <a:defRPr/>
              </a:pPr>
              <a:t>6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769159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A55335-5B51-4E27-8AC3-DADB076D14A2}" type="slidenum">
              <a:rPr lang="fr-FR" altLang="en-US" smtClean="0"/>
              <a:pPr>
                <a:defRPr/>
              </a:pPr>
              <a:t>9</a:t>
            </a:fld>
            <a:endParaRPr lang="fr-FR" altLang="en-US" dirty="0"/>
          </a:p>
        </p:txBody>
      </p:sp>
    </p:spTree>
    <p:extLst>
      <p:ext uri="{BB962C8B-B14F-4D97-AF65-F5344CB8AC3E}">
        <p14:creationId xmlns:p14="http://schemas.microsoft.com/office/powerpoint/2010/main" val="729963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sz="1200" b="1" u="sng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Méthodologie: </a:t>
            </a:r>
            <a:r>
              <a:rPr lang="fr-BE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Dans cet index composite, </a:t>
            </a:r>
            <a:r>
              <a:rPr lang="fr-BE" sz="1200" b="1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tous les indicateurs ont même poids (0.5), hormis les indicateurs sur les sources d’eau, la malnutrition et les mouvements de populations qui ont un poids de 1. </a:t>
            </a:r>
            <a:r>
              <a:rPr lang="fr-BE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Le processus d’attribution des poids a été mené de façon conjointe avec le IMO du Cluster RDC, qui a également validé le </a:t>
            </a:r>
            <a:r>
              <a:rPr lang="fr-BE" sz="1200" i="1" kern="1200" dirty="0" err="1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weighting</a:t>
            </a:r>
            <a:r>
              <a:rPr lang="fr-BE" sz="1200" i="1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 </a:t>
            </a:r>
            <a:r>
              <a:rPr lang="fr-BE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final.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ＭＳ Ｐゴシック" charset="0"/>
            </a:endParaRPr>
          </a:p>
          <a:p>
            <a:r>
              <a:rPr lang="fr-BE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ＭＳ Ｐゴシック" charset="0"/>
            </a:endParaRPr>
          </a:p>
          <a:p>
            <a:r>
              <a:rPr lang="fr-BE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Pour chaque zone de santé, l’index composite a donc été calculé avec la formule suivante :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ＭＳ Ｐゴシック" charset="0"/>
            </a:endParaRPr>
          </a:p>
          <a:p>
            <a:r>
              <a:rPr lang="fr-BE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ＭＳ Ｐゴシック" charset="0"/>
            </a:endParaRPr>
          </a:p>
          <a:p>
            <a:r>
              <a:rPr lang="fr-BE" sz="1200" b="1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= [ (index Source d’eaux x 1) + (index Nutrition x 1) + (index Mouvement de population x 1) + (index Diarrhée U5 x 0.5) + (index Choléra x 0.5) + (index Sécurité alimentaire x 0.5) + (index Incidents de sécurité x 0.5) ] / 5</a:t>
            </a:r>
          </a:p>
          <a:p>
            <a:endParaRPr lang="fr-BE" sz="1200" b="1" kern="120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ＭＳ Ｐゴシック" charset="0"/>
            </a:endParaRPr>
          </a:p>
          <a:p>
            <a:r>
              <a:rPr lang="fr-BE" sz="1200" b="1" u="sng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Les ZS</a:t>
            </a:r>
            <a:r>
              <a:rPr lang="fr-BE" sz="1200" b="1" u="sng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 pour lesquelles les données n’étaient pas disponibles pour un ou plusieurs indicateurs n’ont pas été inclues dans l’index composite – prière de se référer aux cartes des chaque indicateur </a:t>
            </a:r>
            <a:r>
              <a:rPr lang="fr-BE" sz="1200" b="1" u="sng" kern="1200" baseline="0" dirty="0" err="1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séparamment</a:t>
            </a:r>
            <a:r>
              <a:rPr lang="fr-BE" sz="1200" b="1" u="sng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. </a:t>
            </a:r>
            <a:endParaRPr lang="en-US" sz="1200" b="1" u="sng" kern="120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A55335-5B51-4E27-8AC3-DADB076D14A2}" type="slidenum">
              <a:rPr lang="fr-FR" altLang="en-US" smtClean="0"/>
              <a:pPr>
                <a:defRPr/>
              </a:pPr>
              <a:t>10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183512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A55335-5B51-4E27-8AC3-DADB076D14A2}" type="slidenum">
              <a:rPr lang="fr-FR" altLang="en-US" smtClean="0"/>
              <a:pPr>
                <a:defRPr/>
              </a:pPr>
              <a:t>11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462722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BE" b="1" u="sng" noProof="0" dirty="0"/>
              <a:t>Méthodologie:</a:t>
            </a:r>
            <a:r>
              <a:rPr lang="fr-BE" b="1" u="sng" baseline="0" noProof="0" dirty="0"/>
              <a:t> </a:t>
            </a:r>
            <a:r>
              <a:rPr lang="fr-BE" sz="1200" kern="1200" noProof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Le taux a été calculé en </a:t>
            </a:r>
            <a:r>
              <a:rPr lang="fr-BE" sz="1200" b="1" kern="1200" noProof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additionnant le nombre d’incidents sécuritaires </a:t>
            </a:r>
            <a:r>
              <a:rPr lang="fr-BE" sz="1200" kern="1200" noProof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enregistrés par </a:t>
            </a:r>
            <a:r>
              <a:rPr lang="fr-BE" sz="1200" kern="1200" noProof="0" dirty="0" err="1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Armed</a:t>
            </a:r>
            <a:r>
              <a:rPr lang="fr-BE" sz="1200" kern="1200" noProof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 </a:t>
            </a:r>
            <a:r>
              <a:rPr lang="fr-BE" sz="1200" kern="1200" noProof="0" dirty="0" err="1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Conflict</a:t>
            </a:r>
            <a:r>
              <a:rPr lang="fr-BE" sz="1200" kern="1200" noProof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 Location &amp; Event Data Project (ACLED) dans chaque zone de santé au cours de l’année 2017 et </a:t>
            </a:r>
            <a:r>
              <a:rPr lang="fr-BE" sz="1200" b="1" kern="1200" noProof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en le divisant par la population de la zone de santé. </a:t>
            </a:r>
          </a:p>
          <a:p>
            <a:pPr lvl="0"/>
            <a:endParaRPr lang="fr-BE" sz="1200" kern="1200" noProof="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ＭＳ Ｐゴシック" charset="0"/>
            </a:endParaRPr>
          </a:p>
          <a:p>
            <a:pPr lvl="0"/>
            <a:r>
              <a:rPr lang="fr-BE" sz="1200" b="1" kern="1200" noProof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Les taux ont été ensuite groupés en cinq classes sur la base de l’étendue </a:t>
            </a:r>
            <a:r>
              <a:rPr lang="fr-BE" sz="1200" kern="1200" noProof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(valeur minimale – valeur maximale / 5). </a:t>
            </a:r>
          </a:p>
          <a:p>
            <a:pPr lvl="0"/>
            <a:endParaRPr lang="fr-BE" sz="1200" kern="1200" noProof="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ＭＳ Ｐゴシック" charset="0"/>
            </a:endParaRPr>
          </a:p>
          <a:p>
            <a:pPr lvl="0"/>
            <a:r>
              <a:rPr lang="fr-BE" sz="1200" kern="1200" noProof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Sources de données utilisées : </a:t>
            </a:r>
            <a:r>
              <a:rPr lang="fr-BE" sz="1200" b="1" kern="1200" noProof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ACLED</a:t>
            </a:r>
            <a:r>
              <a:rPr lang="fr-BE" sz="1200" kern="1200" noProof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 (décembre 2017, monitoring continu).</a:t>
            </a:r>
          </a:p>
          <a:p>
            <a:endParaRPr lang="fr-B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A55335-5B51-4E27-8AC3-DADB076D14A2}" type="slidenum">
              <a:rPr lang="fr-FR" altLang="en-US" smtClean="0"/>
              <a:pPr>
                <a:defRPr/>
              </a:pPr>
              <a:t>12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80379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BE" sz="1200" b="1" u="sng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Méthodologie</a:t>
            </a:r>
            <a:r>
              <a:rPr lang="fr-BE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: Le taux a été calculé en </a:t>
            </a:r>
            <a:r>
              <a:rPr lang="fr-BE" sz="1200" b="1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additionnant le nombre des déplacés et de retourné</a:t>
            </a:r>
            <a:r>
              <a:rPr lang="fr-BE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s enregistrés dans chaque zone de santé au cours de l’année 2017 et </a:t>
            </a:r>
            <a:r>
              <a:rPr lang="fr-BE" sz="1200" b="1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divisant le total par la population de la zone de santé. 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ＭＳ Ｐゴシック" charset="0"/>
            </a:endParaRPr>
          </a:p>
          <a:p>
            <a:pPr lvl="0"/>
            <a:r>
              <a:rPr lang="fr-BE" sz="1200" b="1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Les taux ont été ensuite groupés en cinq classes sur la base de l’étendue</a:t>
            </a:r>
            <a:r>
              <a:rPr lang="fr-BE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 (valeur minimale – valeur maximale / 5). 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ＭＳ Ｐゴシック" charset="0"/>
            </a:endParaRPr>
          </a:p>
          <a:p>
            <a:pPr lvl="0"/>
            <a:r>
              <a:rPr lang="fr-BE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Sources de données utilisées : </a:t>
            </a:r>
            <a:r>
              <a:rPr lang="fr-BE" sz="1200" b="1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DTM</a:t>
            </a:r>
            <a:r>
              <a:rPr lang="fr-BE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 (novembre 2017) pour le Kasai central et Registre des mouvements de population de </a:t>
            </a:r>
            <a:r>
              <a:rPr lang="fr-BE" sz="1200" b="1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OCHA</a:t>
            </a:r>
            <a:r>
              <a:rPr lang="fr-BE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 (décembre 2017, monitoring continu) pour les autres provinces.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ＭＳ Ｐゴシック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A55335-5B51-4E27-8AC3-DADB076D14A2}" type="slidenum">
              <a:rPr lang="fr-FR" altLang="en-US" smtClean="0"/>
              <a:pPr>
                <a:defRPr/>
              </a:pPr>
              <a:t>15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967454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 rot="5400000">
            <a:off x="4261644" y="1975644"/>
            <a:ext cx="620712" cy="9144000"/>
          </a:xfrm>
          <a:prstGeom prst="rect">
            <a:avLst/>
          </a:prstGeom>
          <a:solidFill>
            <a:srgbClr val="5A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latin typeface="Trade Gothic LT Std" panose="00000500000000000000" pitchFamily="50" charset="0"/>
            </a:endParaRPr>
          </a:p>
        </p:txBody>
      </p:sp>
      <p:pic>
        <p:nvPicPr>
          <p:cNvPr id="5" name="Picture 9" descr="REACH-PowerpointTitl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81750"/>
            <a:ext cx="2592387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6237288"/>
            <a:ext cx="9144000" cy="714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GB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221413"/>
            <a:ext cx="1763712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260649"/>
            <a:ext cx="8208912" cy="864096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r-CH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7544" y="1211752"/>
            <a:ext cx="8208912" cy="4377487"/>
          </a:xfrm>
        </p:spPr>
        <p:txBody>
          <a:bodyPr/>
          <a:lstStyle>
            <a:lvl1pPr marL="0" indent="0" algn="l">
              <a:buNone/>
              <a:defRPr sz="30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dirty="0"/>
              <a:t>Cliquez pour modifier le style des sous-titres du masque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849125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 marL="171443" indent="-171443">
              <a:buFont typeface="Arial" panose="020B0604020202020204" pitchFamily="34" charset="0"/>
              <a:buChar char="•"/>
              <a:defRPr>
                <a:latin typeface="Arial Narrow" panose="020B0606020202030204" pitchFamily="34" charset="0"/>
              </a:defRPr>
            </a:lvl1pPr>
            <a:lvl2pPr marL="514329" indent="-171443">
              <a:buFont typeface="Arial" panose="020B0604020202020204" pitchFamily="34" charset="0"/>
              <a:buChar char="•"/>
              <a:defRPr>
                <a:latin typeface="Arial Narrow" panose="020B0606020202030204" pitchFamily="34" charset="0"/>
              </a:defRPr>
            </a:lvl2pPr>
            <a:lvl3pPr marL="857216" indent="-171443">
              <a:buFont typeface="Arial" panose="020B0604020202020204" pitchFamily="34" charset="0"/>
              <a:buChar char="•"/>
              <a:defRPr>
                <a:latin typeface="Arial Narrow" panose="020B0606020202030204" pitchFamily="34" charset="0"/>
              </a:defRPr>
            </a:lvl3pPr>
            <a:lvl4pPr marL="1200102" indent="-171443">
              <a:buFont typeface="Arial" panose="020B0604020202020204" pitchFamily="34" charset="0"/>
              <a:buChar char="•"/>
              <a:defRPr>
                <a:latin typeface="Arial Narrow" panose="020B0606020202030204" pitchFamily="34" charset="0"/>
              </a:defRPr>
            </a:lvl4pPr>
            <a:lvl5pPr marL="1542988" indent="-171443">
              <a:buFont typeface="Arial" panose="020B0604020202020204" pitchFamily="34" charset="0"/>
              <a:buChar char="•"/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 marL="171443" indent="-171443">
              <a:buFont typeface="Arial" panose="020B0604020202020204" pitchFamily="34" charset="0"/>
              <a:buChar char="•"/>
              <a:defRPr>
                <a:latin typeface="Arial Narrow" panose="020B0606020202030204" pitchFamily="34" charset="0"/>
              </a:defRPr>
            </a:lvl1pPr>
            <a:lvl2pPr marL="514329" indent="-171443">
              <a:buFont typeface="Arial" panose="020B0604020202020204" pitchFamily="34" charset="0"/>
              <a:buChar char="•"/>
              <a:defRPr>
                <a:latin typeface="Arial Narrow" panose="020B0606020202030204" pitchFamily="34" charset="0"/>
              </a:defRPr>
            </a:lvl2pPr>
            <a:lvl3pPr marL="857216" indent="-171443">
              <a:buFont typeface="Arial" panose="020B0604020202020204" pitchFamily="34" charset="0"/>
              <a:buChar char="•"/>
              <a:defRPr>
                <a:latin typeface="Arial Narrow" panose="020B0606020202030204" pitchFamily="34" charset="0"/>
              </a:defRPr>
            </a:lvl3pPr>
            <a:lvl4pPr marL="1200102" indent="-171443">
              <a:buFont typeface="Arial" panose="020B0604020202020204" pitchFamily="34" charset="0"/>
              <a:buChar char="•"/>
              <a:defRPr>
                <a:latin typeface="Arial Narrow" panose="020B0606020202030204" pitchFamily="34" charset="0"/>
              </a:defRPr>
            </a:lvl4pPr>
            <a:lvl5pPr marL="1542988" indent="-171443">
              <a:buFont typeface="Arial" panose="020B0604020202020204" pitchFamily="34" charset="0"/>
              <a:buChar char="•"/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>
                <a:solidFill>
                  <a:prstClr val="black"/>
                </a:solidFill>
              </a:rPr>
              <a:t>Mobile Data Collection Training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88B79C-10CE-4AB0-8BEA-F163E2DE1B55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34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01519"/>
            <a:ext cx="7886700" cy="78917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7" indent="0">
              <a:buNone/>
              <a:defRPr sz="1500" b="1"/>
            </a:lvl2pPr>
            <a:lvl3pPr marL="685773" indent="0">
              <a:buNone/>
              <a:defRPr sz="1350" b="1"/>
            </a:lvl3pPr>
            <a:lvl4pPr marL="1028659" indent="0">
              <a:buNone/>
              <a:defRPr sz="1200" b="1"/>
            </a:lvl4pPr>
            <a:lvl5pPr marL="1371545" indent="0">
              <a:buNone/>
              <a:defRPr sz="1200" b="1"/>
            </a:lvl5pPr>
            <a:lvl6pPr marL="1714432" indent="0">
              <a:buNone/>
              <a:defRPr sz="1200" b="1"/>
            </a:lvl6pPr>
            <a:lvl7pPr marL="2057318" indent="0">
              <a:buNone/>
              <a:defRPr sz="1200" b="1"/>
            </a:lvl7pPr>
            <a:lvl8pPr marL="2400204" indent="0">
              <a:buNone/>
              <a:defRPr sz="1200" b="1"/>
            </a:lvl8pPr>
            <a:lvl9pPr marL="274309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6"/>
            <a:ext cx="3868340" cy="3684588"/>
          </a:xfrm>
        </p:spPr>
        <p:txBody>
          <a:bodyPr/>
          <a:lstStyle>
            <a:lvl1pPr marL="171443" indent="-171443">
              <a:buFont typeface="Arial" panose="020B0604020202020204" pitchFamily="34" charset="0"/>
              <a:buChar char="•"/>
              <a:defRPr/>
            </a:lvl1pPr>
            <a:lvl2pPr marL="514329" indent="-171443">
              <a:buFont typeface="Arial" panose="020B0604020202020204" pitchFamily="34" charset="0"/>
              <a:buChar char="•"/>
              <a:defRPr/>
            </a:lvl2pPr>
            <a:lvl3pPr marL="857216" indent="-171443">
              <a:buFont typeface="Arial" panose="020B0604020202020204" pitchFamily="34" charset="0"/>
              <a:buChar char="•"/>
              <a:defRPr/>
            </a:lvl3pPr>
            <a:lvl4pPr marL="1200102" indent="-171443">
              <a:buFont typeface="Arial" panose="020B0604020202020204" pitchFamily="34" charset="0"/>
              <a:buChar char="•"/>
              <a:defRPr/>
            </a:lvl4pPr>
            <a:lvl5pPr marL="1542988" indent="-17144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7" indent="0">
              <a:buNone/>
              <a:defRPr sz="1500" b="1"/>
            </a:lvl2pPr>
            <a:lvl3pPr marL="685773" indent="0">
              <a:buNone/>
              <a:defRPr sz="1350" b="1"/>
            </a:lvl3pPr>
            <a:lvl4pPr marL="1028659" indent="0">
              <a:buNone/>
              <a:defRPr sz="1200" b="1"/>
            </a:lvl4pPr>
            <a:lvl5pPr marL="1371545" indent="0">
              <a:buNone/>
              <a:defRPr sz="1200" b="1"/>
            </a:lvl5pPr>
            <a:lvl6pPr marL="1714432" indent="0">
              <a:buNone/>
              <a:defRPr sz="1200" b="1"/>
            </a:lvl6pPr>
            <a:lvl7pPr marL="2057318" indent="0">
              <a:buNone/>
              <a:defRPr sz="1200" b="1"/>
            </a:lvl7pPr>
            <a:lvl8pPr marL="2400204" indent="0">
              <a:buNone/>
              <a:defRPr sz="1200" b="1"/>
            </a:lvl8pPr>
            <a:lvl9pPr marL="274309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887391" cy="3684588"/>
          </a:xfrm>
        </p:spPr>
        <p:txBody>
          <a:bodyPr/>
          <a:lstStyle>
            <a:lvl1pPr marL="171443" indent="-171443">
              <a:buFont typeface="Arial" panose="020B0604020202020204" pitchFamily="34" charset="0"/>
              <a:buChar char="•"/>
              <a:defRPr/>
            </a:lvl1pPr>
            <a:lvl2pPr marL="514329" indent="-171443">
              <a:buFont typeface="Arial" panose="020B0604020202020204" pitchFamily="34" charset="0"/>
              <a:buChar char="•"/>
              <a:defRPr/>
            </a:lvl2pPr>
            <a:lvl3pPr marL="857216" indent="-171443">
              <a:buFont typeface="Arial" panose="020B0604020202020204" pitchFamily="34" charset="0"/>
              <a:buChar char="•"/>
              <a:defRPr/>
            </a:lvl3pPr>
            <a:lvl4pPr marL="1200102" indent="-171443">
              <a:buFont typeface="Arial" panose="020B0604020202020204" pitchFamily="34" charset="0"/>
              <a:buChar char="•"/>
              <a:defRPr/>
            </a:lvl4pPr>
            <a:lvl5pPr marL="1542988" indent="-17144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E478F-5AC9-4221-B86D-37C85C282222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135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DA285CC-C6A2-4913-AC59-BB56FFDBC735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267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B1076-8635-436F-82D1-04146F3242C2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910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 rot="5400000">
            <a:off x="4288631" y="2002632"/>
            <a:ext cx="566737" cy="9144000"/>
          </a:xfrm>
          <a:prstGeom prst="rect">
            <a:avLst/>
          </a:prstGeom>
          <a:solidFill>
            <a:srgbClr val="5A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latin typeface="Trade Gothic LT Std" panose="00000500000000000000" pitchFamily="50" charset="0"/>
            </a:endParaRPr>
          </a:p>
        </p:txBody>
      </p:sp>
      <p:pic>
        <p:nvPicPr>
          <p:cNvPr id="5" name="Picture 9" descr="REACH-PowerpointTitl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81750"/>
            <a:ext cx="2592387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REACH-PowerpointTitl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81750"/>
            <a:ext cx="2592387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6237288"/>
            <a:ext cx="9144000" cy="714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GB" alt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221413"/>
            <a:ext cx="1763712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340768"/>
            <a:ext cx="8208912" cy="4536504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11" name="Titre 1"/>
          <p:cNvSpPr>
            <a:spLocks noGrp="1"/>
          </p:cNvSpPr>
          <p:nvPr>
            <p:ph type="ctrTitle"/>
          </p:nvPr>
        </p:nvSpPr>
        <p:spPr>
          <a:xfrm>
            <a:off x="467544" y="260649"/>
            <a:ext cx="8208912" cy="864096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06450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 rot="5400000">
            <a:off x="4288631" y="2002632"/>
            <a:ext cx="566737" cy="9144000"/>
          </a:xfrm>
          <a:prstGeom prst="rect">
            <a:avLst/>
          </a:prstGeom>
          <a:solidFill>
            <a:srgbClr val="5A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latin typeface="Trade Gothic LT Std" panose="00000500000000000000" pitchFamily="50" charset="0"/>
            </a:endParaRPr>
          </a:p>
        </p:txBody>
      </p:sp>
      <p:pic>
        <p:nvPicPr>
          <p:cNvPr id="5" name="Picture 9" descr="REACH-PowerpointTitl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81750"/>
            <a:ext cx="2592387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REACH-PowerpointTitl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81750"/>
            <a:ext cx="2592387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6237288"/>
            <a:ext cx="9144000" cy="714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7544" y="1628800"/>
            <a:ext cx="8208912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itre 1"/>
          <p:cNvSpPr>
            <a:spLocks noGrp="1"/>
          </p:cNvSpPr>
          <p:nvPr>
            <p:ph type="ctrTitle"/>
          </p:nvPr>
        </p:nvSpPr>
        <p:spPr>
          <a:xfrm>
            <a:off x="467544" y="260649"/>
            <a:ext cx="8208912" cy="864096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44879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 userDrawn="1"/>
        </p:nvSpPr>
        <p:spPr bwMode="auto">
          <a:xfrm rot="5400000">
            <a:off x="4288631" y="2002632"/>
            <a:ext cx="566737" cy="9144000"/>
          </a:xfrm>
          <a:prstGeom prst="rect">
            <a:avLst/>
          </a:prstGeom>
          <a:solidFill>
            <a:srgbClr val="5A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latin typeface="Trade Gothic LT Std" panose="00000500000000000000" pitchFamily="50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6237288"/>
            <a:ext cx="9144000" cy="714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GB" altLang="en-US"/>
          </a:p>
        </p:txBody>
      </p:sp>
      <p:pic>
        <p:nvPicPr>
          <p:cNvPr id="7" name="Picture 9" descr="REACH-PowerpointTitl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81750"/>
            <a:ext cx="2592387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7544" y="1412776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51347" y="1412776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12" name="Titre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208912" cy="864096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467238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5379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E480CC65-174D-4E20-AC51-805CA700C50F}" type="datetime1">
              <a:rPr lang="en-GB"/>
              <a:pPr>
                <a:defRPr/>
              </a:pPr>
              <a:t>27/01/2018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CH"/>
              <a:t>Enter presentation title here….</a:t>
            </a:r>
            <a:endParaRPr lang="fr-C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1062E57-B684-4479-AA58-5F57626F154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31617203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5D6278C-4CEF-48D3-A8B9-F25A4BA2B29F}" type="datetime1">
              <a:rPr lang="en-GB"/>
              <a:pPr>
                <a:defRPr/>
              </a:pPr>
              <a:t>27/01/2018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CH"/>
              <a:t>Enter presentation title here….</a:t>
            </a:r>
            <a:endParaRPr lang="fr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E831408-9835-4E32-A176-2C466B2E41B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64362689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309689"/>
            <a:ext cx="6858000" cy="2387600"/>
          </a:xfrm>
        </p:spPr>
        <p:txBody>
          <a:bodyPr anchor="b"/>
          <a:lstStyle>
            <a:lvl1pPr algn="ctr">
              <a:defRPr sz="4500"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90362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latin typeface="Arial Narrow" panose="020B0606020202030204" pitchFamily="34" charset="0"/>
              </a:defRPr>
            </a:lvl1pPr>
            <a:lvl2pPr marL="342887" indent="0" algn="ctr">
              <a:buNone/>
              <a:defRPr sz="1500"/>
            </a:lvl2pPr>
            <a:lvl3pPr marL="685773" indent="0" algn="ctr">
              <a:buNone/>
              <a:defRPr sz="1350"/>
            </a:lvl3pPr>
            <a:lvl4pPr marL="1028659" indent="0" algn="ctr">
              <a:buNone/>
              <a:defRPr sz="1200"/>
            </a:lvl4pPr>
            <a:lvl5pPr marL="1371545" indent="0" algn="ctr">
              <a:buNone/>
              <a:defRPr sz="1200"/>
            </a:lvl5pPr>
            <a:lvl6pPr marL="1714432" indent="0" algn="ctr">
              <a:buNone/>
              <a:defRPr sz="1200"/>
            </a:lvl6pPr>
            <a:lvl7pPr marL="2057318" indent="0" algn="ctr">
              <a:buNone/>
              <a:defRPr sz="1200"/>
            </a:lvl7pPr>
            <a:lvl8pPr marL="2400204" indent="0" algn="ctr">
              <a:buNone/>
              <a:defRPr sz="1200"/>
            </a:lvl8pPr>
            <a:lvl9pPr marL="274309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006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374" y="997528"/>
            <a:ext cx="7886700" cy="693161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374" y="1847850"/>
            <a:ext cx="7886700" cy="4351338"/>
          </a:xfrm>
        </p:spPr>
        <p:txBody>
          <a:bodyPr/>
          <a:lstStyle>
            <a:lvl1pPr marL="171443" indent="-171443">
              <a:buFont typeface="Arial" panose="020B0604020202020204" pitchFamily="34" charset="0"/>
              <a:buChar char="•"/>
              <a:defRPr>
                <a:latin typeface="Arial Narrow" panose="020B0606020202030204" pitchFamily="34" charset="0"/>
              </a:defRPr>
            </a:lvl1pPr>
            <a:lvl2pPr marL="514329" indent="-171443">
              <a:buFont typeface="Arial" panose="020B0604020202020204" pitchFamily="34" charset="0"/>
              <a:buChar char="•"/>
              <a:defRPr>
                <a:latin typeface="Arial Narrow" panose="020B0606020202030204" pitchFamily="34" charset="0"/>
              </a:defRPr>
            </a:lvl2pPr>
            <a:lvl3pPr marL="857216" indent="-171443">
              <a:buFont typeface="Arial" panose="020B0604020202020204" pitchFamily="34" charset="0"/>
              <a:buChar char="•"/>
              <a:defRPr>
                <a:latin typeface="Arial Narrow" panose="020B0606020202030204" pitchFamily="34" charset="0"/>
              </a:defRPr>
            </a:lvl3pPr>
            <a:lvl4pPr marL="1200102" indent="-171443">
              <a:buFont typeface="Arial" panose="020B0604020202020204" pitchFamily="34" charset="0"/>
              <a:buChar char="•"/>
              <a:defRPr>
                <a:latin typeface="Arial Narrow" panose="020B0606020202030204" pitchFamily="34" charset="0"/>
              </a:defRPr>
            </a:lvl4pPr>
            <a:lvl5pPr marL="1542988" indent="-171443">
              <a:buFont typeface="Arial" panose="020B0604020202020204" pitchFamily="34" charset="0"/>
              <a:buChar char="•"/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5098"/>
            <a:ext cx="1191578" cy="36433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CA">
                <a:solidFill>
                  <a:prstClr val="black"/>
                </a:solidFill>
              </a:rPr>
              <a:t>Mobile Data Collection Training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5149" y="6492240"/>
            <a:ext cx="2238851" cy="3657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747890F-0BAA-4056-9346-847D9CB2B9DA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726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6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207375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les styles du texte du masque</a:t>
            </a:r>
          </a:p>
          <a:p>
            <a:pPr lvl="1"/>
            <a:r>
              <a:rPr lang="fr-FR" altLang="en-US"/>
              <a:t>Deuxième niveau</a:t>
            </a:r>
          </a:p>
          <a:p>
            <a:pPr lvl="2"/>
            <a:r>
              <a:rPr lang="fr-FR" altLang="en-US"/>
              <a:t>Troisième niveau</a:t>
            </a:r>
          </a:p>
          <a:p>
            <a:pPr lvl="3"/>
            <a:r>
              <a:rPr lang="fr-FR" altLang="en-US"/>
              <a:t>Quatrième niveau</a:t>
            </a:r>
          </a:p>
          <a:p>
            <a:pPr lvl="4"/>
            <a:r>
              <a:rPr lang="fr-FR" altLang="en-US"/>
              <a:t>Cinquième niveau</a:t>
            </a:r>
          </a:p>
        </p:txBody>
      </p:sp>
      <p:sp>
        <p:nvSpPr>
          <p:cNvPr id="1027" name="Titre 1"/>
          <p:cNvSpPr txBox="1">
            <a:spLocks/>
          </p:cNvSpPr>
          <p:nvPr userDrawn="1"/>
        </p:nvSpPr>
        <p:spPr bwMode="auto">
          <a:xfrm>
            <a:off x="468313" y="260350"/>
            <a:ext cx="82073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fr-CH" altLang="en-US" sz="3200" b="1" dirty="0">
              <a:solidFill>
                <a:schemeClr val="accent1"/>
              </a:solidFill>
              <a:latin typeface="Arial Narrow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04" r:id="rId1"/>
    <p:sldLayoutId id="2147486705" r:id="rId2"/>
    <p:sldLayoutId id="2147486706" r:id="rId3"/>
    <p:sldLayoutId id="2147486707" r:id="rId4"/>
    <p:sldLayoutId id="2147486703" r:id="rId5"/>
    <p:sldLayoutId id="2147486710" r:id="rId6"/>
    <p:sldLayoutId id="2147486712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5E6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54380" y="1064419"/>
            <a:ext cx="7635240" cy="694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943"/>
            <a:ext cx="7886700" cy="435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92240"/>
            <a:ext cx="30861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75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fr-CA">
                <a:solidFill>
                  <a:prstClr val="black"/>
                </a:solidFill>
                <a:ea typeface="+mn-ea"/>
              </a:rPr>
              <a:t>Mobile Data Collection Training</a:t>
            </a:r>
            <a:endParaRPr lang="en-US">
              <a:solidFill>
                <a:prstClr val="black"/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240"/>
            <a:ext cx="20574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75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11380990-B553-49B6-8621-8EBB6C128EBE}" type="slidenum">
              <a:rPr lang="en-US" altLang="en-US">
                <a:solidFill>
                  <a:prstClr val="black"/>
                </a:solidFill>
                <a:ea typeface="+mn-ea"/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  <a:ea typeface="+mn-e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240"/>
            <a:ext cx="20574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5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  <a:ea typeface="+mn-ea"/>
            </a:endParaRPr>
          </a:p>
        </p:txBody>
      </p:sp>
      <p:pic>
        <p:nvPicPr>
          <p:cNvPr id="1031" name="Picture 1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0" y="100013"/>
            <a:ext cx="2235993" cy="80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697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14" r:id="rId1"/>
    <p:sldLayoutId id="2147486715" r:id="rId2"/>
    <p:sldLayoutId id="2147486716" r:id="rId3"/>
    <p:sldLayoutId id="2147486717" r:id="rId4"/>
    <p:sldLayoutId id="2147486718" r:id="rId5"/>
    <p:sldLayoutId id="2147486719" r:id="rId6"/>
  </p:sldLayoutIdLst>
  <p:txStyles>
    <p:titleStyle>
      <a:lvl1pPr algn="l" defTabSz="68437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40" kern="1200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  <a:lvl2pPr algn="l" defTabSz="68437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40">
          <a:solidFill>
            <a:schemeClr val="tx1"/>
          </a:solidFill>
          <a:latin typeface="Arial Narrow" panose="020B0606020202030204" pitchFamily="34" charset="0"/>
        </a:defRPr>
      </a:lvl2pPr>
      <a:lvl3pPr algn="l" defTabSz="68437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40">
          <a:solidFill>
            <a:schemeClr val="tx1"/>
          </a:solidFill>
          <a:latin typeface="Arial Narrow" panose="020B0606020202030204" pitchFamily="34" charset="0"/>
        </a:defRPr>
      </a:lvl3pPr>
      <a:lvl4pPr algn="l" defTabSz="68437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40">
          <a:solidFill>
            <a:schemeClr val="tx1"/>
          </a:solidFill>
          <a:latin typeface="Arial Narrow" panose="020B0606020202030204" pitchFamily="34" charset="0"/>
        </a:defRPr>
      </a:lvl4pPr>
      <a:lvl5pPr algn="l" defTabSz="68437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40">
          <a:solidFill>
            <a:schemeClr val="tx1"/>
          </a:solidFill>
          <a:latin typeface="Arial Narrow" panose="020B0606020202030204" pitchFamily="34" charset="0"/>
        </a:defRPr>
      </a:lvl5pPr>
      <a:lvl6pPr marL="411480" algn="l" defTabSz="684372" rtl="0" fontAlgn="base">
        <a:lnSpc>
          <a:spcPct val="90000"/>
        </a:lnSpc>
        <a:spcBef>
          <a:spcPct val="0"/>
        </a:spcBef>
        <a:spcAft>
          <a:spcPct val="0"/>
        </a:spcAft>
        <a:defRPr sz="3240">
          <a:solidFill>
            <a:schemeClr val="tx1"/>
          </a:solidFill>
          <a:latin typeface="Arial Narrow" panose="020B0606020202030204" pitchFamily="34" charset="0"/>
        </a:defRPr>
      </a:lvl6pPr>
      <a:lvl7pPr marL="822960" algn="l" defTabSz="684372" rtl="0" fontAlgn="base">
        <a:lnSpc>
          <a:spcPct val="90000"/>
        </a:lnSpc>
        <a:spcBef>
          <a:spcPct val="0"/>
        </a:spcBef>
        <a:spcAft>
          <a:spcPct val="0"/>
        </a:spcAft>
        <a:defRPr sz="3240">
          <a:solidFill>
            <a:schemeClr val="tx1"/>
          </a:solidFill>
          <a:latin typeface="Arial Narrow" panose="020B0606020202030204" pitchFamily="34" charset="0"/>
        </a:defRPr>
      </a:lvl7pPr>
      <a:lvl8pPr marL="1234440" algn="l" defTabSz="684372" rtl="0" fontAlgn="base">
        <a:lnSpc>
          <a:spcPct val="90000"/>
        </a:lnSpc>
        <a:spcBef>
          <a:spcPct val="0"/>
        </a:spcBef>
        <a:spcAft>
          <a:spcPct val="0"/>
        </a:spcAft>
        <a:defRPr sz="3240">
          <a:solidFill>
            <a:schemeClr val="tx1"/>
          </a:solidFill>
          <a:latin typeface="Arial Narrow" panose="020B0606020202030204" pitchFamily="34" charset="0"/>
        </a:defRPr>
      </a:lvl8pPr>
      <a:lvl9pPr marL="1645920" algn="l" defTabSz="684372" rtl="0" fontAlgn="base">
        <a:lnSpc>
          <a:spcPct val="90000"/>
        </a:lnSpc>
        <a:spcBef>
          <a:spcPct val="0"/>
        </a:spcBef>
        <a:spcAft>
          <a:spcPct val="0"/>
        </a:spcAft>
        <a:defRPr sz="3240">
          <a:solidFill>
            <a:schemeClr val="tx1"/>
          </a:solidFill>
          <a:latin typeface="Arial Narrow" panose="020B0606020202030204" pitchFamily="34" charset="0"/>
        </a:defRPr>
      </a:lvl9pPr>
    </p:titleStyle>
    <p:bodyStyle>
      <a:lvl1pPr marL="170022" indent="-170022" algn="l" defTabSz="684372" rtl="0" eaLnBrk="0" fontAlgn="base" hangingPunct="0">
        <a:lnSpc>
          <a:spcPct val="90000"/>
        </a:lnSpc>
        <a:spcBef>
          <a:spcPts val="754"/>
        </a:spcBef>
        <a:spcAft>
          <a:spcPct val="0"/>
        </a:spcAft>
        <a:buFont typeface="Arial" panose="020B0604020202020204" pitchFamily="34" charset="0"/>
        <a:buChar char="•"/>
        <a:defRPr sz="207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512922" indent="-170022" algn="l" defTabSz="684372" rtl="0" eaLnBrk="0" fontAlgn="base" hangingPunct="0">
        <a:lnSpc>
          <a:spcPct val="90000"/>
        </a:lnSpc>
        <a:spcBef>
          <a:spcPts val="372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855822" indent="-170022" algn="l" defTabSz="684372" rtl="0" eaLnBrk="0" fontAlgn="base" hangingPunct="0">
        <a:lnSpc>
          <a:spcPct val="90000"/>
        </a:lnSpc>
        <a:spcBef>
          <a:spcPts val="372"/>
        </a:spcBef>
        <a:spcAft>
          <a:spcPct val="0"/>
        </a:spcAft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198722" indent="-170022" algn="l" defTabSz="684372" rtl="0" eaLnBrk="0" fontAlgn="base" hangingPunct="0">
        <a:lnSpc>
          <a:spcPct val="90000"/>
        </a:lnSpc>
        <a:spcBef>
          <a:spcPts val="372"/>
        </a:spcBef>
        <a:spcAft>
          <a:spcPct val="0"/>
        </a:spcAft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1541622" indent="-170022" algn="l" defTabSz="684372" rtl="0" eaLnBrk="0" fontAlgn="base" hangingPunct="0">
        <a:lnSpc>
          <a:spcPct val="90000"/>
        </a:lnSpc>
        <a:spcBef>
          <a:spcPts val="372"/>
        </a:spcBef>
        <a:spcAft>
          <a:spcPct val="0"/>
        </a:spcAft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1885874" indent="-171443" algn="l" defTabSz="6857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61" indent="-171443" algn="l" defTabSz="6857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47" indent="-171443" algn="l" defTabSz="6857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33" indent="-171443" algn="l" defTabSz="6857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7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3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9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5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32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18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04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90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opbox.com/sh/x73zowt0swh3i5m/AAAQJ8evi-g7v-fI_Q8PnNxla?dl=0" TargetMode="External"/><Relationship Id="rId2" Type="http://schemas.openxmlformats.org/officeDocument/2006/relationships/hyperlink" Target="https://www.dropbox.com/s/l1hmrq3i42cqvuw/GWC_DRC_Terms_Of_Reference_SDR_January_2018_Final.docx?dl=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ctrTitle"/>
          </p:nvPr>
        </p:nvSpPr>
        <p:spPr>
          <a:xfrm>
            <a:off x="214816" y="2420888"/>
            <a:ext cx="8677260" cy="1378744"/>
          </a:xfr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5000"/>
              </a:lnSpc>
            </a:pPr>
            <a:br>
              <a:rPr lang="fr-BE" altLang="en-US" sz="5400" b="1" noProof="0" dirty="0">
                <a:solidFill>
                  <a:schemeClr val="accent1"/>
                </a:solidFill>
              </a:rPr>
            </a:br>
            <a:r>
              <a:rPr lang="fr-BE" altLang="en-US" sz="5000" b="1" noProof="0" dirty="0">
                <a:solidFill>
                  <a:schemeClr val="accent1"/>
                </a:solidFill>
              </a:rPr>
              <a:t>RDC – Provinces L3</a:t>
            </a:r>
            <a:br>
              <a:rPr lang="fr-BE" altLang="en-US" sz="5000" b="1" noProof="0" dirty="0">
                <a:solidFill>
                  <a:schemeClr val="accent1"/>
                </a:solidFill>
              </a:rPr>
            </a:br>
            <a:r>
              <a:rPr lang="fr-BE" altLang="en-US" sz="5000" b="1" noProof="0" dirty="0">
                <a:solidFill>
                  <a:schemeClr val="accent1"/>
                </a:solidFill>
              </a:rPr>
              <a:t>Revue des données secondaires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187621" y="4005064"/>
            <a:ext cx="6731649" cy="2180901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fr-BE" altLang="en-US" sz="3200" noProof="0" dirty="0">
                <a:solidFill>
                  <a:srgbClr val="000000"/>
                </a:solidFill>
              </a:rPr>
              <a:t>Kananga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fr-BE" altLang="en-US" sz="3200" noProof="0" dirty="0">
                <a:solidFill>
                  <a:srgbClr val="000000"/>
                </a:solidFill>
              </a:rPr>
              <a:t>République Démocratique du Congo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fr-BE" altLang="en-US" sz="3200" noProof="0" dirty="0">
                <a:solidFill>
                  <a:srgbClr val="000000"/>
                </a:solidFill>
              </a:rPr>
              <a:t>18 Janvier 2018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endParaRPr lang="fr-BE" altLang="en-US" sz="4000" noProof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endParaRPr lang="fr-BE" altLang="en-US" sz="4000" noProof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9" descr="REACH-PowerpointTi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352" y="260648"/>
            <a:ext cx="350264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9010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568952" cy="864096"/>
          </a:xfrm>
        </p:spPr>
        <p:txBody>
          <a:bodyPr/>
          <a:lstStyle/>
          <a:p>
            <a:r>
              <a:rPr lang="fr-BE" sz="3600" noProof="0" dirty="0"/>
              <a:t>Index composite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17" y="1484784"/>
            <a:ext cx="8348947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128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67544" y="260649"/>
            <a:ext cx="8568952" cy="864096"/>
          </a:xfrm>
        </p:spPr>
        <p:txBody>
          <a:bodyPr/>
          <a:lstStyle/>
          <a:p>
            <a:r>
              <a:rPr lang="fr-BE" sz="3600" noProof="0" dirty="0"/>
              <a:t>Index composite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8860" y="980728"/>
            <a:ext cx="7654552" cy="1081055"/>
          </a:xfrm>
        </p:spPr>
        <p:txBody>
          <a:bodyPr/>
          <a:lstStyle/>
          <a:p>
            <a:pPr marL="0" indent="0">
              <a:buNone/>
            </a:pPr>
            <a:r>
              <a:rPr lang="fr-BE" sz="2200" dirty="0"/>
              <a:t>Le Kasai Central résulte être la province la plus affectée avec 8 de ses 26 ZS qui se classent parmi les 10 ZS avec l’index composite plus préoccupant sur toute les provinces affectées par la L3. </a:t>
            </a:r>
          </a:p>
          <a:p>
            <a:pPr marL="457200" lvl="1" indent="0">
              <a:buNone/>
            </a:pPr>
            <a:endParaRPr lang="fr-BE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2267757"/>
            <a:ext cx="6048672" cy="432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637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46375" y="476672"/>
            <a:ext cx="8568952" cy="864096"/>
          </a:xfrm>
        </p:spPr>
        <p:txBody>
          <a:bodyPr/>
          <a:lstStyle/>
          <a:p>
            <a:r>
              <a:rPr lang="fr-BE" sz="3600" dirty="0"/>
              <a:t>Taux d’incidents sécuritaires </a:t>
            </a:r>
            <a:endParaRPr lang="fr-BE" sz="3600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426480"/>
            <a:ext cx="8520289" cy="502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736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568952" cy="864096"/>
          </a:xfrm>
        </p:spPr>
        <p:txBody>
          <a:bodyPr/>
          <a:lstStyle/>
          <a:p>
            <a:r>
              <a:rPr lang="fr-BE" sz="3600" dirty="0"/>
              <a:t>Taux d’incidents sécuritaires </a:t>
            </a:r>
            <a:endParaRPr lang="fr-BE" sz="3600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636912"/>
            <a:ext cx="8098127" cy="38164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8219" y="1312892"/>
            <a:ext cx="80734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200" dirty="0">
                <a:latin typeface="+mj-lt"/>
              </a:rPr>
              <a:t>La situation sécuritaire en 2017 s’est avéré particulièrement problématique au </a:t>
            </a:r>
            <a:r>
              <a:rPr lang="fr-BE" sz="2200" b="1" dirty="0">
                <a:latin typeface="+mj-lt"/>
              </a:rPr>
              <a:t>Kasai Central et Kasai</a:t>
            </a:r>
            <a:r>
              <a:rPr lang="fr-BE" sz="2200" dirty="0">
                <a:latin typeface="+mj-lt"/>
              </a:rPr>
              <a:t>, avec des </a:t>
            </a:r>
            <a:r>
              <a:rPr lang="fr-BE" sz="2200" b="1" dirty="0">
                <a:latin typeface="+mj-lt"/>
              </a:rPr>
              <a:t>taux de 23 et 21 incidents reportés par 100K personnes </a:t>
            </a:r>
            <a:r>
              <a:rPr lang="fr-BE" sz="2200" dirty="0">
                <a:latin typeface="+mj-lt"/>
              </a:rPr>
              <a:t>(9 en moyenne pour les provinces L3).</a:t>
            </a:r>
          </a:p>
        </p:txBody>
      </p:sp>
    </p:spTree>
    <p:extLst>
      <p:ext uri="{BB962C8B-B14F-4D97-AF65-F5344CB8AC3E}">
        <p14:creationId xmlns:p14="http://schemas.microsoft.com/office/powerpoint/2010/main" val="1891159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67544" y="260649"/>
            <a:ext cx="8568952" cy="864096"/>
          </a:xfrm>
        </p:spPr>
        <p:txBody>
          <a:bodyPr/>
          <a:lstStyle/>
          <a:p>
            <a:r>
              <a:rPr lang="fr-BE" sz="3600" dirty="0"/>
              <a:t>Taux d’incidents sécuritaires </a:t>
            </a:r>
            <a:endParaRPr lang="fr-BE" sz="3600" noProof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23" y="2420888"/>
            <a:ext cx="8223798" cy="41764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5267" y="1024860"/>
            <a:ext cx="78411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200" dirty="0">
                <a:latin typeface="+mj-lt"/>
              </a:rPr>
              <a:t>9/10 ZS parmi les plus affectées se trouve au Kasai Central et Kasai et l’épicentre des violences se situe en </a:t>
            </a:r>
            <a:r>
              <a:rPr lang="fr-BE" sz="2200" b="1" dirty="0">
                <a:latin typeface="+mj-lt"/>
              </a:rPr>
              <a:t>5 ZS avec des taux de plus de 100 incidents reportés par 100K personnes.</a:t>
            </a:r>
          </a:p>
        </p:txBody>
      </p:sp>
    </p:spTree>
    <p:extLst>
      <p:ext uri="{BB962C8B-B14F-4D97-AF65-F5344CB8AC3E}">
        <p14:creationId xmlns:p14="http://schemas.microsoft.com/office/powerpoint/2010/main" val="2301317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568952" cy="864096"/>
          </a:xfrm>
        </p:spPr>
        <p:txBody>
          <a:bodyPr/>
          <a:lstStyle/>
          <a:p>
            <a:r>
              <a:rPr lang="fr-BE" sz="3600" dirty="0"/>
              <a:t>Taux de déplacés et retournés</a:t>
            </a:r>
            <a:endParaRPr lang="fr-BE" sz="3600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8280920" cy="485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932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568952" cy="864096"/>
          </a:xfrm>
        </p:spPr>
        <p:txBody>
          <a:bodyPr/>
          <a:lstStyle/>
          <a:p>
            <a:r>
              <a:rPr lang="fr-BE" sz="3600" dirty="0"/>
              <a:t>Taux de déplacés et retournés</a:t>
            </a:r>
            <a:endParaRPr lang="fr-BE" sz="3600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420888"/>
            <a:ext cx="7056784" cy="41011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3568" y="1136660"/>
            <a:ext cx="80648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200" dirty="0">
                <a:latin typeface="+mj-lt"/>
              </a:rPr>
              <a:t>Le taux de mouvement est très élevé au Kasai Central où </a:t>
            </a:r>
            <a:r>
              <a:rPr lang="fr-BE" sz="2200" b="1" dirty="0">
                <a:latin typeface="+mj-lt"/>
              </a:rPr>
              <a:t>39% de la population a été intéressée par des mouvement de déplacement/retour </a:t>
            </a:r>
            <a:r>
              <a:rPr lang="fr-BE" sz="2200" dirty="0">
                <a:latin typeface="+mj-lt"/>
              </a:rPr>
              <a:t>contre une moyenne générale de 11% pour l’ensemble des provinces L3</a:t>
            </a:r>
            <a:endParaRPr lang="fr-BE" sz="2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522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568952" cy="864096"/>
          </a:xfrm>
        </p:spPr>
        <p:txBody>
          <a:bodyPr/>
          <a:lstStyle/>
          <a:p>
            <a:r>
              <a:rPr lang="fr-BE" sz="3600" dirty="0"/>
              <a:t>Taux de déplacés et retournés</a:t>
            </a:r>
            <a:endParaRPr lang="fr-BE" sz="3600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276872"/>
            <a:ext cx="7858015" cy="42484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568" y="1147391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200" b="1" dirty="0">
                <a:latin typeface="+mj-lt"/>
              </a:rPr>
              <a:t>9/10 des ZS plus frappées </a:t>
            </a:r>
            <a:r>
              <a:rPr lang="fr-BE" sz="2200" dirty="0">
                <a:latin typeface="+mj-lt"/>
              </a:rPr>
              <a:t>par ce phénomène sont </a:t>
            </a:r>
            <a:r>
              <a:rPr lang="fr-BE" sz="2200" b="1" dirty="0">
                <a:latin typeface="+mj-lt"/>
              </a:rPr>
              <a:t>au Kasai Central</a:t>
            </a:r>
            <a:r>
              <a:rPr lang="fr-BE" sz="2200" dirty="0">
                <a:latin typeface="+mj-lt"/>
              </a:rPr>
              <a:t>, dont 5 ont des taux de mouvement de plus de 2/3 de la population totale.  </a:t>
            </a:r>
          </a:p>
        </p:txBody>
      </p:sp>
    </p:spTree>
    <p:extLst>
      <p:ext uri="{BB962C8B-B14F-4D97-AF65-F5344CB8AC3E}">
        <p14:creationId xmlns:p14="http://schemas.microsoft.com/office/powerpoint/2010/main" val="1675633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67544" y="260649"/>
            <a:ext cx="8568952" cy="864096"/>
          </a:xfrm>
        </p:spPr>
        <p:txBody>
          <a:bodyPr/>
          <a:lstStyle/>
          <a:p>
            <a:r>
              <a:rPr lang="fr-BE" sz="3600" dirty="0"/>
              <a:t>Classification des ZS par phase IPC</a:t>
            </a:r>
            <a:endParaRPr lang="fr-BE" sz="3600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01" y="1340768"/>
            <a:ext cx="8382672" cy="492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347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67544" y="260649"/>
            <a:ext cx="8568952" cy="864096"/>
          </a:xfrm>
        </p:spPr>
        <p:txBody>
          <a:bodyPr/>
          <a:lstStyle/>
          <a:p>
            <a:r>
              <a:rPr lang="fr-BE" sz="3600" dirty="0"/>
              <a:t>Classification des ZS par phase IPC</a:t>
            </a:r>
            <a:endParaRPr lang="fr-BE" sz="3600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844824"/>
            <a:ext cx="7272808" cy="46920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544" y="980728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200" dirty="0">
                <a:latin typeface="+mj-lt"/>
              </a:rPr>
              <a:t>1/2 des ZS classées en phase IPC 4 se trouve au Kasai et Kasai Central, notamment dans les territoires de Kamonia, Dibaya et Kazumba</a:t>
            </a:r>
          </a:p>
        </p:txBody>
      </p:sp>
    </p:spTree>
    <p:extLst>
      <p:ext uri="{BB962C8B-B14F-4D97-AF65-F5344CB8AC3E}">
        <p14:creationId xmlns:p14="http://schemas.microsoft.com/office/powerpoint/2010/main" val="1915709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8208912" cy="864096"/>
          </a:xfrm>
        </p:spPr>
        <p:txBody>
          <a:bodyPr/>
          <a:lstStyle/>
          <a:p>
            <a:r>
              <a:rPr lang="fr-BE" sz="3600" noProof="0" dirty="0"/>
              <a:t>Contexte et environnement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4536504"/>
          </a:xfrm>
        </p:spPr>
        <p:txBody>
          <a:bodyPr/>
          <a:lstStyle/>
          <a:p>
            <a:r>
              <a:rPr lang="fr-BE" sz="2600" dirty="0"/>
              <a:t>Avec l’éclatement de la </a:t>
            </a:r>
            <a:r>
              <a:rPr lang="fr-BE" sz="2600" b="1" dirty="0"/>
              <a:t>crise kasaïenne et la dégradation de la crise au Sud-Kivu et Tanganyika</a:t>
            </a:r>
            <a:r>
              <a:rPr lang="fr-BE" sz="2600" dirty="0"/>
              <a:t>, la RDC abrite désormais plus de 4 millions des personnes déplacées. </a:t>
            </a:r>
          </a:p>
          <a:p>
            <a:r>
              <a:rPr lang="fr-BE" sz="2600" dirty="0"/>
              <a:t>Pour faire face à une </a:t>
            </a:r>
            <a:r>
              <a:rPr lang="en-US" sz="2600" dirty="0"/>
              <a:t>situation </a:t>
            </a:r>
            <a:r>
              <a:rPr lang="fr-FR" sz="2600" dirty="0"/>
              <a:t>d’une longueur et d’une complexité sans précédent</a:t>
            </a:r>
            <a:r>
              <a:rPr lang="fr-FR" sz="2600" b="1" dirty="0"/>
              <a:t>, le </a:t>
            </a:r>
            <a:r>
              <a:rPr lang="fr-BE" sz="2600" b="1" dirty="0"/>
              <a:t>IASC a déclaré une urgence de niveau L3</a:t>
            </a:r>
            <a:r>
              <a:rPr lang="fr-BE" sz="2600" dirty="0"/>
              <a:t> en oct. 2017 pour les 5 provinces du grand Kasaï, le Tanganyika et le Sud-Kivu.</a:t>
            </a:r>
          </a:p>
          <a:p>
            <a:r>
              <a:rPr lang="fr-BE" sz="2600" dirty="0"/>
              <a:t>Afin de peaufiner sa stratégie de réponse, le </a:t>
            </a:r>
            <a:r>
              <a:rPr lang="fr-BE" sz="2600" b="1" dirty="0"/>
              <a:t>Cluster WASH a entamé une revue des données secondaires</a:t>
            </a:r>
            <a:r>
              <a:rPr lang="fr-BE" sz="2600" dirty="0"/>
              <a:t> (RDS) pour mieux cibler la réponse en EHA dans les zones de santé (ZS) prioritaires. </a:t>
            </a:r>
            <a:endParaRPr lang="en-US" sz="2600" dirty="0"/>
          </a:p>
          <a:p>
            <a:pPr marL="0" indent="0">
              <a:buNone/>
            </a:pPr>
            <a:endParaRPr lang="fr-BE" sz="2400" noProof="0" dirty="0"/>
          </a:p>
        </p:txBody>
      </p:sp>
    </p:spTree>
    <p:extLst>
      <p:ext uri="{BB962C8B-B14F-4D97-AF65-F5344CB8AC3E}">
        <p14:creationId xmlns:p14="http://schemas.microsoft.com/office/powerpoint/2010/main" val="786159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568952" cy="864096"/>
          </a:xfrm>
        </p:spPr>
        <p:txBody>
          <a:bodyPr/>
          <a:lstStyle/>
          <a:p>
            <a:r>
              <a:rPr lang="fr-BE" sz="3600" dirty="0"/>
              <a:t>Ménages avec accès à une source améliorée</a:t>
            </a:r>
            <a:endParaRPr lang="fr-BE" sz="3600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8084757" cy="475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67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568952" cy="864096"/>
          </a:xfrm>
        </p:spPr>
        <p:txBody>
          <a:bodyPr/>
          <a:lstStyle/>
          <a:p>
            <a:r>
              <a:rPr lang="fr-BE" sz="3600" dirty="0"/>
              <a:t>Ménages avec accès à une source améliorée</a:t>
            </a:r>
            <a:endParaRPr lang="fr-BE" sz="3600" noProof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708920"/>
            <a:ext cx="7948850" cy="35283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8219" y="1240884"/>
            <a:ext cx="80734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200" dirty="0">
                <a:latin typeface="+mj-lt"/>
              </a:rPr>
              <a:t>L’accès à l’eau reste difficile dans toutes les provinces, mais particulièrement au Kasai, Kasai Central et à Sankuru avec </a:t>
            </a:r>
            <a:r>
              <a:rPr lang="fr-BE" sz="2200" b="1" dirty="0">
                <a:latin typeface="+mj-lt"/>
              </a:rPr>
              <a:t>moins de 1/3 des ménages ayant accès à une source d’eau améliorée</a:t>
            </a:r>
            <a:r>
              <a:rPr lang="fr-BE" sz="2200" dirty="0">
                <a:latin typeface="+mj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028234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568952" cy="864096"/>
          </a:xfrm>
        </p:spPr>
        <p:txBody>
          <a:bodyPr/>
          <a:lstStyle/>
          <a:p>
            <a:r>
              <a:rPr lang="fr-BE" sz="3600" dirty="0"/>
              <a:t>Taux d’attaque annuel du choléra</a:t>
            </a:r>
            <a:endParaRPr lang="fr-BE" sz="3600" noProof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8374744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775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568952" cy="864096"/>
          </a:xfrm>
        </p:spPr>
        <p:txBody>
          <a:bodyPr/>
          <a:lstStyle/>
          <a:p>
            <a:r>
              <a:rPr lang="fr-BE" sz="3600" dirty="0"/>
              <a:t>Taux d’attaque annuel du choléra</a:t>
            </a:r>
            <a:endParaRPr lang="fr-BE" sz="3600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708920"/>
            <a:ext cx="7008474" cy="38164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1046346"/>
            <a:ext cx="79928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200" dirty="0">
                <a:latin typeface="+mj-lt"/>
              </a:rPr>
              <a:t>Des cas de choléra ont été enregistrés dans toutes les provinces hormis le Kasai et le Kasai Central pour un total de </a:t>
            </a:r>
            <a:r>
              <a:rPr lang="fr-BE" sz="2200" b="1" dirty="0">
                <a:latin typeface="+mj-lt"/>
              </a:rPr>
              <a:t>46 ZS affectées, dont 22 au Sud-Kivu et 11 à Tanganyika</a:t>
            </a:r>
            <a:r>
              <a:rPr lang="fr-BE" sz="2200" dirty="0">
                <a:latin typeface="+mj-lt"/>
              </a:rPr>
              <a:t> qui a cependant presque ¼ plus de cas par 100K personnes par rapport au Sud-Kivu.</a:t>
            </a:r>
          </a:p>
        </p:txBody>
      </p:sp>
    </p:spTree>
    <p:extLst>
      <p:ext uri="{BB962C8B-B14F-4D97-AF65-F5344CB8AC3E}">
        <p14:creationId xmlns:p14="http://schemas.microsoft.com/office/powerpoint/2010/main" val="41344809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568952" cy="864096"/>
          </a:xfrm>
        </p:spPr>
        <p:txBody>
          <a:bodyPr/>
          <a:lstStyle/>
          <a:p>
            <a:r>
              <a:rPr lang="fr-BE" sz="3600" dirty="0"/>
              <a:t>Taux d’attaque annuel du choléra</a:t>
            </a:r>
            <a:endParaRPr lang="fr-BE" sz="3600" noProof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614" y="2492896"/>
            <a:ext cx="7847955" cy="40324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9614" y="1096868"/>
            <a:ext cx="80648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200" dirty="0">
                <a:latin typeface="+mj-lt"/>
              </a:rPr>
              <a:t>Parmi les 10 ZS avec les taux cas/100K personnes plus élevés, 8 se trouvent au Sud-Kivu, 2 au Tanganyika et 4 ont des taux de plus de 1K/100K personnes (Minova, Kalemie, Fizi et Nyemba).</a:t>
            </a:r>
            <a:endParaRPr lang="fr-BE" sz="2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86395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568952" cy="864096"/>
          </a:xfrm>
        </p:spPr>
        <p:txBody>
          <a:bodyPr/>
          <a:lstStyle/>
          <a:p>
            <a:r>
              <a:rPr lang="fr-BE" sz="3600" dirty="0"/>
              <a:t>Taux d’attaque annuel de la diarrhée (U5)</a:t>
            </a:r>
            <a:endParaRPr lang="fr-BE" sz="3600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8348947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6986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568952" cy="864096"/>
          </a:xfrm>
        </p:spPr>
        <p:txBody>
          <a:bodyPr/>
          <a:lstStyle/>
          <a:p>
            <a:r>
              <a:rPr lang="fr-BE" sz="3600" dirty="0"/>
              <a:t>Taux d’attaque annuel de la diarrhée (U5)</a:t>
            </a:r>
            <a:endParaRPr lang="fr-BE" sz="3600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852936"/>
            <a:ext cx="6854121" cy="33367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3568" y="1456908"/>
            <a:ext cx="77048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>
                <a:latin typeface="+mj-lt"/>
              </a:rPr>
              <a:t>Des cas de diarrhée parmi les U5 ont été enregistrés dans toutes les provinces hormis le Kasai. Les provinces les plus frappées sont le Sud-Kivu, le Tanganyika et le Lomami avec plus de 90 cas/100K U5.</a:t>
            </a:r>
          </a:p>
        </p:txBody>
      </p:sp>
    </p:spTree>
    <p:extLst>
      <p:ext uri="{BB962C8B-B14F-4D97-AF65-F5344CB8AC3E}">
        <p14:creationId xmlns:p14="http://schemas.microsoft.com/office/powerpoint/2010/main" val="23735863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568952" cy="864096"/>
          </a:xfrm>
        </p:spPr>
        <p:txBody>
          <a:bodyPr/>
          <a:lstStyle/>
          <a:p>
            <a:r>
              <a:rPr lang="fr-BE" sz="3600" dirty="0"/>
              <a:t>Taux d’attaque annuel de la diarrhée (U5)</a:t>
            </a:r>
            <a:endParaRPr lang="fr-BE" sz="3600" noProof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28" y="2492896"/>
            <a:ext cx="7651495" cy="41044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41428" y="1240884"/>
            <a:ext cx="78630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200" dirty="0">
                <a:latin typeface="+mj-lt"/>
              </a:rPr>
              <a:t>Parmi les </a:t>
            </a:r>
            <a:r>
              <a:rPr lang="fr-BE" sz="2200" b="1" dirty="0">
                <a:latin typeface="+mj-lt"/>
              </a:rPr>
              <a:t>10 ZS santé avec les taux cas/100K u5 plus élevés, 7 se trouvent au Sud-Kivu</a:t>
            </a:r>
            <a:r>
              <a:rPr lang="fr-BE" sz="2200" dirty="0">
                <a:latin typeface="+mj-lt"/>
              </a:rPr>
              <a:t> où se trouvent également les 5 ZS qui ont des taux de plus de 1K cas/100K U5.</a:t>
            </a:r>
            <a:endParaRPr lang="fr-BE" sz="2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650897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568952" cy="864096"/>
          </a:xfrm>
        </p:spPr>
        <p:txBody>
          <a:bodyPr/>
          <a:lstStyle/>
          <a:p>
            <a:r>
              <a:rPr lang="fr-FR" sz="3600" dirty="0"/>
              <a:t>Statut nutritionnel selon le classement SNSAP</a:t>
            </a:r>
            <a:endParaRPr lang="fr-BE" sz="3600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8391518" cy="495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7732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67544" y="260649"/>
            <a:ext cx="8568952" cy="864096"/>
          </a:xfrm>
        </p:spPr>
        <p:txBody>
          <a:bodyPr/>
          <a:lstStyle/>
          <a:p>
            <a:r>
              <a:rPr lang="fr-FR" sz="3600" dirty="0"/>
              <a:t>Statut nutritionnel selon le classement SNSAP</a:t>
            </a:r>
            <a:endParaRPr lang="fr-BE" sz="3600" noProof="0" dirty="0"/>
          </a:p>
        </p:txBody>
      </p:sp>
      <p:sp>
        <p:nvSpPr>
          <p:cNvPr id="6" name="Rectangle 5"/>
          <p:cNvSpPr/>
          <p:nvPr/>
        </p:nvSpPr>
        <p:spPr>
          <a:xfrm>
            <a:off x="683568" y="980728"/>
            <a:ext cx="77768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>
                <a:latin typeface="+mj-lt"/>
              </a:rPr>
              <a:t>Le Kasai Central est de loin la province qui démontre la détérioration de la situation nutritionnelle plus sévère avec 13 ZS en alerte nutritionnelle en 3Q et une moyenne de 8 ZS par Q. Au total, dans les provinces touchées par la L3, on est passé de 10 à 23 ZS en alerte au cours de 2017.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96" y="2708920"/>
            <a:ext cx="816214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75101" y="476672"/>
            <a:ext cx="8208912" cy="864096"/>
          </a:xfrm>
        </p:spPr>
        <p:txBody>
          <a:bodyPr/>
          <a:lstStyle/>
          <a:p>
            <a:r>
              <a:rPr lang="fr-BE" sz="3600" noProof="0" dirty="0"/>
              <a:t>Objectifs et justifications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352928" cy="4536504"/>
          </a:xfrm>
        </p:spPr>
        <p:txBody>
          <a:bodyPr/>
          <a:lstStyle/>
          <a:p>
            <a:r>
              <a:rPr lang="fr-BE" sz="2600" dirty="0"/>
              <a:t>La revue des données secondaires a comme objectif de </a:t>
            </a:r>
            <a:r>
              <a:rPr lang="fr-BE" sz="2600" b="1" dirty="0"/>
              <a:t>fournir une analyse comparée de la situation humanitaire </a:t>
            </a:r>
            <a:r>
              <a:rPr lang="fr-BE" sz="2600" dirty="0"/>
              <a:t>dans les sept provinces affectées par la crise L3.</a:t>
            </a:r>
          </a:p>
          <a:p>
            <a:r>
              <a:rPr lang="fr-BE" sz="2600" b="1" dirty="0"/>
              <a:t>Le </a:t>
            </a:r>
            <a:r>
              <a:rPr lang="fr-FR" sz="2600" b="1" dirty="0"/>
              <a:t>but étant d'orienter l'identification des régions d'intervention prioritaire</a:t>
            </a:r>
            <a:r>
              <a:rPr lang="fr-BE" sz="2600" dirty="0"/>
              <a:t>sur la base de l’impact humanitaire de la crise en cours ainsi que des vulnérabilités sous-jacentes.</a:t>
            </a:r>
          </a:p>
          <a:p>
            <a:r>
              <a:rPr lang="fr-BE" sz="2600" noProof="0" dirty="0"/>
              <a:t>L’exercice devrait être répété chaque 6 mois en intégrant également les données sur la réponse humanitaire en cours ainsi que, si possible, les données des activités de développement.</a:t>
            </a:r>
          </a:p>
        </p:txBody>
      </p:sp>
    </p:spTree>
    <p:extLst>
      <p:ext uri="{BB962C8B-B14F-4D97-AF65-F5344CB8AC3E}">
        <p14:creationId xmlns:p14="http://schemas.microsoft.com/office/powerpoint/2010/main" val="34817540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568952" cy="864096"/>
          </a:xfrm>
        </p:spPr>
        <p:txBody>
          <a:bodyPr/>
          <a:lstStyle/>
          <a:p>
            <a:r>
              <a:rPr lang="fr-FR" sz="3600" dirty="0"/>
              <a:t>Statut nutritionnel selon le classement SNSAP</a:t>
            </a:r>
            <a:endParaRPr lang="fr-BE" sz="3600" noProof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407962"/>
            <a:ext cx="8352928" cy="39013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7544" y="1219399"/>
            <a:ext cx="8352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200" dirty="0">
                <a:latin typeface="+mj-lt"/>
              </a:rPr>
              <a:t>Parmi les </a:t>
            </a:r>
            <a:r>
              <a:rPr lang="fr-BE" sz="2200" b="1" dirty="0">
                <a:latin typeface="+mj-lt"/>
              </a:rPr>
              <a:t>10 ZS qui ont été classé en alerte pendent 2Q et 3Q, 7 se trouve au Kasai Central </a:t>
            </a:r>
            <a:r>
              <a:rPr lang="fr-BE" sz="2200" dirty="0">
                <a:latin typeface="+mj-lt"/>
              </a:rPr>
              <a:t>et 5 d’entre elles ont été en alerte pendant toute l’année 2017.</a:t>
            </a:r>
          </a:p>
        </p:txBody>
      </p:sp>
    </p:spTree>
    <p:extLst>
      <p:ext uri="{BB962C8B-B14F-4D97-AF65-F5344CB8AC3E}">
        <p14:creationId xmlns:p14="http://schemas.microsoft.com/office/powerpoint/2010/main" val="91683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589087" y="2564904"/>
            <a:ext cx="5875337" cy="1216025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fr-BE" altLang="en-US" sz="4800" cap="small" dirty="0">
                <a:solidFill>
                  <a:srgbClr val="006462"/>
                </a:solidFill>
              </a:rPr>
              <a:t>Méthodologie</a:t>
            </a:r>
            <a:endParaRPr lang="fr-BE" altLang="en-US" sz="3600" cap="small" dirty="0">
              <a:solidFill>
                <a:srgbClr val="00646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89088" y="3514725"/>
            <a:ext cx="5875337" cy="1587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rgbClr val="00646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702644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568952" cy="864096"/>
          </a:xfrm>
        </p:spPr>
        <p:txBody>
          <a:bodyPr/>
          <a:lstStyle/>
          <a:p>
            <a:r>
              <a:rPr lang="fr-BE" sz="3600" dirty="0"/>
              <a:t>Méthodologie</a:t>
            </a:r>
            <a:endParaRPr lang="fr-BE" sz="3600" noProof="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2600" dirty="0"/>
              <a:t>L’évaluation se base </a:t>
            </a:r>
            <a:r>
              <a:rPr lang="fr-BE" sz="2600" b="1" dirty="0"/>
              <a:t>sur des données secondaires </a:t>
            </a:r>
          </a:p>
          <a:p>
            <a:r>
              <a:rPr lang="fr-BE" sz="2600" dirty="0"/>
              <a:t>Elle prend en compte </a:t>
            </a:r>
            <a:r>
              <a:rPr lang="fr-BE" sz="2600" b="1" dirty="0"/>
              <a:t>7 indicateurs clefs:</a:t>
            </a:r>
          </a:p>
          <a:p>
            <a:r>
              <a:rPr lang="fr-BE" sz="2600" b="1" dirty="0"/>
              <a:t>Indicateurs «crise » </a:t>
            </a:r>
          </a:p>
          <a:p>
            <a:pPr lvl="1"/>
            <a:r>
              <a:rPr lang="fr-BE" sz="2200" dirty="0"/>
              <a:t>Taux d’incidents sécuritaires en 2017 par ZS</a:t>
            </a:r>
            <a:endParaRPr lang="en-US" sz="2200" dirty="0"/>
          </a:p>
          <a:p>
            <a:pPr lvl="1"/>
            <a:r>
              <a:rPr lang="fr-BE" sz="2200" dirty="0"/>
              <a:t>Taux de déplacés et retournés en 2017 </a:t>
            </a:r>
            <a:r>
              <a:rPr lang="en-US" sz="2200" dirty="0"/>
              <a:t>pas ZS</a:t>
            </a:r>
          </a:p>
          <a:p>
            <a:pPr lvl="1"/>
            <a:r>
              <a:rPr lang="fr-BE" sz="2200" dirty="0"/>
              <a:t>La classification des ZS par phase IPC en 2017</a:t>
            </a:r>
          </a:p>
          <a:p>
            <a:r>
              <a:rPr lang="fr-BE" sz="2600" b="1" dirty="0"/>
              <a:t>Indicateurs «vulnérabilité» </a:t>
            </a:r>
          </a:p>
          <a:p>
            <a:pPr lvl="1"/>
            <a:r>
              <a:rPr lang="fr-FR" sz="2200" dirty="0"/>
              <a:t>Pourcentage des ménages ayant accès à une source améliorée par ZS</a:t>
            </a:r>
          </a:p>
          <a:p>
            <a:pPr lvl="1"/>
            <a:r>
              <a:rPr lang="fr-FR" sz="2200" dirty="0"/>
              <a:t>Taux d’attaque annuel du choléra en 2017 par ZS</a:t>
            </a:r>
          </a:p>
          <a:p>
            <a:pPr lvl="1"/>
            <a:r>
              <a:rPr lang="fr-FR" sz="2200" dirty="0"/>
              <a:t>Taux d’attaque annuel de la diarrhée parmi les U5 en 2017 par ZS</a:t>
            </a:r>
          </a:p>
          <a:p>
            <a:pPr lvl="1"/>
            <a:r>
              <a:rPr lang="fr-FR" sz="2200" dirty="0"/>
              <a:t>Le statut nutritionnel des ZS selon le classement SNSAP par ZS</a:t>
            </a:r>
          </a:p>
          <a:p>
            <a:endParaRPr lang="fr-BE" sz="2600" b="1" dirty="0"/>
          </a:p>
          <a:p>
            <a:pPr lvl="0"/>
            <a:endParaRPr lang="en-US" sz="2600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580121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01423" y="474365"/>
            <a:ext cx="8568952" cy="864096"/>
          </a:xfrm>
        </p:spPr>
        <p:txBody>
          <a:bodyPr/>
          <a:lstStyle/>
          <a:p>
            <a:r>
              <a:rPr lang="fr-BE" sz="3600" dirty="0"/>
              <a:t>Calcul des index</a:t>
            </a:r>
            <a:endParaRPr lang="fr-BE" sz="3600" noProof="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1423" y="1340768"/>
            <a:ext cx="8208912" cy="4536504"/>
          </a:xfrm>
        </p:spPr>
        <p:txBody>
          <a:bodyPr/>
          <a:lstStyle/>
          <a:p>
            <a:pPr lvl="0"/>
            <a:r>
              <a:rPr lang="fr-BE" sz="2600" b="1" dirty="0"/>
              <a:t>Les index </a:t>
            </a:r>
            <a:r>
              <a:rPr lang="fr-BE" sz="2600" dirty="0"/>
              <a:t>de chaque indicateur </a:t>
            </a:r>
            <a:r>
              <a:rPr lang="fr-BE" sz="2600" b="1" dirty="0"/>
              <a:t>ont été calculés  en regroupant les données en cinq classes sur la base de leur étendue </a:t>
            </a:r>
            <a:r>
              <a:rPr lang="fr-BE" sz="2600" dirty="0"/>
              <a:t>(valeur minimale – valeur maximale / 5). </a:t>
            </a:r>
          </a:p>
          <a:p>
            <a:pPr lvl="0"/>
            <a:r>
              <a:rPr lang="fr-BE" sz="2600" b="1" dirty="0"/>
              <a:t>L’index composite est construit sur la base des index des 7 indicateurs clefs.</a:t>
            </a:r>
          </a:p>
          <a:p>
            <a:pPr lvl="0"/>
            <a:r>
              <a:rPr lang="fr-BE" sz="2600" dirty="0"/>
              <a:t>Dans cet index composite, tous les indicateurs ont même poids (0.5), hormis les indicateurs sur les sources d’eau, la malnutrition et les mouvements de populations qui ont un poids de 1</a:t>
            </a:r>
            <a:r>
              <a:rPr lang="en-US" sz="2600" dirty="0"/>
              <a:t>.</a:t>
            </a:r>
          </a:p>
          <a:p>
            <a:pPr lvl="0"/>
            <a:r>
              <a:rPr lang="fr-FR" sz="2600" dirty="0"/>
              <a:t>Les ZS pour lesquelles les données n’étaient pas disponibles pour un ou plusieurs indicateurs n’ont pas été inclues dans l’index composite.</a:t>
            </a:r>
          </a:p>
          <a:p>
            <a:pPr lvl="0"/>
            <a:endParaRPr lang="fr-BE" sz="2600" dirty="0"/>
          </a:p>
        </p:txBody>
      </p:sp>
    </p:spTree>
    <p:extLst>
      <p:ext uri="{BB962C8B-B14F-4D97-AF65-F5344CB8AC3E}">
        <p14:creationId xmlns:p14="http://schemas.microsoft.com/office/powerpoint/2010/main" val="2594668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98031" y="329042"/>
            <a:ext cx="8568952" cy="864096"/>
          </a:xfrm>
        </p:spPr>
        <p:txBody>
          <a:bodyPr/>
          <a:lstStyle/>
          <a:p>
            <a:r>
              <a:rPr lang="fr-BE" sz="3600" noProof="0" dirty="0"/>
              <a:t>Tableau récapitulatif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312170"/>
              </p:ext>
            </p:extLst>
          </p:nvPr>
        </p:nvGraphicFramePr>
        <p:xfrm>
          <a:off x="0" y="1193138"/>
          <a:ext cx="9144001" cy="58693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8659">
                  <a:extLst>
                    <a:ext uri="{9D8B030D-6E8A-4147-A177-3AD203B41FA5}">
                      <a16:colId xmlns:a16="http://schemas.microsoft.com/office/drawing/2014/main" val="3478068365"/>
                    </a:ext>
                  </a:extLst>
                </a:gridCol>
                <a:gridCol w="856247">
                  <a:extLst>
                    <a:ext uri="{9D8B030D-6E8A-4147-A177-3AD203B41FA5}">
                      <a16:colId xmlns:a16="http://schemas.microsoft.com/office/drawing/2014/main" val="458585738"/>
                    </a:ext>
                  </a:extLst>
                </a:gridCol>
                <a:gridCol w="3702546">
                  <a:extLst>
                    <a:ext uri="{9D8B030D-6E8A-4147-A177-3AD203B41FA5}">
                      <a16:colId xmlns:a16="http://schemas.microsoft.com/office/drawing/2014/main" val="1095841611"/>
                    </a:ext>
                  </a:extLst>
                </a:gridCol>
                <a:gridCol w="2976549">
                  <a:extLst>
                    <a:ext uri="{9D8B030D-6E8A-4147-A177-3AD203B41FA5}">
                      <a16:colId xmlns:a16="http://schemas.microsoft.com/office/drawing/2014/main" val="2016732163"/>
                    </a:ext>
                  </a:extLst>
                </a:gridCol>
              </a:tblGrid>
              <a:tr h="57967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2000" dirty="0">
                          <a:solidFill>
                            <a:schemeClr val="tx1"/>
                          </a:solidFill>
                          <a:effectLst/>
                        </a:rPr>
                        <a:t>Indicateur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2000" dirty="0">
                          <a:solidFill>
                            <a:schemeClr val="tx1"/>
                          </a:solidFill>
                          <a:effectLst/>
                        </a:rPr>
                        <a:t>Poids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2000" dirty="0">
                          <a:solidFill>
                            <a:schemeClr val="tx1"/>
                          </a:solidFill>
                          <a:effectLst/>
                        </a:rPr>
                        <a:t>Sources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2000" dirty="0">
                          <a:solidFill>
                            <a:schemeClr val="tx1"/>
                          </a:solidFill>
                          <a:effectLst/>
                        </a:rPr>
                        <a:t>Méthodologie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34846"/>
                  </a:ext>
                </a:extLst>
              </a:tr>
              <a:tr h="7052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2000" dirty="0">
                          <a:solidFill>
                            <a:schemeClr val="tx1"/>
                          </a:solidFill>
                          <a:effectLst/>
                        </a:rPr>
                        <a:t>Sources améliorées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2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2000" dirty="0">
                          <a:solidFill>
                            <a:schemeClr val="tx1"/>
                          </a:solidFill>
                          <a:effectLst/>
                        </a:rPr>
                        <a:t>JMP (2014), MICS (2010), EDS (2013-2014)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2000" dirty="0">
                          <a:solidFill>
                            <a:schemeClr val="tx1"/>
                          </a:solidFill>
                          <a:effectLst/>
                        </a:rPr>
                        <a:t>Enquête ménage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055354"/>
                  </a:ext>
                </a:extLst>
              </a:tr>
              <a:tr h="7052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2000" dirty="0">
                          <a:solidFill>
                            <a:schemeClr val="tx1"/>
                          </a:solidFill>
                          <a:effectLst/>
                        </a:rPr>
                        <a:t>Malnutrition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SNSAP (2017)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2000" dirty="0">
                          <a:solidFill>
                            <a:schemeClr val="tx1"/>
                          </a:solidFill>
                          <a:effectLst/>
                        </a:rPr>
                        <a:t>Registres des aires de santé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543046"/>
                  </a:ext>
                </a:extLst>
              </a:tr>
              <a:tr h="105793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2000" dirty="0">
                          <a:solidFill>
                            <a:schemeClr val="tx1"/>
                          </a:solidFill>
                          <a:effectLst/>
                        </a:rPr>
                        <a:t>Mouvement des pop.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2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2000" dirty="0">
                          <a:solidFill>
                            <a:schemeClr val="tx1"/>
                          </a:solidFill>
                          <a:effectLst/>
                        </a:rPr>
                        <a:t>DTM (2017) pour le Kasai central), OCHA (continu) pour le reste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2000" dirty="0">
                          <a:solidFill>
                            <a:schemeClr val="tx1"/>
                          </a:solidFill>
                          <a:effectLst/>
                        </a:rPr>
                        <a:t>Informateurs clefs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340043"/>
                  </a:ext>
                </a:extLst>
              </a:tr>
              <a:tr h="7052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2000" dirty="0">
                          <a:solidFill>
                            <a:schemeClr val="tx1"/>
                          </a:solidFill>
                          <a:effectLst/>
                        </a:rPr>
                        <a:t>Cholera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2000" dirty="0">
                          <a:solidFill>
                            <a:schemeClr val="tx1"/>
                          </a:solidFill>
                          <a:effectLst/>
                        </a:rPr>
                        <a:t>0.5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2000" dirty="0">
                          <a:solidFill>
                            <a:schemeClr val="tx1"/>
                          </a:solidFill>
                          <a:effectLst/>
                        </a:rPr>
                        <a:t>Division de la lutte contre la maladie - DLM (continu)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2000" dirty="0">
                          <a:solidFill>
                            <a:schemeClr val="tx1"/>
                          </a:solidFill>
                          <a:effectLst/>
                        </a:rPr>
                        <a:t>Registres des aires de santé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229591"/>
                  </a:ext>
                </a:extLst>
              </a:tr>
              <a:tr h="7052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2000" dirty="0">
                          <a:solidFill>
                            <a:schemeClr val="tx1"/>
                          </a:solidFill>
                          <a:effectLst/>
                        </a:rPr>
                        <a:t>Diarrhée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2000" dirty="0">
                          <a:solidFill>
                            <a:schemeClr val="tx1"/>
                          </a:solidFill>
                          <a:effectLst/>
                        </a:rPr>
                        <a:t>0.5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2000" dirty="0">
                          <a:solidFill>
                            <a:schemeClr val="tx1"/>
                          </a:solidFill>
                          <a:effectLst/>
                        </a:rPr>
                        <a:t>Division de la lutte contre la maladie - DLM (continu)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2000" dirty="0">
                          <a:solidFill>
                            <a:schemeClr val="tx1"/>
                          </a:solidFill>
                          <a:effectLst/>
                        </a:rPr>
                        <a:t>Registres des aires de santé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379445"/>
                  </a:ext>
                </a:extLst>
              </a:tr>
              <a:tr h="7052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2000" dirty="0">
                          <a:solidFill>
                            <a:schemeClr val="tx1"/>
                          </a:solidFill>
                          <a:effectLst/>
                        </a:rPr>
                        <a:t>Sécurité alimentaire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2000" dirty="0">
                          <a:solidFill>
                            <a:schemeClr val="tx1"/>
                          </a:solidFill>
                          <a:effectLst/>
                        </a:rPr>
                        <a:t>0.5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2000" dirty="0">
                          <a:solidFill>
                            <a:schemeClr val="tx1"/>
                          </a:solidFill>
                          <a:effectLst/>
                        </a:rPr>
                        <a:t>IPC (2017)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2000" dirty="0">
                          <a:solidFill>
                            <a:schemeClr val="tx1"/>
                          </a:solidFill>
                          <a:effectLst/>
                        </a:rPr>
                        <a:t>Informateurs clefs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61550"/>
                  </a:ext>
                </a:extLst>
              </a:tr>
              <a:tr h="7052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2000" dirty="0">
                          <a:solidFill>
                            <a:schemeClr val="tx1"/>
                          </a:solidFill>
                          <a:effectLst/>
                        </a:rPr>
                        <a:t>Incidents sécuritaires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2000" dirty="0">
                          <a:solidFill>
                            <a:schemeClr val="tx1"/>
                          </a:solidFill>
                          <a:effectLst/>
                        </a:rPr>
                        <a:t>0.5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Armed Conflict Location &amp; Event Data Project – ACLED (2017)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Données secondaire (media monitoring)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2235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0335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75048" y="476672"/>
            <a:ext cx="8568952" cy="864096"/>
          </a:xfrm>
        </p:spPr>
        <p:txBody>
          <a:bodyPr/>
          <a:lstStyle/>
          <a:p>
            <a:r>
              <a:rPr lang="fr-BE" sz="3600" dirty="0"/>
              <a:t>Pour approfondir</a:t>
            </a:r>
            <a:endParaRPr lang="fr-BE" sz="3600" noProof="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340768"/>
            <a:ext cx="7416824" cy="4536504"/>
          </a:xfrm>
        </p:spPr>
        <p:txBody>
          <a:bodyPr/>
          <a:lstStyle/>
          <a:p>
            <a:pPr lvl="0"/>
            <a:r>
              <a:rPr lang="fr-CD" sz="2600" dirty="0"/>
              <a:t>Les termes de référence de la RDS incluant une note méthodologique sont </a:t>
            </a:r>
            <a:r>
              <a:rPr lang="fr-CD" sz="2600" dirty="0">
                <a:hlinkClick r:id="rId2"/>
              </a:rPr>
              <a:t>disponibles ici</a:t>
            </a:r>
            <a:endParaRPr lang="fr-CD" sz="2600" dirty="0"/>
          </a:p>
          <a:p>
            <a:pPr lvl="0"/>
            <a:r>
              <a:rPr lang="fr-CD" sz="2600" dirty="0"/>
              <a:t>Les bases des données utilisées pour l’analyse sont </a:t>
            </a:r>
            <a:r>
              <a:rPr lang="fr-CD" sz="2600" dirty="0">
                <a:hlinkClick r:id="rId3"/>
              </a:rPr>
              <a:t>disponibles ici. </a:t>
            </a:r>
            <a:endParaRPr lang="fr-CD" sz="2600" dirty="0"/>
          </a:p>
        </p:txBody>
      </p:sp>
    </p:spTree>
    <p:extLst>
      <p:ext uri="{BB962C8B-B14F-4D97-AF65-F5344CB8AC3E}">
        <p14:creationId xmlns:p14="http://schemas.microsoft.com/office/powerpoint/2010/main" val="596461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589087" y="2564904"/>
            <a:ext cx="5875337" cy="1216025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fr-BE" altLang="en-US" sz="4800" cap="small" dirty="0">
                <a:solidFill>
                  <a:srgbClr val="006462"/>
                </a:solidFill>
              </a:rPr>
              <a:t>Résultats</a:t>
            </a:r>
            <a:endParaRPr lang="fr-BE" altLang="en-US" sz="3600" cap="small" dirty="0">
              <a:solidFill>
                <a:srgbClr val="00646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89088" y="3514725"/>
            <a:ext cx="5875337" cy="1587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rgbClr val="00646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048362199"/>
      </p:ext>
    </p:extLst>
  </p:cSld>
  <p:clrMapOvr>
    <a:masterClrMapping/>
  </p:clrMapOvr>
</p:sld>
</file>

<file path=ppt/theme/theme1.xml><?xml version="1.0" encoding="utf-8"?>
<a:theme xmlns:a="http://schemas.openxmlformats.org/drawingml/2006/main" name="Nouvelle présentation">
  <a:themeElements>
    <a:clrScheme name="GWC.final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6462"/>
      </a:accent1>
      <a:accent2>
        <a:srgbClr val="B5AC7D"/>
      </a:accent2>
      <a:accent3>
        <a:srgbClr val="117DBF"/>
      </a:accent3>
      <a:accent4>
        <a:srgbClr val="8C9C9C"/>
      </a:accent4>
      <a:accent5>
        <a:srgbClr val="37A76F"/>
      </a:accent5>
      <a:accent6>
        <a:srgbClr val="EE5859"/>
      </a:accent6>
      <a:hlink>
        <a:srgbClr val="0000FF"/>
      </a:hlink>
      <a:folHlink>
        <a:srgbClr val="800080"/>
      </a:folHlink>
    </a:clrScheme>
    <a:fontScheme name="REACH text">
      <a:majorFont>
        <a:latin typeface="Arial Narrow"/>
        <a:ea typeface="ＭＳ Ｐゴシック"/>
        <a:cs typeface=""/>
      </a:majorFont>
      <a:minorFont>
        <a:latin typeface="Arial Narrow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GWC_PpointPresTemplate_Dec2015">
  <a:themeElements>
    <a:clrScheme name="GWC.final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6462"/>
      </a:accent1>
      <a:accent2>
        <a:srgbClr val="272D2D"/>
      </a:accent2>
      <a:accent3>
        <a:srgbClr val="117DBF"/>
      </a:accent3>
      <a:accent4>
        <a:srgbClr val="B5AC7D"/>
      </a:accent4>
      <a:accent5>
        <a:srgbClr val="37A76F"/>
      </a:accent5>
      <a:accent6>
        <a:srgbClr val="EE5859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13245</TotalTime>
  <Words>1401</Words>
  <Application>Microsoft Office PowerPoint</Application>
  <PresentationFormat>On-screen Show (4:3)</PresentationFormat>
  <Paragraphs>156</Paragraphs>
  <Slides>30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ＭＳ Ｐゴシック</vt:lpstr>
      <vt:lpstr>ＭＳ Ｐゴシック</vt:lpstr>
      <vt:lpstr>Arial</vt:lpstr>
      <vt:lpstr>Arial Narrow</vt:lpstr>
      <vt:lpstr>Calibri</vt:lpstr>
      <vt:lpstr>Cambria</vt:lpstr>
      <vt:lpstr>Times New Roman</vt:lpstr>
      <vt:lpstr>Trade Gothic LT Std</vt:lpstr>
      <vt:lpstr>Nouvelle présentation</vt:lpstr>
      <vt:lpstr>GWC_PpointPresTemplate_Dec2015</vt:lpstr>
      <vt:lpstr> RDC – Provinces L3 Revue des données secondaires</vt:lpstr>
      <vt:lpstr>Contexte et environnement</vt:lpstr>
      <vt:lpstr>Objectifs et justifications</vt:lpstr>
      <vt:lpstr>Méthodologie</vt:lpstr>
      <vt:lpstr>Méthodologie</vt:lpstr>
      <vt:lpstr>Calcul des index</vt:lpstr>
      <vt:lpstr>Tableau récapitulatif</vt:lpstr>
      <vt:lpstr>Pour approfondir</vt:lpstr>
      <vt:lpstr>Résultats</vt:lpstr>
      <vt:lpstr>Index composite</vt:lpstr>
      <vt:lpstr>Index composite</vt:lpstr>
      <vt:lpstr>Taux d’incidents sécuritaires </vt:lpstr>
      <vt:lpstr>Taux d’incidents sécuritaires </vt:lpstr>
      <vt:lpstr>Taux d’incidents sécuritaires </vt:lpstr>
      <vt:lpstr>Taux de déplacés et retournés</vt:lpstr>
      <vt:lpstr>Taux de déplacés et retournés</vt:lpstr>
      <vt:lpstr>Taux de déplacés et retournés</vt:lpstr>
      <vt:lpstr>Classification des ZS par phase IPC</vt:lpstr>
      <vt:lpstr>Classification des ZS par phase IPC</vt:lpstr>
      <vt:lpstr>Ménages avec accès à une source améliorée</vt:lpstr>
      <vt:lpstr>Ménages avec accès à une source améliorée</vt:lpstr>
      <vt:lpstr>Taux d’attaque annuel du choléra</vt:lpstr>
      <vt:lpstr>Taux d’attaque annuel du choléra</vt:lpstr>
      <vt:lpstr>Taux d’attaque annuel du choléra</vt:lpstr>
      <vt:lpstr>Taux d’attaque annuel de la diarrhée (U5)</vt:lpstr>
      <vt:lpstr>Taux d’attaque annuel de la diarrhée (U5)</vt:lpstr>
      <vt:lpstr>Taux d’attaque annuel de la diarrhée (U5)</vt:lpstr>
      <vt:lpstr>Statut nutritionnel selon le classement SNSAP</vt:lpstr>
      <vt:lpstr>Statut nutritionnel selon le classement SNSAP</vt:lpstr>
      <vt:lpstr>Statut nutritionnel selon le classement SNSAP</vt:lpstr>
    </vt:vector>
  </TitlesOfParts>
  <Company>Pierre/Portier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Pierre/Portier</dc:creator>
  <cp:lastModifiedBy>Augusto Come</cp:lastModifiedBy>
  <cp:revision>397</cp:revision>
  <cp:lastPrinted>2015-05-28T05:54:08Z</cp:lastPrinted>
  <dcterms:created xsi:type="dcterms:W3CDTF">2014-02-11T18:07:43Z</dcterms:created>
  <dcterms:modified xsi:type="dcterms:W3CDTF">2018-01-27T15:31:49Z</dcterms:modified>
</cp:coreProperties>
</file>