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67" r:id="rId3"/>
    <p:sldId id="269" r:id="rId4"/>
    <p:sldId id="264" r:id="rId5"/>
    <p:sldId id="265" r:id="rId6"/>
    <p:sldId id="268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98474"/>
            <a:ext cx="8596668" cy="998805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</a:rPr>
              <a:t>Overview: Humanitarian context and Coordination Structure</a:t>
            </a:r>
            <a:r>
              <a:rPr lang="en-US" sz="2800" dirty="0" smtClean="0">
                <a:solidFill>
                  <a:srgbClr val="0070C0"/>
                </a:solidFill>
              </a:rPr>
              <a:t> in Somalia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4207" y="1338351"/>
            <a:ext cx="8596668" cy="4227943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buClrTx/>
            </a:pPr>
            <a:r>
              <a:rPr lang="en-US" sz="2800" dirty="0">
                <a:solidFill>
                  <a:srgbClr val="0070C0"/>
                </a:solidFill>
              </a:rPr>
              <a:t>Chronic Emergency</a:t>
            </a:r>
          </a:p>
          <a:p>
            <a:pPr marL="914400" lvl="1" indent="-457200">
              <a:spcBef>
                <a:spcPts val="0"/>
              </a:spcBef>
              <a:buClrTx/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 </a:t>
            </a:r>
          </a:p>
          <a:p>
            <a:pPr marL="914400" lvl="1" indent="-457200">
              <a:spcBef>
                <a:spcPts val="0"/>
              </a:spcBef>
              <a:buClrTx/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 outbreak</a:t>
            </a:r>
          </a:p>
          <a:p>
            <a:pPr marL="914400" lvl="1" indent="-457200">
              <a:spcBef>
                <a:spcPts val="0"/>
              </a:spcBef>
              <a:buClrTx/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Floods (seasonal)</a:t>
            </a:r>
          </a:p>
          <a:p>
            <a:pPr marL="914400" lvl="1" indent="-457200">
              <a:spcBef>
                <a:spcPts val="0"/>
              </a:spcBef>
              <a:buClrTx/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Drought (seasonal)</a:t>
            </a:r>
          </a:p>
          <a:p>
            <a:pPr marL="457200" lvl="0" indent="-457200">
              <a:spcBef>
                <a:spcPts val="0"/>
              </a:spcBef>
              <a:buClrTx/>
            </a:pPr>
            <a:r>
              <a:rPr lang="en-US" sz="2800" dirty="0">
                <a:solidFill>
                  <a:srgbClr val="0070C0"/>
                </a:solidFill>
              </a:rPr>
              <a:t>Very Strong Non-state actor</a:t>
            </a:r>
          </a:p>
          <a:p>
            <a:pPr marL="457200" lvl="0" indent="-457200">
              <a:spcBef>
                <a:spcPts val="0"/>
              </a:spcBef>
              <a:buClrTx/>
            </a:pPr>
            <a:r>
              <a:rPr lang="en-US" sz="2800" dirty="0">
                <a:solidFill>
                  <a:srgbClr val="0070C0"/>
                </a:solidFill>
              </a:rPr>
              <a:t>Limited Govt. Influence outside capital</a:t>
            </a:r>
          </a:p>
          <a:p>
            <a:pPr marL="457200" lvl="0" indent="-457200">
              <a:spcBef>
                <a:spcPts val="0"/>
              </a:spcBef>
              <a:buClrTx/>
            </a:pPr>
            <a:r>
              <a:rPr lang="en-US" sz="2800" dirty="0">
                <a:solidFill>
                  <a:srgbClr val="0070C0"/>
                </a:solidFill>
              </a:rPr>
              <a:t>Restricted Humanitarian Access</a:t>
            </a:r>
          </a:p>
          <a:p>
            <a:pPr marL="457200" lvl="0" indent="-457200">
              <a:spcBef>
                <a:spcPts val="0"/>
              </a:spcBef>
              <a:buClrTx/>
            </a:pPr>
            <a:r>
              <a:rPr lang="en-US" sz="2800" dirty="0">
                <a:solidFill>
                  <a:srgbClr val="0070C0"/>
                </a:solidFill>
              </a:rPr>
              <a:t>Clan Dynamics</a:t>
            </a:r>
          </a:p>
          <a:p>
            <a:pPr marL="457200" lvl="0" indent="-457200">
              <a:spcBef>
                <a:spcPts val="0"/>
              </a:spcBef>
              <a:buClrTx/>
            </a:pPr>
            <a:r>
              <a:rPr lang="en-US" sz="2800" dirty="0">
                <a:solidFill>
                  <a:srgbClr val="0070C0"/>
                </a:solidFill>
              </a:rPr>
              <a:t>Weak Capacity of WASH cluster </a:t>
            </a:r>
            <a:r>
              <a:rPr lang="en-US" sz="2800" dirty="0" smtClean="0">
                <a:solidFill>
                  <a:srgbClr val="0070C0"/>
                </a:solidFill>
              </a:rPr>
              <a:t>partners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931" y="5566294"/>
            <a:ext cx="3348471" cy="12150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65760" y="6359236"/>
            <a:ext cx="4283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Country: Somalia, Presenter: P. Laurent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33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316"/>
            <a:ext cx="9481625" cy="61686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77357" y="205713"/>
            <a:ext cx="5373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Preparedness: What we’ve done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18124"/>
            <a:ext cx="8596668" cy="628996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>
                <a:solidFill>
                  <a:srgbClr val="0070C0"/>
                </a:solidFill>
              </a:rPr>
              <a:t>Preparedness: What we’ve done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931" y="5566294"/>
            <a:ext cx="3348471" cy="12150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65760" y="6359236"/>
            <a:ext cx="462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Country: XXXXXXXX, Presenter: XXXXXXXXX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" t="1359" r="2527" b="3058"/>
          <a:stretch/>
        </p:blipFill>
        <p:spPr>
          <a:xfrm>
            <a:off x="0" y="703386"/>
            <a:ext cx="9467556" cy="615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9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467" y="468283"/>
            <a:ext cx="9369083" cy="628996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Preparedness: </a:t>
            </a:r>
            <a:r>
              <a:rPr lang="en-US" sz="3200" i="1" dirty="0">
                <a:solidFill>
                  <a:srgbClr val="0070C0"/>
                </a:solidFill>
              </a:rPr>
              <a:t>What </a:t>
            </a:r>
            <a:r>
              <a:rPr lang="en-US" sz="3200" i="1" dirty="0" smtClean="0">
                <a:solidFill>
                  <a:srgbClr val="0070C0"/>
                </a:solidFill>
              </a:rPr>
              <a:t>we’ve learnt – Good practice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4207" y="1338351"/>
            <a:ext cx="8596668" cy="4628198"/>
          </a:xfrm>
        </p:spPr>
        <p:txBody>
          <a:bodyPr/>
          <a:lstStyle/>
          <a:p>
            <a:pPr lvl="0">
              <a:buClrTx/>
            </a:pPr>
            <a:r>
              <a:rPr lang="en-US" sz="2800" dirty="0">
                <a:solidFill>
                  <a:srgbClr val="0070C0"/>
                </a:solidFill>
              </a:rPr>
              <a:t>Platform for increased collaboration between </a:t>
            </a:r>
            <a:r>
              <a:rPr lang="en-US" sz="2400" dirty="0">
                <a:solidFill>
                  <a:srgbClr val="0070C0"/>
                </a:solidFill>
              </a:rPr>
              <a:t>WASH cluster / WASH Programme</a:t>
            </a:r>
          </a:p>
          <a:p>
            <a:pPr lvl="0">
              <a:buClrTx/>
            </a:pPr>
            <a:r>
              <a:rPr lang="en-US" sz="2800" dirty="0">
                <a:solidFill>
                  <a:srgbClr val="0070C0"/>
                </a:solidFill>
              </a:rPr>
              <a:t>Evidence of impact of RSH on emergency </a:t>
            </a:r>
            <a:r>
              <a:rPr lang="en-US" sz="2800" dirty="0" smtClean="0">
                <a:solidFill>
                  <a:srgbClr val="0070C0"/>
                </a:solidFill>
              </a:rPr>
              <a:t>Nutrition and Health </a:t>
            </a:r>
            <a:r>
              <a:rPr lang="en-US" sz="2800" dirty="0">
                <a:solidFill>
                  <a:srgbClr val="0070C0"/>
                </a:solidFill>
              </a:rPr>
              <a:t>interventions (</a:t>
            </a:r>
            <a:r>
              <a:rPr lang="en-US" sz="2400" dirty="0">
                <a:solidFill>
                  <a:srgbClr val="0070C0"/>
                </a:solidFill>
              </a:rPr>
              <a:t>discharge packages)</a:t>
            </a:r>
          </a:p>
          <a:p>
            <a:pPr lvl="0">
              <a:buClrTx/>
            </a:pPr>
            <a:r>
              <a:rPr lang="en-US" sz="2800" dirty="0">
                <a:solidFill>
                  <a:srgbClr val="0070C0"/>
                </a:solidFill>
              </a:rPr>
              <a:t>72 Hrs. response time to critical response</a:t>
            </a:r>
          </a:p>
          <a:p>
            <a:pPr lvl="0">
              <a:buClrTx/>
            </a:pPr>
            <a:r>
              <a:rPr lang="en-US" sz="2800" dirty="0">
                <a:solidFill>
                  <a:srgbClr val="0070C0"/>
                </a:solidFill>
              </a:rPr>
              <a:t>IPSAS compliance: Supplies out of UNICEF warehouse.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931" y="5566294"/>
            <a:ext cx="3348471" cy="12150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65760" y="6359236"/>
            <a:ext cx="4283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Country: Somalia, Presenter: P. Laurent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7925" y="509561"/>
            <a:ext cx="8505402" cy="5905557"/>
            <a:chOff x="1356051" y="509561"/>
            <a:chExt cx="8505402" cy="5905557"/>
          </a:xfrm>
        </p:grpSpPr>
        <p:grpSp>
          <p:nvGrpSpPr>
            <p:cNvPr id="27" name="Group 26"/>
            <p:cNvGrpSpPr/>
            <p:nvPr/>
          </p:nvGrpSpPr>
          <p:grpSpPr>
            <a:xfrm rot="311447">
              <a:off x="1356051" y="509561"/>
              <a:ext cx="8069495" cy="3839839"/>
              <a:chOff x="-56295" y="745837"/>
              <a:chExt cx="7532772" cy="3551202"/>
            </a:xfrm>
          </p:grpSpPr>
          <p:sp>
            <p:nvSpPr>
              <p:cNvPr id="23" name="Oval 22"/>
              <p:cNvSpPr/>
              <p:nvPr/>
            </p:nvSpPr>
            <p:spPr>
              <a:xfrm rot="20285523">
                <a:off x="-56295" y="745837"/>
                <a:ext cx="7532772" cy="3551202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9649030">
                <a:off x="421311" y="1233159"/>
                <a:ext cx="2364585" cy="3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UNICEF Responsibility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559804" y="649070"/>
              <a:ext cx="8301649" cy="5766048"/>
              <a:chOff x="1784885" y="649070"/>
              <a:chExt cx="8301649" cy="576604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028599" y="1819870"/>
                <a:ext cx="1600200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Supply procured by UNICEF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33601" y="649070"/>
                <a:ext cx="1447799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Delivered to RSH Partner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67199" y="1753108"/>
                <a:ext cx="1752600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Cluster Assessment of needs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241190" y="3195935"/>
                <a:ext cx="1674211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Cluster approval of distribution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381399" y="4989730"/>
                <a:ext cx="2362200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RSH Partner distributes to cluster partners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28055" y="4876801"/>
                <a:ext cx="1262745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Cluster reports on distribution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890710" y="3657600"/>
                <a:ext cx="2017491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UNICEF and Cluster monitors distribution</a:t>
                </a:r>
              </a:p>
            </p:txBody>
          </p:sp>
          <p:sp>
            <p:nvSpPr>
              <p:cNvPr id="16" name="Bent Arrow 15"/>
              <p:cNvSpPr/>
              <p:nvPr/>
            </p:nvSpPr>
            <p:spPr>
              <a:xfrm rot="5400000">
                <a:off x="6859681" y="410210"/>
                <a:ext cx="813816" cy="1770380"/>
              </a:xfrm>
              <a:prstGeom prst="bentArrow">
                <a:avLst>
                  <a:gd name="adj1" fmla="val 20318"/>
                  <a:gd name="adj2" fmla="val 25000"/>
                  <a:gd name="adj3" fmla="val 25000"/>
                  <a:gd name="adj4" fmla="val 4375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Down Arrow 16"/>
              <p:cNvSpPr/>
              <p:nvPr/>
            </p:nvSpPr>
            <p:spPr>
              <a:xfrm>
                <a:off x="7829199" y="2657817"/>
                <a:ext cx="322580" cy="53811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Left Arrow 17"/>
              <p:cNvSpPr/>
              <p:nvPr/>
            </p:nvSpPr>
            <p:spPr>
              <a:xfrm>
                <a:off x="5390799" y="5257800"/>
                <a:ext cx="990600" cy="316314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Down Arrow 18"/>
              <p:cNvSpPr/>
              <p:nvPr/>
            </p:nvSpPr>
            <p:spPr>
              <a:xfrm>
                <a:off x="7829199" y="4119265"/>
                <a:ext cx="322580" cy="87046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Bent Arrow 19"/>
              <p:cNvSpPr/>
              <p:nvPr/>
            </p:nvSpPr>
            <p:spPr>
              <a:xfrm rot="16200000">
                <a:off x="3366386" y="4639601"/>
                <a:ext cx="804888" cy="718454"/>
              </a:xfrm>
              <a:prstGeom prst="bentArrow">
                <a:avLst>
                  <a:gd name="adj1" fmla="val 20318"/>
                  <a:gd name="adj2" fmla="val 25000"/>
                  <a:gd name="adj3" fmla="val 25000"/>
                  <a:gd name="adj4" fmla="val 4375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Down Arrow 20"/>
              <p:cNvSpPr/>
              <p:nvPr/>
            </p:nvSpPr>
            <p:spPr>
              <a:xfrm rot="10800000">
                <a:off x="3638199" y="2706469"/>
                <a:ext cx="322580" cy="95113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Bent Arrow 21"/>
              <p:cNvSpPr/>
              <p:nvPr/>
            </p:nvSpPr>
            <p:spPr>
              <a:xfrm>
                <a:off x="3714400" y="785624"/>
                <a:ext cx="1249061" cy="1034246"/>
              </a:xfrm>
              <a:prstGeom prst="bentArrow">
                <a:avLst>
                  <a:gd name="adj1" fmla="val 15406"/>
                  <a:gd name="adj2" fmla="val 25000"/>
                  <a:gd name="adj3" fmla="val 25000"/>
                  <a:gd name="adj4" fmla="val 4497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1784885" y="1875049"/>
                <a:ext cx="8301649" cy="4540069"/>
                <a:chOff x="303088" y="1875048"/>
                <a:chExt cx="8332271" cy="4540069"/>
              </a:xfrm>
            </p:grpSpPr>
            <p:sp>
              <p:nvSpPr>
                <p:cNvPr id="24" name="Oval 23"/>
                <p:cNvSpPr/>
                <p:nvPr/>
              </p:nvSpPr>
              <p:spPr>
                <a:xfrm rot="20690701">
                  <a:off x="303088" y="1875048"/>
                  <a:ext cx="8332271" cy="4540069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 rot="19649030">
                  <a:off x="5303910" y="5510821"/>
                  <a:ext cx="32002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WASH Cluster Responsibility</a:t>
                  </a:r>
                </a:p>
              </p:txBody>
            </p:sp>
          </p:grpSp>
        </p:grpSp>
      </p:grpSp>
      <p:sp>
        <p:nvSpPr>
          <p:cNvPr id="29" name="TextBox 28"/>
          <p:cNvSpPr txBox="1"/>
          <p:nvPr/>
        </p:nvSpPr>
        <p:spPr>
          <a:xfrm rot="3670316">
            <a:off x="7515740" y="1141403"/>
            <a:ext cx="3076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RSH Process</a:t>
            </a:r>
          </a:p>
        </p:txBody>
      </p:sp>
    </p:spTree>
    <p:extLst>
      <p:ext uri="{BB962C8B-B14F-4D97-AF65-F5344CB8AC3E}">
        <p14:creationId xmlns:p14="http://schemas.microsoft.com/office/powerpoint/2010/main" val="27602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468283"/>
            <a:ext cx="8596668" cy="628996"/>
          </a:xfrm>
        </p:spPr>
        <p:txBody>
          <a:bodyPr>
            <a:normAutofit/>
          </a:bodyPr>
          <a:lstStyle/>
          <a:p>
            <a:r>
              <a:rPr lang="en-US" sz="2700" i="1" dirty="0" smtClean="0">
                <a:solidFill>
                  <a:srgbClr val="0070C0"/>
                </a:solidFill>
              </a:rPr>
              <a:t>Preparedness: Challenges and </a:t>
            </a:r>
            <a:r>
              <a:rPr lang="en-US" sz="2700" i="1" dirty="0" smtClean="0">
                <a:solidFill>
                  <a:srgbClr val="00B0F0"/>
                </a:solidFill>
              </a:rPr>
              <a:t>way forward</a:t>
            </a:r>
            <a:endParaRPr lang="en-US" sz="2700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9156" y="1338350"/>
            <a:ext cx="9411286" cy="5020885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Humanitarian access remains the biggest challenge</a:t>
            </a:r>
          </a:p>
          <a:p>
            <a:r>
              <a:rPr lang="en-US" sz="2400" dirty="0">
                <a:solidFill>
                  <a:srgbClr val="0070C0"/>
                </a:solidFill>
              </a:rPr>
              <a:t>Difficult to carry out rapid / comprehensive needs assessments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Real time monitoring is difficult – 3</a:t>
            </a:r>
            <a:r>
              <a:rPr lang="en-US" sz="2400" baseline="30000" dirty="0">
                <a:solidFill>
                  <a:srgbClr val="0070C0"/>
                </a:solidFill>
              </a:rPr>
              <a:t>rd</a:t>
            </a:r>
            <a:r>
              <a:rPr lang="en-US" sz="2400" dirty="0">
                <a:solidFill>
                  <a:srgbClr val="0070C0"/>
                </a:solidFill>
              </a:rPr>
              <a:t> party verifiers / monitors constantly engaged.  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Trend to limit the response to the Hygiene kit distribution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Donor fatigue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B0F0"/>
                </a:solidFill>
              </a:rPr>
              <a:t>Review of the hygiene kits content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Potential extension to other sectors (Nutrition, Health) and in the Northern Zones</a:t>
            </a:r>
          </a:p>
          <a:p>
            <a:r>
              <a:rPr lang="en-US" sz="24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Capacity building of RSH partners – training on warehouse/stock </a:t>
            </a:r>
            <a:r>
              <a:rPr lang="en-US" sz="2400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management</a:t>
            </a:r>
          </a:p>
          <a:p>
            <a:pPr lvl="0"/>
            <a:r>
              <a:rPr lang="en-US" sz="24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light of the changes in the political context of Somalia, increased involvement of government authorities in humanitarian interventions</a:t>
            </a:r>
            <a:r>
              <a:rPr lang="en-US" sz="2400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Explore: private sector/traders to stock the bulky supplies like buckets, jerry cans, </a:t>
            </a:r>
            <a:r>
              <a:rPr lang="en-US" sz="2400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soap</a:t>
            </a:r>
            <a:endParaRPr lang="en-US" sz="2400" dirty="0">
              <a:solidFill>
                <a:srgbClr val="00B0F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931" y="5566294"/>
            <a:ext cx="3348471" cy="12150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65760" y="6359236"/>
            <a:ext cx="4283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Country: Somalia, Presenter: P. Laurent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1614</TotalTime>
  <Words>290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Wingdings 3</vt:lpstr>
      <vt:lpstr>Facet</vt:lpstr>
      <vt:lpstr>Overview: Humanitarian context and Coordination Structure in Somalia</vt:lpstr>
      <vt:lpstr>PowerPoint Presentation</vt:lpstr>
      <vt:lpstr>PowerPoint Presentation</vt:lpstr>
      <vt:lpstr>Preparedness: What we’ve done</vt:lpstr>
      <vt:lpstr>Preparedness: What we’ve learnt – Good practice</vt:lpstr>
      <vt:lpstr>PowerPoint Presentation</vt:lpstr>
      <vt:lpstr>Preparedness: Challenges and way forward</vt:lpstr>
    </vt:vector>
  </TitlesOfParts>
  <Company>UNICEF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Challenges, Experiences and Recommendations to Capacity Building</dc:title>
  <dc:creator>Emma Tuck</dc:creator>
  <cp:lastModifiedBy>Emma Tuck</cp:lastModifiedBy>
  <cp:revision>30</cp:revision>
  <dcterms:created xsi:type="dcterms:W3CDTF">2015-06-22T21:00:16Z</dcterms:created>
  <dcterms:modified xsi:type="dcterms:W3CDTF">2016-05-26T06:42:08Z</dcterms:modified>
</cp:coreProperties>
</file>