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60" r:id="rId2"/>
    <p:sldId id="267" r:id="rId3"/>
    <p:sldId id="264" r:id="rId4"/>
    <p:sldId id="265"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035" autoAdjust="0"/>
  </p:normalViewPr>
  <p:slideViewPr>
    <p:cSldViewPr snapToGrid="0">
      <p:cViewPr varScale="1">
        <p:scale>
          <a:sx n="56" d="100"/>
          <a:sy n="56" d="100"/>
        </p:scale>
        <p:origin x="129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57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47814-B9C9-46A8-9EE9-D69C99A782EB}"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2C01-E3EE-4ACD-A928-3DFC7F9FEFC6}" type="slidenum">
              <a:rPr lang="en-US" smtClean="0"/>
              <a:t>‹#›</a:t>
            </a:fld>
            <a:endParaRPr lang="en-US"/>
          </a:p>
        </p:txBody>
      </p:sp>
    </p:spTree>
    <p:extLst>
      <p:ext uri="{BB962C8B-B14F-4D97-AF65-F5344CB8AC3E}">
        <p14:creationId xmlns:p14="http://schemas.microsoft.com/office/powerpoint/2010/main" val="105818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Bula </a:t>
            </a:r>
            <a:r>
              <a:rPr lang="en-US" dirty="0" err="1" smtClean="0"/>
              <a:t>Vinaka</a:t>
            </a:r>
            <a:endParaRPr lang="en-US" dirty="0" smtClean="0"/>
          </a:p>
          <a:p>
            <a:endParaRPr lang="en-US" dirty="0" smtClean="0"/>
          </a:p>
          <a:p>
            <a:r>
              <a:rPr lang="en-US" dirty="0" smtClean="0"/>
              <a:t>Welcome and Introduce</a:t>
            </a:r>
            <a:r>
              <a:rPr lang="en-US" baseline="0" dirty="0" smtClean="0"/>
              <a:t> yourself!</a:t>
            </a:r>
            <a:endParaRPr lang="en-US" dirty="0" smtClean="0"/>
          </a:p>
          <a:p>
            <a:endParaRPr lang="en-US" dirty="0" smtClean="0"/>
          </a:p>
          <a:p>
            <a:r>
              <a:rPr lang="en-US" dirty="0" smtClean="0"/>
              <a:t>My presentation covers the experiences on humanitarian preparedness and response</a:t>
            </a:r>
            <a:r>
              <a:rPr lang="en-US" baseline="0" dirty="0" smtClean="0"/>
              <a:t> for the WASH Cluster in Fiji. </a:t>
            </a:r>
          </a:p>
          <a:p>
            <a:endParaRPr lang="en-US" baseline="0" dirty="0" smtClean="0"/>
          </a:p>
          <a:p>
            <a:r>
              <a:rPr lang="en-US" baseline="0" dirty="0" smtClean="0"/>
              <a:t>Fiji is an island group in the Pacific ocean with a population of about 800,000 people. There are over 300 different islands and the total land mass is about half the size of Switzerland. </a:t>
            </a:r>
          </a:p>
          <a:p>
            <a:endParaRPr lang="en-US" baseline="0" dirty="0" smtClean="0"/>
          </a:p>
          <a:p>
            <a:r>
              <a:rPr lang="en-US" baseline="0" dirty="0" smtClean="0"/>
              <a:t>As you may know, Fiji got hit by the strongest recorded Tropical Cyclone in the Southern Hemisphere ever on 19 February 2016 which caused 44 deaths and over 250,000 people being affected.</a:t>
            </a:r>
          </a:p>
          <a:p>
            <a:endParaRPr lang="en-US" baseline="0" dirty="0" smtClean="0"/>
          </a:p>
          <a:p>
            <a:r>
              <a:rPr lang="en-US" baseline="0" dirty="0" smtClean="0"/>
              <a:t>I will make this presentation with references to what the </a:t>
            </a:r>
            <a:r>
              <a:rPr lang="en-US" baseline="0" dirty="0" err="1" smtClean="0"/>
              <a:t>Fijj</a:t>
            </a:r>
            <a:r>
              <a:rPr lang="en-US" baseline="0" dirty="0" smtClean="0"/>
              <a:t> WASH Cluster did before, and after, the cyclone, ending with some lessons learned and recommendations.</a:t>
            </a:r>
          </a:p>
          <a:p>
            <a:endParaRPr lang="en-US" baseline="0" dirty="0" smtClean="0"/>
          </a:p>
          <a:p>
            <a:r>
              <a:rPr lang="en-US" dirty="0" smtClean="0"/>
              <a:t>The Fiji WASH Cluster was established in xxx….</a:t>
            </a:r>
          </a:p>
          <a:p>
            <a:endParaRPr lang="en-US" dirty="0" smtClean="0">
              <a:solidFill>
                <a:srgbClr val="FF0000"/>
              </a:solidFill>
            </a:endParaRPr>
          </a:p>
          <a:p>
            <a:r>
              <a:rPr lang="en-US" b="1" dirty="0" smtClean="0">
                <a:solidFill>
                  <a:srgbClr val="FF0000"/>
                </a:solidFill>
              </a:rPr>
              <a:t>SULI PLEASE CONTINUE…..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8582C01-E3EE-4ACD-A928-3DFC7F9FEFC6}" type="slidenum">
              <a:rPr lang="en-US" smtClean="0"/>
              <a:t>1</a:t>
            </a:fld>
            <a:endParaRPr lang="en-US"/>
          </a:p>
        </p:txBody>
      </p:sp>
    </p:spTree>
    <p:extLst>
      <p:ext uri="{BB962C8B-B14F-4D97-AF65-F5344CB8AC3E}">
        <p14:creationId xmlns:p14="http://schemas.microsoft.com/office/powerpoint/2010/main" val="300771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Disaster Controller who is the Permanent </a:t>
            </a:r>
            <a:r>
              <a:rPr lang="en-US" baseline="0" dirty="0" err="1" smtClean="0"/>
              <a:t>Secretatry</a:t>
            </a:r>
            <a:r>
              <a:rPr lang="en-US" baseline="0" dirty="0" smtClean="0"/>
              <a:t> for NDMO is the central coordinator of all the relief effort including the coordination of the cluster at National Level.</a:t>
            </a:r>
          </a:p>
          <a:p>
            <a:r>
              <a:rPr lang="en-US" baseline="0" dirty="0" smtClean="0"/>
              <a:t>At Divisional Level, we have the Commissioners for the four division where divisional cluster contact are based. Cluster systems exists at the national level, but yet to trickle down to division and district level.</a:t>
            </a:r>
            <a:endParaRPr lang="en-US" dirty="0" smtClean="0"/>
          </a:p>
          <a:p>
            <a:r>
              <a:rPr lang="en-US" dirty="0" smtClean="0"/>
              <a:t>DSLO stand</a:t>
            </a:r>
            <a:r>
              <a:rPr lang="en-US" baseline="0" dirty="0" smtClean="0"/>
              <a:t> for </a:t>
            </a:r>
            <a:r>
              <a:rPr lang="en-US" dirty="0" smtClean="0"/>
              <a:t>Disaster service liaison</a:t>
            </a:r>
            <a:r>
              <a:rPr lang="en-US" baseline="0" dirty="0" smtClean="0"/>
              <a:t> officer. Each essential service agencies (e.g. Health, Water, Power, Education, etc.) have their DSLO. </a:t>
            </a:r>
          </a:p>
          <a:p>
            <a:r>
              <a:rPr lang="en-US" baseline="0" dirty="0" smtClean="0"/>
              <a:t>2012 following TC Evan, government trialed cluster system and saw the advantages in increasing coordination.</a:t>
            </a:r>
          </a:p>
          <a:p>
            <a:r>
              <a:rPr lang="en-US" baseline="0" dirty="0" smtClean="0"/>
              <a:t>Cabinet paper submitted and endorsed for adoption of cluster system, but yet to be captured in existing legislations and policies. NDMO currently in the process of doing this.</a:t>
            </a:r>
          </a:p>
          <a:p>
            <a:r>
              <a:rPr lang="en-US" baseline="0" dirty="0" smtClean="0"/>
              <a:t>TWG – depends on disaster and type of response </a:t>
            </a:r>
          </a:p>
          <a:p>
            <a:r>
              <a:rPr lang="en-US" baseline="0" dirty="0" smtClean="0"/>
              <a:t>Memberships – Open – anybody can join</a:t>
            </a:r>
          </a:p>
          <a:p>
            <a:r>
              <a:rPr lang="en-US" baseline="0" dirty="0" smtClean="0"/>
              <a:t>Type of agencies - WASH, Shelter, Education, Protection, Agriculture, Health, Nutrition</a:t>
            </a:r>
          </a:p>
          <a:p>
            <a:r>
              <a:rPr lang="en-US" baseline="0" dirty="0" smtClean="0"/>
              <a:t>International partners partner with local CSOs (</a:t>
            </a:r>
            <a:r>
              <a:rPr lang="en-US" baseline="0" dirty="0" err="1" smtClean="0"/>
              <a:t>e.g</a:t>
            </a:r>
            <a:r>
              <a:rPr lang="en-US" baseline="0" dirty="0" smtClean="0"/>
              <a:t> OXFAM Fiji and PCDF, CARE Australia and LLEE)</a:t>
            </a:r>
          </a:p>
          <a:p>
            <a:endParaRPr lang="en-US" baseline="0" dirty="0" smtClean="0"/>
          </a:p>
        </p:txBody>
      </p:sp>
      <p:sp>
        <p:nvSpPr>
          <p:cNvPr id="4" name="Slide Number Placeholder 3"/>
          <p:cNvSpPr>
            <a:spLocks noGrp="1"/>
          </p:cNvSpPr>
          <p:nvPr>
            <p:ph type="sldNum" sz="quarter" idx="10"/>
          </p:nvPr>
        </p:nvSpPr>
        <p:spPr/>
        <p:txBody>
          <a:bodyPr/>
          <a:lstStyle/>
          <a:p>
            <a:fld id="{38582C01-E3EE-4ACD-A928-3DFC7F9FEFC6}" type="slidenum">
              <a:rPr lang="en-US" smtClean="0"/>
              <a:t>2</a:t>
            </a:fld>
            <a:endParaRPr lang="en-US"/>
          </a:p>
        </p:txBody>
      </p:sp>
    </p:spTree>
    <p:extLst>
      <p:ext uri="{BB962C8B-B14F-4D97-AF65-F5344CB8AC3E}">
        <p14:creationId xmlns:p14="http://schemas.microsoft.com/office/powerpoint/2010/main" val="216208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582C01-E3EE-4ACD-A928-3DFC7F9FEFC6}" type="slidenum">
              <a:rPr lang="en-US" smtClean="0"/>
              <a:t>3</a:t>
            </a:fld>
            <a:endParaRPr lang="en-US"/>
          </a:p>
        </p:txBody>
      </p:sp>
    </p:spTree>
    <p:extLst>
      <p:ext uri="{BB962C8B-B14F-4D97-AF65-F5344CB8AC3E}">
        <p14:creationId xmlns:p14="http://schemas.microsoft.com/office/powerpoint/2010/main" val="323486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Talking</a:t>
            </a:r>
            <a:r>
              <a:rPr lang="en-US" baseline="0" dirty="0" smtClean="0"/>
              <a:t> about best practice from preparedness perspective. The Fiji WASH Cluster established the following prior to the disaster;</a:t>
            </a:r>
            <a:endParaRPr lang="en-US" dirty="0" smtClean="0"/>
          </a:p>
          <a:p>
            <a:pPr marL="228600" indent="-228600">
              <a:buAutoNum type="arabicParenR"/>
            </a:pPr>
            <a:endParaRPr lang="en-US" dirty="0" smtClean="0"/>
          </a:p>
          <a:p>
            <a:pPr marL="228600" indent="-228600">
              <a:buAutoNum type="arabicParenR"/>
            </a:pPr>
            <a:r>
              <a:rPr lang="en-US" dirty="0" smtClean="0"/>
              <a:t>Contingency planning for each disaster </a:t>
            </a:r>
          </a:p>
          <a:p>
            <a:pPr marL="228600" indent="-228600">
              <a:buAutoNum type="arabicParenR"/>
            </a:pPr>
            <a:r>
              <a:rPr lang="en-US" dirty="0" smtClean="0"/>
              <a:t>Assessment</a:t>
            </a:r>
            <a:r>
              <a:rPr lang="en-US" baseline="0" dirty="0" smtClean="0"/>
              <a:t> and reporting tools used in assessments </a:t>
            </a:r>
          </a:p>
          <a:p>
            <a:pPr marL="228600" indent="-228600">
              <a:buAutoNum type="arabicParenR"/>
            </a:pPr>
            <a:r>
              <a:rPr lang="en-US" baseline="0" dirty="0" smtClean="0"/>
              <a:t>Establish/strengthen partnerships and buy in from key government stakeholders </a:t>
            </a:r>
          </a:p>
          <a:p>
            <a:pPr marL="228600" indent="-228600">
              <a:buAutoNum type="arabicParenR"/>
            </a:pPr>
            <a:r>
              <a:rPr lang="en-US" dirty="0" smtClean="0"/>
              <a:t>Develop Cluster Response Plan with relevant objectives</a:t>
            </a:r>
            <a:r>
              <a:rPr lang="en-US" baseline="0" dirty="0" smtClean="0"/>
              <a:t> </a:t>
            </a:r>
          </a:p>
          <a:p>
            <a:endParaRPr lang="en-US" dirty="0" smtClean="0"/>
          </a:p>
          <a:p>
            <a:r>
              <a:rPr lang="en-US" dirty="0" smtClean="0"/>
              <a:t>In addition</a:t>
            </a:r>
            <a:r>
              <a:rPr lang="en-US" baseline="0" dirty="0" smtClean="0"/>
              <a:t> these a</a:t>
            </a:r>
            <a:r>
              <a:rPr lang="en-US" dirty="0" smtClean="0"/>
              <a:t>re lessons</a:t>
            </a:r>
            <a:r>
              <a:rPr lang="en-US" baseline="0" dirty="0" smtClean="0"/>
              <a:t> learnt from the recent Cyclone response;</a:t>
            </a:r>
          </a:p>
          <a:p>
            <a:endParaRPr lang="en-US" baseline="0" dirty="0" smtClean="0"/>
          </a:p>
          <a:p>
            <a:pPr marL="228600" indent="-228600">
              <a:buAutoNum type="arabicParenR"/>
            </a:pPr>
            <a:r>
              <a:rPr lang="en-US" baseline="0" dirty="0" smtClean="0"/>
              <a:t>IRA trained EHOs to go out with mobile phones but lacking time to complete and return forms – not all EHOs trained? – logistics? – </a:t>
            </a:r>
            <a:r>
              <a:rPr lang="en-US" baseline="0" dirty="0" err="1" smtClean="0"/>
              <a:t>Etc</a:t>
            </a:r>
            <a:r>
              <a:rPr lang="en-US" baseline="0" dirty="0" smtClean="0"/>
              <a:t>?</a:t>
            </a:r>
          </a:p>
          <a:p>
            <a:pPr marL="228600" indent="-228600">
              <a:buAutoNum type="arabicParenR"/>
            </a:pPr>
            <a:r>
              <a:rPr lang="en-US" baseline="0" dirty="0" smtClean="0"/>
              <a:t>Humanitarian Action Plan drafted by WASH Cluster but not mandated by MoH or NDMO initially – later on MoH PS requested a HAP for WASH and Health but no other cluster did so – xxx</a:t>
            </a:r>
          </a:p>
          <a:p>
            <a:pPr marL="228600" indent="-228600">
              <a:buAutoNum type="arabicParenR"/>
            </a:pPr>
            <a:r>
              <a:rPr lang="en-US" baseline="0" dirty="0" smtClean="0"/>
              <a:t>WASH Cluster Contact List established but many new people from </a:t>
            </a:r>
            <a:r>
              <a:rPr lang="en-US" baseline="0" dirty="0" err="1" smtClean="0"/>
              <a:t>Govt</a:t>
            </a:r>
            <a:r>
              <a:rPr lang="en-US" baseline="0" dirty="0" smtClean="0"/>
              <a:t> (40% estimate?) and </a:t>
            </a:r>
            <a:r>
              <a:rPr lang="en-US" baseline="0" dirty="0" err="1" smtClean="0"/>
              <a:t>Devt</a:t>
            </a:r>
            <a:r>
              <a:rPr lang="en-US" baseline="0" dirty="0" smtClean="0"/>
              <a:t> Partners (60% estimate?). How many people now on the list and how many agencies in total from a) </a:t>
            </a:r>
            <a:r>
              <a:rPr lang="en-US" baseline="0" dirty="0" err="1" smtClean="0"/>
              <a:t>Govt</a:t>
            </a:r>
            <a:r>
              <a:rPr lang="en-US" baseline="0" dirty="0" smtClean="0"/>
              <a:t>; b) NGOs; c ) Donors and other Development Partners (SPC MFAT DFAT, UN </a:t>
            </a:r>
            <a:r>
              <a:rPr lang="en-US" baseline="0" dirty="0" err="1" smtClean="0"/>
              <a:t>etc</a:t>
            </a:r>
            <a:r>
              <a:rPr lang="en-US" baseline="0" dirty="0" smtClean="0"/>
              <a:t>)</a:t>
            </a:r>
          </a:p>
          <a:p>
            <a:pPr marL="228600" indent="-228600">
              <a:buAutoNum type="arabicParenR"/>
            </a:pPr>
            <a:r>
              <a:rPr lang="en-US" baseline="0" dirty="0" smtClean="0"/>
              <a:t>Initial figures taken from PRISM/PCRAFI (census and catastrophic risk assessment databases) to determine case load with sex and age disaggregation. </a:t>
            </a:r>
          </a:p>
          <a:p>
            <a:pPr marL="228600" indent="-228600">
              <a:buAutoNum type="arabicParenR"/>
            </a:pPr>
            <a:r>
              <a:rPr lang="en-US" baseline="0" dirty="0" smtClean="0"/>
              <a:t>Later </a:t>
            </a:r>
            <a:r>
              <a:rPr lang="en-US" baseline="0" dirty="0" err="1" smtClean="0"/>
              <a:t>GoF</a:t>
            </a:r>
            <a:r>
              <a:rPr lang="en-US" baseline="0" dirty="0" smtClean="0"/>
              <a:t> identified priority areas and actions (1) Shelter 2) Food 3) WASH. Later Education became a priority (see </a:t>
            </a:r>
            <a:r>
              <a:rPr lang="en-US" baseline="0" dirty="0" err="1" smtClean="0"/>
              <a:t>WinS</a:t>
            </a:r>
            <a:r>
              <a:rPr lang="en-US" baseline="0" dirty="0" smtClean="0"/>
              <a:t>)</a:t>
            </a:r>
          </a:p>
          <a:p>
            <a:pPr marL="228600" indent="-228600">
              <a:buAutoNum type="arabicParenR"/>
            </a:pPr>
            <a:r>
              <a:rPr lang="en-US" baseline="0" dirty="0" smtClean="0"/>
              <a:t>Inter-Cluster Working Groups were established on </a:t>
            </a:r>
            <a:r>
              <a:rPr lang="en-US" baseline="0" dirty="0" err="1" smtClean="0"/>
              <a:t>WinS</a:t>
            </a:r>
            <a:r>
              <a:rPr lang="en-US" baseline="0" dirty="0" smtClean="0"/>
              <a:t>; Hygiene Promotion and Sanitation with involvement of other cluster leads and co-leads. The WinSiE WG agreed on priority actions and coordination for WASH in Schools immediate response and recovery</a:t>
            </a:r>
          </a:p>
          <a:p>
            <a:pPr marL="228600" indent="-228600">
              <a:buAutoNum type="arabicParenR"/>
            </a:pPr>
            <a:r>
              <a:rPr lang="en-US" baseline="0" dirty="0" smtClean="0"/>
              <a:t>Drinking Water Safety Planning guidance was provided to interested partners building on Fiji best practices to allow for building-back-better.</a:t>
            </a:r>
          </a:p>
          <a:p>
            <a:pPr marL="228600" indent="-228600">
              <a:buAutoNum type="arabicParenR"/>
            </a:pPr>
            <a:r>
              <a:rPr lang="en-US" baseline="0" dirty="0" smtClean="0"/>
              <a:t>HAP included agreed indicators for monitoring and reporting by all cluster members in proposals, actions or reports. 4W tracking results for each of the priority action areas</a:t>
            </a:r>
          </a:p>
          <a:p>
            <a:pPr marL="228600" indent="-228600">
              <a:buAutoNum type="arabicParenR"/>
            </a:pPr>
            <a:r>
              <a:rPr lang="en-US" baseline="0" dirty="0" smtClean="0"/>
              <a:t>Code of Conduct for humanitarian workers was shared and members of the protection cluster provided guidance on gender mainstreaming and child protection issues.</a:t>
            </a:r>
          </a:p>
          <a:p>
            <a:pPr marL="228600" indent="-228600">
              <a:buAutoNum type="arabicParenR"/>
            </a:pPr>
            <a:r>
              <a:rPr lang="en-US" baseline="0" dirty="0" smtClean="0"/>
              <a:t>Inclusion of cross cutting issues such as disabilities, gender inclusion.</a:t>
            </a:r>
          </a:p>
          <a:p>
            <a:pPr marL="228600" indent="-228600">
              <a:buAutoNum type="arabicParenR"/>
            </a:pPr>
            <a:r>
              <a:rPr lang="en-US" baseline="0" dirty="0" smtClean="0"/>
              <a:t>The Sanitation Technical Working Group (Shelter and WASH) provided guidance on appropriate design standards for temporary and more permanent latrine construction</a:t>
            </a:r>
          </a:p>
          <a:p>
            <a:pPr marL="228600" indent="-228600">
              <a:buAutoNum type="arabicParenR"/>
            </a:pPr>
            <a:r>
              <a:rPr lang="en-US" baseline="0" dirty="0" smtClean="0"/>
              <a:t>The National Drinking Water Quality Committee developed a framework for community risk assessments to prevent the outbreak of water borne diseases such as Typhoid and Leptospirosis through a combination of drinking water quality monitoring and waterborne disease surveillance. A pilot approach with </a:t>
            </a:r>
            <a:r>
              <a:rPr lang="en-US" baseline="0" dirty="0" err="1" smtClean="0"/>
              <a:t>Govt</a:t>
            </a:r>
            <a:r>
              <a:rPr lang="en-US" baseline="0" dirty="0" smtClean="0"/>
              <a:t> agencies (WAF, WSD, MRD, MHMS) will support community actions, household water treatment, engineering, and health priority actions for high risk areas through a ‘crack team’ approach. Typhoid is endemic in Fiji and is affecting more than 500 people annually with one of the highest prevalence rates globally. Water-borne disease cases are typically rising within 2 months of a flood, cyclone or drought.</a:t>
            </a:r>
          </a:p>
          <a:p>
            <a:pPr marL="228600" indent="-228600">
              <a:buAutoNum type="arabicParenR"/>
            </a:pPr>
            <a:r>
              <a:rPr lang="en-US" baseline="0" dirty="0" smtClean="0"/>
              <a:t>Compilation of a water treatment technology compendium for Fiji.</a:t>
            </a:r>
          </a:p>
          <a:p>
            <a:pPr marL="0" indent="0">
              <a:buNone/>
            </a:pPr>
            <a:endParaRPr lang="en-US" baseline="0" dirty="0" smtClean="0"/>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8582C01-E3EE-4ACD-A928-3DFC7F9FEFC6}" type="slidenum">
              <a:rPr lang="en-US" smtClean="0"/>
              <a:t>4</a:t>
            </a:fld>
            <a:endParaRPr lang="en-US"/>
          </a:p>
        </p:txBody>
      </p:sp>
    </p:spTree>
    <p:extLst>
      <p:ext uri="{BB962C8B-B14F-4D97-AF65-F5344CB8AC3E}">
        <p14:creationId xmlns:p14="http://schemas.microsoft.com/office/powerpoint/2010/main" val="365192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Legislation and Policy to govern the Cluster System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Currently there is no policy or legislation in place to govern the activities of any of the clusters under the national disaster management arrangements, particular in the area of preparedness, response &amp; recovery, and information management this could further strengthen the coordination between clusters and with higher level decision makers. The line Ministry PSs heading National Clusters met with the PM for daily and weekly briefings during the first weeks of the response.</a:t>
            </a:r>
          </a:p>
          <a:p>
            <a:r>
              <a:rPr lang="en-US" sz="1200" b="1" i="0" kern="1200" dirty="0" smtClean="0">
                <a:solidFill>
                  <a:schemeClr val="tx1"/>
                </a:solidFill>
                <a:effectLst/>
                <a:latin typeface="+mn-lt"/>
                <a:ea typeface="+mn-ea"/>
                <a:cs typeface="+mn-cs"/>
              </a:rPr>
              <a:t>Cluster system is operational at National Level but not (yet) at divisional level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Divisional level implementation is not informed by the cluster system and the relevant decisions made by Commissioners largely by-passing clusters established at the national level with line Ministries. This also affects reporting mechanisms, as in the current structure divisional level reporting takes precedence over cluster reporting.</a:t>
            </a:r>
          </a:p>
          <a:p>
            <a:r>
              <a:rPr lang="en-US" sz="1200" b="1" i="0" kern="1200" dirty="0" smtClean="0">
                <a:solidFill>
                  <a:schemeClr val="tx1"/>
                </a:solidFill>
                <a:effectLst/>
                <a:latin typeface="+mn-lt"/>
                <a:ea typeface="+mn-ea"/>
                <a:cs typeface="+mn-cs"/>
              </a:rPr>
              <a:t>Information Management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Lack of information gathering, needs analysis and standardization at district and</a:t>
            </a:r>
            <a:r>
              <a:rPr lang="en-US" sz="1200" b="0" i="0" kern="1200" baseline="0" dirty="0" smtClean="0">
                <a:solidFill>
                  <a:schemeClr val="tx1"/>
                </a:solidFill>
                <a:effectLst/>
                <a:latin typeface="+mn-lt"/>
                <a:ea typeface="+mn-ea"/>
                <a:cs typeface="+mn-cs"/>
              </a:rPr>
              <a:t> community level.</a:t>
            </a:r>
            <a:r>
              <a:rPr lang="en-US" sz="1200" b="0" i="0" kern="1200" dirty="0" smtClean="0">
                <a:solidFill>
                  <a:schemeClr val="tx1"/>
                </a:solidFill>
                <a:effectLst/>
                <a:latin typeface="+mn-lt"/>
                <a:ea typeface="+mn-ea"/>
                <a:cs typeface="+mn-cs"/>
              </a:rPr>
              <a:t> This leads to poor identification of priorities and compromises adequate reporting and capturing of activities implemented at district and community levels.( Information</a:t>
            </a:r>
            <a:r>
              <a:rPr lang="en-US" sz="1200" b="0" i="0" kern="1200" baseline="0" dirty="0" smtClean="0">
                <a:solidFill>
                  <a:schemeClr val="tx1"/>
                </a:solidFill>
                <a:effectLst/>
                <a:latin typeface="+mn-lt"/>
                <a:ea typeface="+mn-ea"/>
                <a:cs typeface="+mn-cs"/>
              </a:rPr>
              <a:t> Management Tools that we have are </a:t>
            </a:r>
            <a:r>
              <a:rPr lang="en-US" sz="1200" b="0" i="0" kern="1200" dirty="0" smtClean="0">
                <a:solidFill>
                  <a:schemeClr val="tx1"/>
                </a:solidFill>
                <a:effectLst/>
                <a:latin typeface="+mn-lt"/>
                <a:ea typeface="+mn-ea"/>
                <a:cs typeface="+mn-cs"/>
              </a:rPr>
              <a:t>4W, NFI tracker, NDMO central Website, WASH</a:t>
            </a:r>
            <a:r>
              <a:rPr lang="en-US" sz="1200" b="0" i="0" kern="1200" baseline="0" dirty="0" smtClean="0">
                <a:solidFill>
                  <a:schemeClr val="tx1"/>
                </a:solidFill>
                <a:effectLst/>
                <a:latin typeface="+mn-lt"/>
                <a:ea typeface="+mn-ea"/>
                <a:cs typeface="+mn-cs"/>
              </a:rPr>
              <a:t> Cluster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Strengthening Inter-Cluster Linkages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Need to strengthen inter cluster coordination to ensure key cross-cutting issues are captured in planning and implementation. Strengthening inter-cluster coordination and interaction between clusters and the NDMO are required to improve overall coordination. (e.g. NDMO organized inter-cluster meeting but core priorities were not identified and critical issues remained unaddressed. This was partly compensated by inter-cluster working groups that were established out of individual cluster concern and interest with little or no facilitation by the NDMO.</a:t>
            </a:r>
          </a:p>
          <a:p>
            <a:r>
              <a:rPr lang="en-US" sz="1200" b="1" i="0" kern="1200" dirty="0" smtClean="0">
                <a:solidFill>
                  <a:schemeClr val="tx1"/>
                </a:solidFill>
                <a:effectLst/>
                <a:latin typeface="+mn-lt"/>
                <a:ea typeface="+mn-ea"/>
                <a:cs typeface="+mn-cs"/>
              </a:rPr>
              <a:t>Cluster Training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Need to train partners and government agencies in cluster approach and coordination activities for better preparedness and response. As new partners are entering the WASH field in Fiji and the region, not only as implementing organization but regional coordination offices (e.g. OXFAM Fiji and OXFAM Pacific).</a:t>
            </a:r>
          </a:p>
          <a:p>
            <a:endParaRPr lang="en-US" dirty="0"/>
          </a:p>
        </p:txBody>
      </p:sp>
      <p:sp>
        <p:nvSpPr>
          <p:cNvPr id="4" name="Slide Number Placeholder 3"/>
          <p:cNvSpPr>
            <a:spLocks noGrp="1"/>
          </p:cNvSpPr>
          <p:nvPr>
            <p:ph type="sldNum" sz="quarter" idx="10"/>
          </p:nvPr>
        </p:nvSpPr>
        <p:spPr/>
        <p:txBody>
          <a:bodyPr/>
          <a:lstStyle/>
          <a:p>
            <a:fld id="{38582C01-E3EE-4ACD-A928-3DFC7F9FEFC6}" type="slidenum">
              <a:rPr lang="en-US" smtClean="0"/>
              <a:t>5</a:t>
            </a:fld>
            <a:endParaRPr lang="en-US"/>
          </a:p>
        </p:txBody>
      </p:sp>
    </p:spTree>
    <p:extLst>
      <p:ext uri="{BB962C8B-B14F-4D97-AF65-F5344CB8AC3E}">
        <p14:creationId xmlns:p14="http://schemas.microsoft.com/office/powerpoint/2010/main" val="145163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675840" y="1015452"/>
            <a:ext cx="6810613" cy="5107960"/>
          </a:xfrm>
          <a:prstGeom prst="rect">
            <a:avLst/>
          </a:prstGeom>
        </p:spPr>
      </p:pic>
      <p:sp>
        <p:nvSpPr>
          <p:cNvPr id="4" name="Title 3"/>
          <p:cNvSpPr>
            <a:spLocks noGrp="1"/>
          </p:cNvSpPr>
          <p:nvPr>
            <p:ph type="title"/>
          </p:nvPr>
        </p:nvSpPr>
        <p:spPr>
          <a:xfrm>
            <a:off x="284561" y="0"/>
            <a:ext cx="8596668" cy="628996"/>
          </a:xfrm>
        </p:spPr>
        <p:txBody>
          <a:bodyPr>
            <a:normAutofit fontScale="90000"/>
          </a:bodyPr>
          <a:lstStyle/>
          <a:p>
            <a:r>
              <a:rPr lang="en-US" sz="2700" i="1" dirty="0" smtClean="0"/>
              <a:t>Overview: Humanitarian context and Coordination Structure</a:t>
            </a:r>
            <a:r>
              <a:rPr lang="en-US" sz="2700" dirty="0" smtClean="0"/>
              <a:t> </a:t>
            </a:r>
            <a:endParaRPr lang="en-US" sz="27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902931" y="5566294"/>
            <a:ext cx="3348471" cy="1215044"/>
          </a:xfrm>
          <a:prstGeom prst="rect">
            <a:avLst/>
          </a:prstGeom>
          <a:noFill/>
          <a:ln>
            <a:noFill/>
          </a:ln>
        </p:spPr>
      </p:pic>
      <p:sp>
        <p:nvSpPr>
          <p:cNvPr id="2" name="TextBox 1"/>
          <p:cNvSpPr txBox="1"/>
          <p:nvPr/>
        </p:nvSpPr>
        <p:spPr>
          <a:xfrm>
            <a:off x="531911" y="6412006"/>
            <a:ext cx="4227824" cy="369332"/>
          </a:xfrm>
          <a:prstGeom prst="rect">
            <a:avLst/>
          </a:prstGeom>
          <a:noFill/>
        </p:spPr>
        <p:txBody>
          <a:bodyPr wrap="none" rtlCol="0">
            <a:spAutoFit/>
          </a:bodyPr>
          <a:lstStyle/>
          <a:p>
            <a:r>
              <a:rPr lang="en-US" dirty="0" smtClean="0">
                <a:solidFill>
                  <a:schemeClr val="accent1">
                    <a:lumMod val="50000"/>
                  </a:schemeClr>
                </a:solidFill>
              </a:rPr>
              <a:t>Country: Fiji, Presenter: </a:t>
            </a:r>
            <a:r>
              <a:rPr lang="en-US" dirty="0" err="1" smtClean="0">
                <a:solidFill>
                  <a:schemeClr val="accent1">
                    <a:lumMod val="50000"/>
                  </a:schemeClr>
                </a:solidFill>
              </a:rPr>
              <a:t>Suli</a:t>
            </a:r>
            <a:r>
              <a:rPr lang="en-US" dirty="0" smtClean="0">
                <a:solidFill>
                  <a:schemeClr val="accent1">
                    <a:lumMod val="50000"/>
                  </a:schemeClr>
                </a:solidFill>
              </a:rPr>
              <a:t> </a:t>
            </a:r>
            <a:r>
              <a:rPr lang="en-US" dirty="0" err="1" smtClean="0">
                <a:solidFill>
                  <a:schemeClr val="accent1">
                    <a:lumMod val="50000"/>
                  </a:schemeClr>
                </a:solidFill>
              </a:rPr>
              <a:t>Batikawai</a:t>
            </a:r>
            <a:endParaRPr lang="en-US" dirty="0">
              <a:solidFill>
                <a:schemeClr val="accent1">
                  <a:lumMod val="50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561" y="628996"/>
            <a:ext cx="3252659" cy="271145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11" y="3642928"/>
            <a:ext cx="3895522" cy="2598396"/>
          </a:xfrm>
          <a:prstGeom prst="rect">
            <a:avLst/>
          </a:prstGeom>
        </p:spPr>
      </p:pic>
      <p:pic>
        <p:nvPicPr>
          <p:cNvPr id="12" name="Picture 11"/>
          <p:cNvPicPr>
            <a:picLocks noChangeAspect="1"/>
          </p:cNvPicPr>
          <p:nvPr/>
        </p:nvPicPr>
        <p:blipFill>
          <a:blip r:embed="rId7"/>
          <a:stretch>
            <a:fillRect/>
          </a:stretch>
        </p:blipFill>
        <p:spPr>
          <a:xfrm>
            <a:off x="5172768" y="488319"/>
            <a:ext cx="3016761" cy="1256219"/>
          </a:xfrm>
          <a:prstGeom prst="rect">
            <a:avLst/>
          </a:prstGeom>
        </p:spPr>
      </p:pic>
    </p:spTree>
    <p:extLst>
      <p:ext uri="{BB962C8B-B14F-4D97-AF65-F5344CB8AC3E}">
        <p14:creationId xmlns:p14="http://schemas.microsoft.com/office/powerpoint/2010/main" val="183735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50" y="0"/>
            <a:ext cx="8596668" cy="628996"/>
          </a:xfrm>
        </p:spPr>
        <p:txBody>
          <a:bodyPr>
            <a:normAutofit fontScale="90000"/>
          </a:bodyPr>
          <a:lstStyle/>
          <a:p>
            <a:r>
              <a:rPr lang="en-US" sz="2700" i="1" dirty="0" smtClean="0"/>
              <a:t>Overview: Humanitarian context and Coordination Structure</a:t>
            </a:r>
            <a:r>
              <a:rPr lang="en-US" sz="2700" dirty="0" smtClean="0"/>
              <a:t> </a:t>
            </a:r>
            <a:endParaRPr lang="en-US" sz="27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902931" y="5566294"/>
            <a:ext cx="3348471" cy="1215044"/>
          </a:xfrm>
          <a:prstGeom prst="rect">
            <a:avLst/>
          </a:prstGeom>
          <a:noFill/>
          <a:ln>
            <a:noFill/>
          </a:ln>
        </p:spPr>
      </p:pic>
      <p:pic>
        <p:nvPicPr>
          <p:cNvPr id="3" name="Picture 2"/>
          <p:cNvPicPr>
            <a:picLocks noChangeAspect="1"/>
          </p:cNvPicPr>
          <p:nvPr/>
        </p:nvPicPr>
        <p:blipFill>
          <a:blip r:embed="rId4"/>
          <a:stretch>
            <a:fillRect/>
          </a:stretch>
        </p:blipFill>
        <p:spPr>
          <a:xfrm>
            <a:off x="1957130" y="1310343"/>
            <a:ext cx="5891856" cy="4370791"/>
          </a:xfrm>
          <a:prstGeom prst="rect">
            <a:avLst/>
          </a:prstGeom>
        </p:spPr>
      </p:pic>
    </p:spTree>
    <p:extLst>
      <p:ext uri="{BB962C8B-B14F-4D97-AF65-F5344CB8AC3E}">
        <p14:creationId xmlns:p14="http://schemas.microsoft.com/office/powerpoint/2010/main" val="224791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50" y="0"/>
            <a:ext cx="8596668" cy="628996"/>
          </a:xfrm>
        </p:spPr>
        <p:txBody>
          <a:bodyPr>
            <a:normAutofit/>
          </a:bodyPr>
          <a:lstStyle/>
          <a:p>
            <a:r>
              <a:rPr lang="en-US" sz="2700" i="1" dirty="0" smtClean="0"/>
              <a:t>Preparedness: What we’ve done </a:t>
            </a:r>
            <a:r>
              <a:rPr lang="en-US" sz="2700" i="1" dirty="0" smtClean="0">
                <a:solidFill>
                  <a:srgbClr val="0070C0"/>
                </a:solidFill>
              </a:rPr>
              <a:t>(Pre-Winston)</a:t>
            </a:r>
            <a:endParaRPr lang="en-US" sz="2700" i="1" dirty="0">
              <a:solidFill>
                <a:srgbClr val="0070C0"/>
              </a:solidFill>
            </a:endParaRPr>
          </a:p>
        </p:txBody>
      </p:sp>
      <p:sp>
        <p:nvSpPr>
          <p:cNvPr id="5" name="Content Placeholder 4"/>
          <p:cNvSpPr>
            <a:spLocks noGrp="1"/>
          </p:cNvSpPr>
          <p:nvPr>
            <p:ph idx="1"/>
          </p:nvPr>
        </p:nvSpPr>
        <p:spPr>
          <a:xfrm>
            <a:off x="295249" y="872817"/>
            <a:ext cx="11094800" cy="5710881"/>
          </a:xfrm>
        </p:spPr>
        <p:txBody>
          <a:bodyPr>
            <a:normAutofit lnSpcReduction="10000"/>
          </a:bodyPr>
          <a:lstStyle/>
          <a:p>
            <a:r>
              <a:rPr lang="en-AU" dirty="0" smtClean="0"/>
              <a:t>Establish a common goal: </a:t>
            </a:r>
            <a:r>
              <a:rPr lang="en-AU" b="1" dirty="0" smtClean="0">
                <a:solidFill>
                  <a:schemeClr val="accent1">
                    <a:lumMod val="75000"/>
                  </a:schemeClr>
                </a:solidFill>
              </a:rPr>
              <a:t>“</a:t>
            </a:r>
            <a:r>
              <a:rPr lang="en-AU" dirty="0" smtClean="0">
                <a:solidFill>
                  <a:schemeClr val="accent1">
                    <a:lumMod val="75000"/>
                  </a:schemeClr>
                </a:solidFill>
              </a:rPr>
              <a:t>improve </a:t>
            </a:r>
            <a:r>
              <a:rPr lang="en-AU" dirty="0">
                <a:solidFill>
                  <a:schemeClr val="accent1">
                    <a:lumMod val="75000"/>
                  </a:schemeClr>
                </a:solidFill>
              </a:rPr>
              <a:t>the efficiency and effectiveness of WASH interventions in emergencies by ensuring effective system-wide preparedness, providing the ability to deliver an immediate and appropriate response and participating in actions to facilitate early </a:t>
            </a:r>
            <a:r>
              <a:rPr lang="en-AU" dirty="0" smtClean="0">
                <a:solidFill>
                  <a:schemeClr val="accent1">
                    <a:lumMod val="75000"/>
                  </a:schemeClr>
                </a:solidFill>
              </a:rPr>
              <a:t>recovery”</a:t>
            </a:r>
            <a:endParaRPr lang="en-AU" dirty="0">
              <a:solidFill>
                <a:schemeClr val="accent1">
                  <a:lumMod val="75000"/>
                </a:schemeClr>
              </a:solidFill>
            </a:endParaRPr>
          </a:p>
          <a:p>
            <a:r>
              <a:rPr lang="en-AU" dirty="0" smtClean="0"/>
              <a:t>Agree on Cluster Terms of Reference </a:t>
            </a:r>
          </a:p>
          <a:p>
            <a:r>
              <a:rPr lang="en-AU" dirty="0" smtClean="0"/>
              <a:t>Established a WASH Cluster Strategy and Implementation Plan linked to the Health Emergency and Disaster Management Plan </a:t>
            </a:r>
          </a:p>
          <a:p>
            <a:r>
              <a:rPr lang="en-AU" dirty="0" smtClean="0"/>
              <a:t>Developed a common Initial Rapid Assessment form for WASH with WASH Cluster members</a:t>
            </a:r>
          </a:p>
          <a:p>
            <a:r>
              <a:rPr lang="en-AU" dirty="0" smtClean="0"/>
              <a:t>Develop Humanitarian </a:t>
            </a:r>
            <a:r>
              <a:rPr lang="en-AU" dirty="0"/>
              <a:t>Action </a:t>
            </a:r>
            <a:r>
              <a:rPr lang="en-AU" dirty="0" smtClean="0"/>
              <a:t>Plans </a:t>
            </a:r>
            <a:r>
              <a:rPr lang="en-AU" dirty="0"/>
              <a:t>for </a:t>
            </a:r>
            <a:r>
              <a:rPr lang="en-AU" dirty="0" smtClean="0"/>
              <a:t>Tropical Cyclone Evan, the El Niño Drought and </a:t>
            </a:r>
            <a:r>
              <a:rPr lang="en-AU" dirty="0"/>
              <a:t>Tropical Cyclone </a:t>
            </a:r>
            <a:r>
              <a:rPr lang="en-AU" dirty="0" smtClean="0"/>
              <a:t>Winston</a:t>
            </a:r>
            <a:endParaRPr lang="en-AU" sz="1100" dirty="0"/>
          </a:p>
          <a:p>
            <a:r>
              <a:rPr lang="en-AU" dirty="0" smtClean="0"/>
              <a:t>Secure employment of </a:t>
            </a:r>
            <a:r>
              <a:rPr lang="en-AU" dirty="0"/>
              <a:t>a dedicated emergency WASH officer </a:t>
            </a:r>
            <a:r>
              <a:rPr lang="en-AU" dirty="0" smtClean="0"/>
              <a:t>(supported by UNICEF)</a:t>
            </a:r>
          </a:p>
          <a:p>
            <a:r>
              <a:rPr lang="en-AU" dirty="0" smtClean="0"/>
              <a:t>Train Environmental Health Officers and cluster members in the use of mobile phone mapping tools for assessments, evaluation and distribution tracking (</a:t>
            </a:r>
            <a:r>
              <a:rPr lang="en-AU" dirty="0" err="1" smtClean="0"/>
              <a:t>Akvo</a:t>
            </a:r>
            <a:r>
              <a:rPr lang="en-AU" dirty="0" smtClean="0"/>
              <a:t>)</a:t>
            </a:r>
          </a:p>
          <a:p>
            <a:r>
              <a:rPr lang="en-AU" dirty="0" smtClean="0"/>
              <a:t>Training of cluster members on WASH Cluster Coordination (supported by UNICEF)</a:t>
            </a:r>
          </a:p>
          <a:p>
            <a:r>
              <a:rPr lang="en-AU" dirty="0" smtClean="0"/>
              <a:t>Evaluate use and satisfaction of WASH Kits with </a:t>
            </a:r>
            <a:r>
              <a:rPr lang="en-AU" dirty="0"/>
              <a:t>recipients </a:t>
            </a:r>
            <a:r>
              <a:rPr lang="en-AU" dirty="0" smtClean="0"/>
              <a:t>post-Cyclone</a:t>
            </a:r>
          </a:p>
          <a:p>
            <a:r>
              <a:rPr lang="en-AU" dirty="0" smtClean="0"/>
              <a:t>Develop Contingency Plans for: Floods; Tropical Cyclones and Drought</a:t>
            </a:r>
          </a:p>
          <a:p>
            <a:r>
              <a:rPr lang="en-AU" dirty="0" smtClean="0"/>
              <a:t>Secure pre-positioning of supplies and agree on Standardization of Items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902931" y="5566294"/>
            <a:ext cx="3348471" cy="1215044"/>
          </a:xfrm>
          <a:prstGeom prst="rect">
            <a:avLst/>
          </a:prstGeom>
          <a:noFill/>
          <a:ln>
            <a:noFill/>
          </a:ln>
        </p:spPr>
      </p:pic>
    </p:spTree>
    <p:extLst>
      <p:ext uri="{BB962C8B-B14F-4D97-AF65-F5344CB8AC3E}">
        <p14:creationId xmlns:p14="http://schemas.microsoft.com/office/powerpoint/2010/main" val="98219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50" y="-4556"/>
            <a:ext cx="8596668" cy="628996"/>
          </a:xfrm>
        </p:spPr>
        <p:txBody>
          <a:bodyPr>
            <a:normAutofit/>
          </a:bodyPr>
          <a:lstStyle/>
          <a:p>
            <a:r>
              <a:rPr lang="en-US" sz="2700" i="1" dirty="0" smtClean="0"/>
              <a:t>Preparedness: </a:t>
            </a:r>
            <a:r>
              <a:rPr lang="en-US" sz="2700" i="1" dirty="0"/>
              <a:t>What </a:t>
            </a:r>
            <a:r>
              <a:rPr lang="en-US" sz="2700" i="1" dirty="0" smtClean="0"/>
              <a:t>we’ve learnt – </a:t>
            </a:r>
            <a:r>
              <a:rPr lang="en-US" sz="2700" i="1" dirty="0">
                <a:solidFill>
                  <a:srgbClr val="0070C0"/>
                </a:solidFill>
              </a:rPr>
              <a:t>(</a:t>
            </a:r>
            <a:r>
              <a:rPr lang="en-US" sz="2700" i="1" dirty="0" smtClean="0">
                <a:solidFill>
                  <a:srgbClr val="0070C0"/>
                </a:solidFill>
              </a:rPr>
              <a:t>Post-Winston</a:t>
            </a:r>
            <a:r>
              <a:rPr lang="en-US" sz="2700" i="1" dirty="0">
                <a:solidFill>
                  <a:srgbClr val="0070C0"/>
                </a:solidFill>
              </a:rPr>
              <a:t>)</a:t>
            </a:r>
            <a:endParaRPr lang="en-US" sz="27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902931" y="5566294"/>
            <a:ext cx="3348471" cy="1215044"/>
          </a:xfrm>
          <a:prstGeom prst="rect">
            <a:avLst/>
          </a:prstGeom>
          <a:noFill/>
          <a:ln>
            <a:noFill/>
          </a:ln>
        </p:spPr>
      </p:pic>
      <p:pic>
        <p:nvPicPr>
          <p:cNvPr id="10" name="Picture 9"/>
          <p:cNvPicPr>
            <a:picLocks noChangeAspect="1"/>
          </p:cNvPicPr>
          <p:nvPr/>
        </p:nvPicPr>
        <p:blipFill>
          <a:blip r:embed="rId4"/>
          <a:stretch>
            <a:fillRect/>
          </a:stretch>
        </p:blipFill>
        <p:spPr>
          <a:xfrm>
            <a:off x="7735965" y="349030"/>
            <a:ext cx="2003511" cy="833319"/>
          </a:xfrm>
          <a:prstGeom prst="rect">
            <a:avLst/>
          </a:prstGeom>
        </p:spPr>
      </p:pic>
      <p:grpSp>
        <p:nvGrpSpPr>
          <p:cNvPr id="31" name="Group 30"/>
          <p:cNvGrpSpPr/>
          <p:nvPr/>
        </p:nvGrpSpPr>
        <p:grpSpPr>
          <a:xfrm>
            <a:off x="128430" y="521282"/>
            <a:ext cx="2457350" cy="1709147"/>
            <a:chOff x="128430" y="521282"/>
            <a:chExt cx="2457350" cy="1709147"/>
          </a:xfrm>
        </p:grpSpPr>
        <p:pic>
          <p:nvPicPr>
            <p:cNvPr id="8" name="Picture 7"/>
            <p:cNvPicPr>
              <a:picLocks noChangeAspect="1"/>
            </p:cNvPicPr>
            <p:nvPr/>
          </p:nvPicPr>
          <p:blipFill>
            <a:blip r:embed="rId5"/>
            <a:stretch>
              <a:fillRect/>
            </a:stretch>
          </p:blipFill>
          <p:spPr>
            <a:xfrm>
              <a:off x="128430" y="827060"/>
              <a:ext cx="2422344" cy="1403369"/>
            </a:xfrm>
            <a:prstGeom prst="rect">
              <a:avLst/>
            </a:prstGeom>
          </p:spPr>
        </p:pic>
        <p:sp>
          <p:nvSpPr>
            <p:cNvPr id="15" name="TextBox 14"/>
            <p:cNvSpPr txBox="1"/>
            <p:nvPr/>
          </p:nvSpPr>
          <p:spPr>
            <a:xfrm>
              <a:off x="163436" y="521282"/>
              <a:ext cx="2422344" cy="307777"/>
            </a:xfrm>
            <a:prstGeom prst="rect">
              <a:avLst/>
            </a:prstGeom>
            <a:noFill/>
          </p:spPr>
          <p:txBody>
            <a:bodyPr wrap="square" rtlCol="0">
              <a:spAutoFit/>
            </a:bodyPr>
            <a:lstStyle/>
            <a:p>
              <a:r>
                <a:rPr lang="en-US" sz="1400" dirty="0" smtClean="0">
                  <a:solidFill>
                    <a:srgbClr val="0070C0"/>
                  </a:solidFill>
                </a:rPr>
                <a:t>GIS Mapping of IRAs</a:t>
              </a:r>
              <a:endParaRPr lang="en-US" sz="1400" dirty="0">
                <a:solidFill>
                  <a:srgbClr val="0070C0"/>
                </a:solidFill>
              </a:endParaRPr>
            </a:p>
          </p:txBody>
        </p:sp>
      </p:grpSp>
      <p:grpSp>
        <p:nvGrpSpPr>
          <p:cNvPr id="32" name="Group 31"/>
          <p:cNvGrpSpPr/>
          <p:nvPr/>
        </p:nvGrpSpPr>
        <p:grpSpPr>
          <a:xfrm>
            <a:off x="2261739" y="519283"/>
            <a:ext cx="2703359" cy="2457276"/>
            <a:chOff x="2261739" y="519283"/>
            <a:chExt cx="2703359" cy="2457276"/>
          </a:xfrm>
        </p:grpSpPr>
        <p:pic>
          <p:nvPicPr>
            <p:cNvPr id="9" name="Picture 8"/>
            <p:cNvPicPr>
              <a:picLocks noChangeAspect="1"/>
            </p:cNvPicPr>
            <p:nvPr/>
          </p:nvPicPr>
          <p:blipFill>
            <a:blip r:embed="rId6"/>
            <a:stretch>
              <a:fillRect/>
            </a:stretch>
          </p:blipFill>
          <p:spPr>
            <a:xfrm>
              <a:off x="2883486" y="761441"/>
              <a:ext cx="1742913" cy="2215118"/>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261739" y="519283"/>
              <a:ext cx="2703359" cy="307777"/>
            </a:xfrm>
            <a:prstGeom prst="rect">
              <a:avLst/>
            </a:prstGeom>
            <a:noFill/>
          </p:spPr>
          <p:txBody>
            <a:bodyPr wrap="square" rtlCol="0">
              <a:spAutoFit/>
            </a:bodyPr>
            <a:lstStyle/>
            <a:p>
              <a:r>
                <a:rPr lang="en-US" sz="1400" dirty="0" smtClean="0">
                  <a:solidFill>
                    <a:srgbClr val="0070C0"/>
                  </a:solidFill>
                </a:rPr>
                <a:t>WASH Humanitarian Action Plan</a:t>
              </a:r>
              <a:endParaRPr lang="en-US" sz="1400" dirty="0">
                <a:solidFill>
                  <a:srgbClr val="0070C0"/>
                </a:solidFill>
              </a:endParaRPr>
            </a:p>
          </p:txBody>
        </p:sp>
      </p:grpSp>
      <p:grpSp>
        <p:nvGrpSpPr>
          <p:cNvPr id="37" name="Group 36"/>
          <p:cNvGrpSpPr/>
          <p:nvPr/>
        </p:nvGrpSpPr>
        <p:grpSpPr>
          <a:xfrm>
            <a:off x="365760" y="4358982"/>
            <a:ext cx="4104925" cy="2422356"/>
            <a:chOff x="365760" y="4358982"/>
            <a:chExt cx="4104925" cy="2422356"/>
          </a:xfrm>
        </p:grpSpPr>
        <p:pic>
          <p:nvPicPr>
            <p:cNvPr id="13" name="Picture 12"/>
            <p:cNvPicPr>
              <a:picLocks noChangeAspect="1"/>
            </p:cNvPicPr>
            <p:nvPr/>
          </p:nvPicPr>
          <p:blipFill>
            <a:blip r:embed="rId7"/>
            <a:stretch>
              <a:fillRect/>
            </a:stretch>
          </p:blipFill>
          <p:spPr>
            <a:xfrm>
              <a:off x="596742" y="4621490"/>
              <a:ext cx="3702598" cy="2159848"/>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365760" y="4358982"/>
              <a:ext cx="4104925" cy="307777"/>
            </a:xfrm>
            <a:prstGeom prst="rect">
              <a:avLst/>
            </a:prstGeom>
            <a:noFill/>
          </p:spPr>
          <p:txBody>
            <a:bodyPr wrap="square" rtlCol="0">
              <a:spAutoFit/>
            </a:bodyPr>
            <a:lstStyle/>
            <a:p>
              <a:r>
                <a:rPr lang="en-US" sz="1400" dirty="0" smtClean="0">
                  <a:solidFill>
                    <a:srgbClr val="0070C0"/>
                  </a:solidFill>
                </a:rPr>
                <a:t>Agreed Indicators and Tracking of Priority Actions</a:t>
              </a:r>
              <a:endParaRPr lang="en-US" sz="1400" dirty="0">
                <a:solidFill>
                  <a:srgbClr val="0070C0"/>
                </a:solidFill>
              </a:endParaRPr>
            </a:p>
          </p:txBody>
        </p:sp>
      </p:grpSp>
      <p:grpSp>
        <p:nvGrpSpPr>
          <p:cNvPr id="38" name="Group 37"/>
          <p:cNvGrpSpPr/>
          <p:nvPr/>
        </p:nvGrpSpPr>
        <p:grpSpPr>
          <a:xfrm>
            <a:off x="4627412" y="4367053"/>
            <a:ext cx="1533593" cy="2361515"/>
            <a:chOff x="4627412" y="4367053"/>
            <a:chExt cx="1533593" cy="2361515"/>
          </a:xfrm>
        </p:grpSpPr>
        <p:pic>
          <p:nvPicPr>
            <p:cNvPr id="18" name="Picture 17"/>
            <p:cNvPicPr>
              <a:picLocks noChangeAspect="1"/>
            </p:cNvPicPr>
            <p:nvPr/>
          </p:nvPicPr>
          <p:blipFill>
            <a:blip r:embed="rId8"/>
            <a:stretch>
              <a:fillRect/>
            </a:stretch>
          </p:blipFill>
          <p:spPr>
            <a:xfrm>
              <a:off x="4672602" y="4672396"/>
              <a:ext cx="1488403" cy="2056172"/>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4627412" y="4367053"/>
              <a:ext cx="1521488" cy="307777"/>
            </a:xfrm>
            <a:prstGeom prst="rect">
              <a:avLst/>
            </a:prstGeom>
            <a:noFill/>
          </p:spPr>
          <p:txBody>
            <a:bodyPr wrap="square" rtlCol="0">
              <a:spAutoFit/>
            </a:bodyPr>
            <a:lstStyle/>
            <a:p>
              <a:r>
                <a:rPr lang="en-US" sz="1400" dirty="0" smtClean="0">
                  <a:solidFill>
                    <a:srgbClr val="0070C0"/>
                  </a:solidFill>
                </a:rPr>
                <a:t>Code of Conduct</a:t>
              </a:r>
              <a:endParaRPr lang="en-US" sz="1400" dirty="0">
                <a:solidFill>
                  <a:srgbClr val="0070C0"/>
                </a:solidFill>
              </a:endParaRPr>
            </a:p>
          </p:txBody>
        </p:sp>
      </p:grpSp>
      <p:grpSp>
        <p:nvGrpSpPr>
          <p:cNvPr id="39" name="Group 38"/>
          <p:cNvGrpSpPr/>
          <p:nvPr/>
        </p:nvGrpSpPr>
        <p:grpSpPr>
          <a:xfrm>
            <a:off x="6320617" y="4418515"/>
            <a:ext cx="2254242" cy="2264120"/>
            <a:chOff x="6320617" y="4418515"/>
            <a:chExt cx="2254242" cy="2264120"/>
          </a:xfrm>
        </p:grpSpPr>
        <p:pic>
          <p:nvPicPr>
            <p:cNvPr id="7" name="Picture 6"/>
            <p:cNvPicPr>
              <a:picLocks noChangeAspect="1"/>
            </p:cNvPicPr>
            <p:nvPr/>
          </p:nvPicPr>
          <p:blipFill rotWithShape="1">
            <a:blip r:embed="rId9"/>
            <a:srcRect l="4295" t="2517" r="20859" b="2532"/>
            <a:stretch/>
          </p:blipFill>
          <p:spPr>
            <a:xfrm>
              <a:off x="6585760" y="4418515"/>
              <a:ext cx="1356508" cy="1934692"/>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320617" y="6374858"/>
              <a:ext cx="2254242" cy="307777"/>
            </a:xfrm>
            <a:prstGeom prst="rect">
              <a:avLst/>
            </a:prstGeom>
            <a:noFill/>
          </p:spPr>
          <p:txBody>
            <a:bodyPr wrap="square" rtlCol="0">
              <a:spAutoFit/>
            </a:bodyPr>
            <a:lstStyle/>
            <a:p>
              <a:r>
                <a:rPr lang="en-US" sz="1400" dirty="0" smtClean="0">
                  <a:solidFill>
                    <a:srgbClr val="0070C0"/>
                  </a:solidFill>
                </a:rPr>
                <a:t>Sanitation Compendium</a:t>
              </a:r>
              <a:endParaRPr lang="en-US" sz="1400" dirty="0">
                <a:solidFill>
                  <a:srgbClr val="0070C0"/>
                </a:solidFill>
              </a:endParaRPr>
            </a:p>
          </p:txBody>
        </p:sp>
      </p:grpSp>
      <p:grpSp>
        <p:nvGrpSpPr>
          <p:cNvPr id="33" name="Group 32"/>
          <p:cNvGrpSpPr/>
          <p:nvPr/>
        </p:nvGrpSpPr>
        <p:grpSpPr>
          <a:xfrm>
            <a:off x="4672602" y="1062360"/>
            <a:ext cx="2775136" cy="958278"/>
            <a:chOff x="4672602" y="1062360"/>
            <a:chExt cx="2775136" cy="958278"/>
          </a:xfrm>
        </p:grpSpPr>
        <p:pic>
          <p:nvPicPr>
            <p:cNvPr id="11" name="Picture 10"/>
            <p:cNvPicPr>
              <a:picLocks noChangeAspect="1"/>
            </p:cNvPicPr>
            <p:nvPr/>
          </p:nvPicPr>
          <p:blipFill>
            <a:blip r:embed="rId10"/>
            <a:stretch>
              <a:fillRect/>
            </a:stretch>
          </p:blipFill>
          <p:spPr>
            <a:xfrm>
              <a:off x="4799853" y="1062360"/>
              <a:ext cx="2647885" cy="639394"/>
            </a:xfrm>
            <a:prstGeom prst="rect">
              <a:avLst/>
            </a:prstGeom>
          </p:spPr>
        </p:pic>
        <p:sp>
          <p:nvSpPr>
            <p:cNvPr id="22" name="TextBox 21"/>
            <p:cNvSpPr txBox="1"/>
            <p:nvPr/>
          </p:nvSpPr>
          <p:spPr>
            <a:xfrm>
              <a:off x="4672602" y="1712861"/>
              <a:ext cx="2703359" cy="307777"/>
            </a:xfrm>
            <a:prstGeom prst="rect">
              <a:avLst/>
            </a:prstGeom>
            <a:noFill/>
          </p:spPr>
          <p:txBody>
            <a:bodyPr wrap="square" rtlCol="0">
              <a:spAutoFit/>
            </a:bodyPr>
            <a:lstStyle/>
            <a:p>
              <a:pPr algn="ctr"/>
              <a:r>
                <a:rPr lang="en-US" sz="1400" dirty="0" smtClean="0">
                  <a:solidFill>
                    <a:srgbClr val="0070C0"/>
                  </a:solidFill>
                </a:rPr>
                <a:t>WASH Cluster Contact List</a:t>
              </a:r>
              <a:endParaRPr lang="en-US" sz="1400" dirty="0">
                <a:solidFill>
                  <a:srgbClr val="0070C0"/>
                </a:solidFill>
              </a:endParaRPr>
            </a:p>
          </p:txBody>
        </p:sp>
      </p:grpSp>
      <p:grpSp>
        <p:nvGrpSpPr>
          <p:cNvPr id="34" name="Group 33"/>
          <p:cNvGrpSpPr/>
          <p:nvPr/>
        </p:nvGrpSpPr>
        <p:grpSpPr>
          <a:xfrm>
            <a:off x="7551251" y="1204682"/>
            <a:ext cx="2703359" cy="1963992"/>
            <a:chOff x="7551251" y="1204682"/>
            <a:chExt cx="2703359" cy="1963992"/>
          </a:xfrm>
        </p:grpSpPr>
        <p:pic>
          <p:nvPicPr>
            <p:cNvPr id="19" name="Picture 18"/>
            <p:cNvPicPr>
              <a:picLocks noChangeAspect="1"/>
            </p:cNvPicPr>
            <p:nvPr/>
          </p:nvPicPr>
          <p:blipFill>
            <a:blip r:embed="rId11"/>
            <a:stretch>
              <a:fillRect/>
            </a:stretch>
          </p:blipFill>
          <p:spPr>
            <a:xfrm>
              <a:off x="7613863" y="1556345"/>
              <a:ext cx="2482066" cy="1612329"/>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551251" y="1204682"/>
              <a:ext cx="2703359" cy="307777"/>
            </a:xfrm>
            <a:prstGeom prst="rect">
              <a:avLst/>
            </a:prstGeom>
            <a:noFill/>
          </p:spPr>
          <p:txBody>
            <a:bodyPr wrap="square" rtlCol="0">
              <a:spAutoFit/>
            </a:bodyPr>
            <a:lstStyle/>
            <a:p>
              <a:pPr algn="ctr"/>
              <a:r>
                <a:rPr lang="en-US" sz="1400" dirty="0" smtClean="0">
                  <a:solidFill>
                    <a:srgbClr val="0070C0"/>
                  </a:solidFill>
                </a:rPr>
                <a:t>Priority Areas and Case Loads</a:t>
              </a:r>
              <a:endParaRPr lang="en-US" sz="1400" dirty="0">
                <a:solidFill>
                  <a:srgbClr val="0070C0"/>
                </a:solidFill>
              </a:endParaRPr>
            </a:p>
          </p:txBody>
        </p:sp>
      </p:grpSp>
      <p:grpSp>
        <p:nvGrpSpPr>
          <p:cNvPr id="36" name="Group 35"/>
          <p:cNvGrpSpPr/>
          <p:nvPr/>
        </p:nvGrpSpPr>
        <p:grpSpPr>
          <a:xfrm>
            <a:off x="4984754" y="2373540"/>
            <a:ext cx="2239876" cy="1726091"/>
            <a:chOff x="4984754" y="2373540"/>
            <a:chExt cx="2239876" cy="1726091"/>
          </a:xfrm>
        </p:grpSpPr>
        <p:pic>
          <p:nvPicPr>
            <p:cNvPr id="24" name="Picture 23"/>
            <p:cNvPicPr>
              <a:picLocks noChangeAspect="1"/>
            </p:cNvPicPr>
            <p:nvPr/>
          </p:nvPicPr>
          <p:blipFill>
            <a:blip r:embed="rId12"/>
            <a:stretch>
              <a:fillRect/>
            </a:stretch>
          </p:blipFill>
          <p:spPr>
            <a:xfrm>
              <a:off x="4984754" y="2373540"/>
              <a:ext cx="1298197" cy="1726091"/>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6282951" y="2785833"/>
              <a:ext cx="941679" cy="954107"/>
            </a:xfrm>
            <a:prstGeom prst="rect">
              <a:avLst/>
            </a:prstGeom>
            <a:noFill/>
          </p:spPr>
          <p:txBody>
            <a:bodyPr wrap="square" rtlCol="0">
              <a:spAutoFit/>
            </a:bodyPr>
            <a:lstStyle/>
            <a:p>
              <a:pPr algn="ctr"/>
              <a:r>
                <a:rPr lang="en-US" sz="1400" dirty="0" smtClean="0">
                  <a:solidFill>
                    <a:srgbClr val="0070C0"/>
                  </a:solidFill>
                </a:rPr>
                <a:t>WASH Safety Planning Guidance</a:t>
              </a:r>
              <a:endParaRPr lang="en-US" sz="1400" dirty="0">
                <a:solidFill>
                  <a:srgbClr val="0070C0"/>
                </a:solidFill>
              </a:endParaRPr>
            </a:p>
          </p:txBody>
        </p:sp>
      </p:grpSp>
      <p:pic>
        <p:nvPicPr>
          <p:cNvPr id="26" name="Picture 25"/>
          <p:cNvPicPr>
            <a:picLocks noChangeAspect="1"/>
          </p:cNvPicPr>
          <p:nvPr/>
        </p:nvPicPr>
        <p:blipFill>
          <a:blip r:embed="rId13"/>
          <a:stretch>
            <a:fillRect/>
          </a:stretch>
        </p:blipFill>
        <p:spPr>
          <a:xfrm>
            <a:off x="7592871" y="1542793"/>
            <a:ext cx="3626114" cy="1619103"/>
          </a:xfrm>
          <a:prstGeom prst="rect">
            <a:avLst/>
          </a:prstGeom>
          <a:ln>
            <a:noFill/>
          </a:ln>
          <a:effectLst>
            <a:outerShdw blurRad="292100" dist="139700" dir="2700000" algn="tl" rotWithShape="0">
              <a:srgbClr val="333333">
                <a:alpha val="65000"/>
              </a:srgbClr>
            </a:outerShdw>
          </a:effectLst>
        </p:spPr>
      </p:pic>
      <p:grpSp>
        <p:nvGrpSpPr>
          <p:cNvPr id="40" name="Group 39"/>
          <p:cNvGrpSpPr/>
          <p:nvPr/>
        </p:nvGrpSpPr>
        <p:grpSpPr>
          <a:xfrm>
            <a:off x="8158964" y="3308631"/>
            <a:ext cx="3928322" cy="2116845"/>
            <a:chOff x="8158964" y="3308631"/>
            <a:chExt cx="3928322" cy="2116845"/>
          </a:xfrm>
        </p:grpSpPr>
        <p:pic>
          <p:nvPicPr>
            <p:cNvPr id="27" name="Picture 26"/>
            <p:cNvPicPr>
              <a:picLocks noChangeAspect="1"/>
            </p:cNvPicPr>
            <p:nvPr/>
          </p:nvPicPr>
          <p:blipFill>
            <a:blip r:embed="rId14"/>
            <a:stretch>
              <a:fillRect/>
            </a:stretch>
          </p:blipFill>
          <p:spPr>
            <a:xfrm>
              <a:off x="9261973" y="3308631"/>
              <a:ext cx="2825313" cy="2116845"/>
            </a:xfrm>
            <a:prstGeom prst="rect">
              <a:avLst/>
            </a:prstGeom>
          </p:spPr>
        </p:pic>
        <p:sp>
          <p:nvSpPr>
            <p:cNvPr id="28" name="TextBox 27"/>
            <p:cNvSpPr txBox="1"/>
            <p:nvPr/>
          </p:nvSpPr>
          <p:spPr>
            <a:xfrm>
              <a:off x="8158964" y="3666485"/>
              <a:ext cx="1157514" cy="1384995"/>
            </a:xfrm>
            <a:prstGeom prst="rect">
              <a:avLst/>
            </a:prstGeom>
            <a:noFill/>
          </p:spPr>
          <p:txBody>
            <a:bodyPr wrap="square" rtlCol="0">
              <a:spAutoFit/>
            </a:bodyPr>
            <a:lstStyle/>
            <a:p>
              <a:pPr algn="ctr"/>
              <a:r>
                <a:rPr lang="en-US" sz="1400" dirty="0" smtClean="0">
                  <a:solidFill>
                    <a:srgbClr val="0070C0"/>
                  </a:solidFill>
                </a:rPr>
                <a:t>Drinking Water Quality Monitoring and Health Surveillance</a:t>
              </a:r>
              <a:endParaRPr lang="en-US" sz="1400" dirty="0">
                <a:solidFill>
                  <a:srgbClr val="0070C0"/>
                </a:solidFill>
              </a:endParaRPr>
            </a:p>
          </p:txBody>
        </p:sp>
      </p:grpSp>
      <p:grpSp>
        <p:nvGrpSpPr>
          <p:cNvPr id="35" name="Group 34"/>
          <p:cNvGrpSpPr/>
          <p:nvPr/>
        </p:nvGrpSpPr>
        <p:grpSpPr>
          <a:xfrm>
            <a:off x="175919" y="2433049"/>
            <a:ext cx="3876993" cy="1821529"/>
            <a:chOff x="175919" y="2433049"/>
            <a:chExt cx="3876993" cy="1821529"/>
          </a:xfrm>
        </p:grpSpPr>
        <p:pic>
          <p:nvPicPr>
            <p:cNvPr id="29" name="Picture 28"/>
            <p:cNvPicPr>
              <a:picLocks noChangeAspect="1"/>
            </p:cNvPicPr>
            <p:nvPr/>
          </p:nvPicPr>
          <p:blipFill>
            <a:blip r:embed="rId15"/>
            <a:stretch>
              <a:fillRect/>
            </a:stretch>
          </p:blipFill>
          <p:spPr>
            <a:xfrm>
              <a:off x="565021" y="2433049"/>
              <a:ext cx="3487891" cy="1821529"/>
            </a:xfrm>
            <a:prstGeom prst="rect">
              <a:avLst/>
            </a:prstGeom>
          </p:spPr>
        </p:pic>
        <p:sp>
          <p:nvSpPr>
            <p:cNvPr id="30" name="TextBox 29"/>
            <p:cNvSpPr txBox="1"/>
            <p:nvPr/>
          </p:nvSpPr>
          <p:spPr>
            <a:xfrm>
              <a:off x="175919" y="2666505"/>
              <a:ext cx="1334683" cy="1384995"/>
            </a:xfrm>
            <a:prstGeom prst="rect">
              <a:avLst/>
            </a:prstGeom>
            <a:noFill/>
          </p:spPr>
          <p:txBody>
            <a:bodyPr wrap="square" rtlCol="0">
              <a:spAutoFit/>
            </a:bodyPr>
            <a:lstStyle/>
            <a:p>
              <a:pPr algn="ctr"/>
              <a:r>
                <a:rPr lang="en-US" sz="1400" dirty="0" smtClean="0">
                  <a:solidFill>
                    <a:srgbClr val="0070C0"/>
                  </a:solidFill>
                </a:rPr>
                <a:t>WASH in Schools</a:t>
              </a:r>
            </a:p>
            <a:p>
              <a:pPr algn="ctr"/>
              <a:r>
                <a:rPr lang="en-US" sz="1400" dirty="0" smtClean="0">
                  <a:solidFill>
                    <a:srgbClr val="0070C0"/>
                  </a:solidFill>
                </a:rPr>
                <a:t>Inter-Cluster Working Group and Action Plan</a:t>
              </a:r>
              <a:endParaRPr lang="en-US" sz="1400" dirty="0">
                <a:solidFill>
                  <a:srgbClr val="0070C0"/>
                </a:solidFill>
              </a:endParaRPr>
            </a:p>
          </p:txBody>
        </p:sp>
      </p:grpSp>
    </p:spTree>
    <p:extLst>
      <p:ext uri="{BB962C8B-B14F-4D97-AF65-F5344CB8AC3E}">
        <p14:creationId xmlns:p14="http://schemas.microsoft.com/office/powerpoint/2010/main" val="37955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192" y="0"/>
            <a:ext cx="8596668" cy="628996"/>
          </a:xfrm>
        </p:spPr>
        <p:txBody>
          <a:bodyPr>
            <a:normAutofit/>
          </a:bodyPr>
          <a:lstStyle/>
          <a:p>
            <a:r>
              <a:rPr lang="en-US" sz="2700" i="1" dirty="0" smtClean="0"/>
              <a:t>Preparedness: Challenges and way forward</a:t>
            </a:r>
            <a:endParaRPr lang="en-US" sz="2700" dirty="0"/>
          </a:p>
        </p:txBody>
      </p:sp>
      <p:sp>
        <p:nvSpPr>
          <p:cNvPr id="5" name="Content Placeholder 4"/>
          <p:cNvSpPr>
            <a:spLocks noGrp="1"/>
          </p:cNvSpPr>
          <p:nvPr>
            <p:ph idx="1"/>
          </p:nvPr>
        </p:nvSpPr>
        <p:spPr>
          <a:xfrm>
            <a:off x="485192" y="938096"/>
            <a:ext cx="8596668" cy="4628198"/>
          </a:xfrm>
        </p:spPr>
        <p:txBody>
          <a:bodyPr>
            <a:normAutofit/>
          </a:bodyPr>
          <a:lstStyle/>
          <a:p>
            <a:r>
              <a:rPr lang="en-US" b="1" dirty="0" smtClean="0">
                <a:solidFill>
                  <a:schemeClr val="tx1"/>
                </a:solidFill>
              </a:rPr>
              <a:t>Legislation and Policy to govern the Cluster System</a:t>
            </a:r>
          </a:p>
          <a:p>
            <a:r>
              <a:rPr lang="en-US" b="1" dirty="0" smtClean="0">
                <a:solidFill>
                  <a:schemeClr val="tx1"/>
                </a:solidFill>
              </a:rPr>
              <a:t>Cluster system is only active at National Level but not at divisional level where most of the operation are conducted</a:t>
            </a:r>
          </a:p>
          <a:p>
            <a:r>
              <a:rPr lang="en-US" b="1" dirty="0" smtClean="0">
                <a:solidFill>
                  <a:schemeClr val="tx1"/>
                </a:solidFill>
              </a:rPr>
              <a:t>Information Management</a:t>
            </a:r>
          </a:p>
          <a:p>
            <a:r>
              <a:rPr lang="en-US" b="1" dirty="0" smtClean="0">
                <a:solidFill>
                  <a:schemeClr val="tx1"/>
                </a:solidFill>
              </a:rPr>
              <a:t>Standardization (assessments, reporting, guidelines, standards)</a:t>
            </a:r>
          </a:p>
          <a:p>
            <a:r>
              <a:rPr lang="en-US" b="1" dirty="0" smtClean="0">
                <a:solidFill>
                  <a:schemeClr val="tx1"/>
                </a:solidFill>
              </a:rPr>
              <a:t>Strengthening Linkages</a:t>
            </a:r>
          </a:p>
          <a:p>
            <a:r>
              <a:rPr lang="en-US" b="1" dirty="0" smtClean="0">
                <a:solidFill>
                  <a:schemeClr val="tx1"/>
                </a:solidFill>
              </a:rPr>
              <a:t>Cluster Training</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902931" y="5566294"/>
            <a:ext cx="3348471" cy="1215044"/>
          </a:xfrm>
          <a:prstGeom prst="rect">
            <a:avLst/>
          </a:prstGeom>
          <a:noFill/>
          <a:ln>
            <a:noFill/>
          </a:ln>
        </p:spPr>
      </p:pic>
    </p:spTree>
    <p:extLst>
      <p:ext uri="{BB962C8B-B14F-4D97-AF65-F5344CB8AC3E}">
        <p14:creationId xmlns:p14="http://schemas.microsoft.com/office/powerpoint/2010/main" val="2217654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3396</TotalTime>
  <Words>1409</Words>
  <Application>Microsoft Office PowerPoint</Application>
  <PresentationFormat>Widescreen</PresentationFormat>
  <Paragraphs>96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Overview: Humanitarian context and Coordination Structure </vt:lpstr>
      <vt:lpstr>Overview: Humanitarian context and Coordination Structure </vt:lpstr>
      <vt:lpstr>Preparedness: What we’ve done (Pre-Winston)</vt:lpstr>
      <vt:lpstr>Preparedness: What we’ve learnt – (Post-Winston)</vt:lpstr>
      <vt:lpstr>Preparedness: Challenges and way forward</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Experiences and Recommendations to Capacity Building</dc:title>
  <dc:creator>Emma Tuck</dc:creator>
  <cp:lastModifiedBy>Emma Tuck</cp:lastModifiedBy>
  <cp:revision>42</cp:revision>
  <dcterms:created xsi:type="dcterms:W3CDTF">2015-06-22T21:00:16Z</dcterms:created>
  <dcterms:modified xsi:type="dcterms:W3CDTF">2016-05-26T06:42:55Z</dcterms:modified>
</cp:coreProperties>
</file>