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0" r:id="rId1"/>
  </p:sldMasterIdLst>
  <p:notesMasterIdLst>
    <p:notesMasterId r:id="rId14"/>
  </p:notesMasterIdLst>
  <p:handoutMasterIdLst>
    <p:handoutMasterId r:id="rId15"/>
  </p:handoutMasterIdLst>
  <p:sldIdLst>
    <p:sldId id="458" r:id="rId2"/>
    <p:sldId id="470" r:id="rId3"/>
    <p:sldId id="471" r:id="rId4"/>
    <p:sldId id="469" r:id="rId5"/>
    <p:sldId id="467" r:id="rId6"/>
    <p:sldId id="468" r:id="rId7"/>
    <p:sldId id="456" r:id="rId8"/>
    <p:sldId id="461" r:id="rId9"/>
    <p:sldId id="460" r:id="rId10"/>
    <p:sldId id="457" r:id="rId11"/>
    <p:sldId id="463" r:id="rId12"/>
    <p:sldId id="472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88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6586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goyol\Documents\ETH_Prog_Sept2013\Humanitarian_2013\2015%20Drought\HRD%20Projections-%20Calculations-21Nov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Projection of Woredas to be affected by severe Water</a:t>
            </a:r>
            <a:r>
              <a:rPr lang="en-US" sz="1100" baseline="0"/>
              <a:t> shortages in 2016</a:t>
            </a:r>
            <a:r>
              <a:rPr lang="en-US" sz="1100"/>
              <a:t> </a:t>
            </a:r>
          </a:p>
        </c:rich>
      </c:tx>
      <c:layout>
        <c:manualLayout>
          <c:xMode val="edge"/>
          <c:yMode val="edge"/>
          <c:x val="0.140166666666666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>
                  <a:alpha val="90000"/>
                </a:schemeClr>
              </a:solidFill>
              <a:ln w="12700" cap="flat" cmpd="sng" algn="ctr">
                <a:solidFill>
                  <a:schemeClr val="accent1"/>
                </a:solidFill>
                <a:round/>
              </a:ln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Sheet1!$C$14:$C$19</c:f>
              <c:strCache>
                <c:ptCount val="6"/>
                <c:pt idx="0">
                  <c:v>Afar</c:v>
                </c:pt>
                <c:pt idx="1">
                  <c:v>Amhara</c:v>
                </c:pt>
                <c:pt idx="2">
                  <c:v>Oromia</c:v>
                </c:pt>
                <c:pt idx="3">
                  <c:v>SNNPR</c:v>
                </c:pt>
                <c:pt idx="4">
                  <c:v>Somali</c:v>
                </c:pt>
                <c:pt idx="5">
                  <c:v>Tigray</c:v>
                </c:pt>
              </c:strCache>
            </c:strRef>
          </c:cat>
          <c:val>
            <c:numRef>
              <c:f>Sheet1!$D$14:$D$19</c:f>
              <c:numCache>
                <c:formatCode>General</c:formatCode>
                <c:ptCount val="6"/>
                <c:pt idx="0">
                  <c:v>15</c:v>
                </c:pt>
                <c:pt idx="1">
                  <c:v>48</c:v>
                </c:pt>
                <c:pt idx="2">
                  <c:v>50</c:v>
                </c:pt>
                <c:pt idx="3">
                  <c:v>24</c:v>
                </c:pt>
                <c:pt idx="4">
                  <c:v>48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47576"/>
        <c:axId val="115361664"/>
      </c:barChart>
      <c:valAx>
        <c:axId val="11536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47576"/>
        <c:crosses val="autoZero"/>
        <c:crossBetween val="between"/>
      </c:valAx>
      <c:catAx>
        <c:axId val="217247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61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B0F417-8092-4B6F-B715-3ABA37F45D8C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D2D862-7B50-43E7-8FDF-28DC3863A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8AD99-F1E7-4CD6-AE07-D6E0E8C40176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5506D-B0A1-4414-9AE5-345EBC72E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6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6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7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5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2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-68263" y="-76200"/>
            <a:ext cx="8831263" cy="1066800"/>
          </a:xfrm>
          <a:prstGeom prst="roundRect">
            <a:avLst>
              <a:gd name="adj" fmla="val 16667"/>
            </a:avLst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 rot="5400000">
            <a:off x="7253287" y="4964113"/>
            <a:ext cx="682625" cy="325120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311900"/>
            <a:ext cx="11779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Unite2lines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6311900"/>
            <a:ext cx="617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"/>
          <p:cNvSpPr>
            <a:spLocks noChangeArrowheads="1"/>
          </p:cNvSpPr>
          <p:nvPr userDrawn="1"/>
        </p:nvSpPr>
        <p:spPr bwMode="auto">
          <a:xfrm>
            <a:off x="-57150" y="6248400"/>
            <a:ext cx="608013" cy="97155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0" y="632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AE8E042-5E41-49C8-918D-BA4388C0B55C}" type="slidenum">
              <a:rPr lang="en-US" altLang="en-US" sz="1400" b="1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2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2015/16 Elnino Induced Emergency in Ethiopia</a:t>
            </a:r>
            <a:endParaRPr lang="en-US" sz="2400" dirty="0"/>
          </a:p>
        </p:txBody>
      </p:sp>
      <p:pic>
        <p:nvPicPr>
          <p:cNvPr id="5" name="Picture 4" descr="C:\Users\kgoyol\AppData\Local\Microsoft\Windows\Temporary Internet Files\Content.IE5\8SEAW3Y6\24714637829_df5fa5e07c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90" y="1022014"/>
            <a:ext cx="4800600" cy="372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3867150" cy="35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97" y="8965"/>
            <a:ext cx="7886700" cy="854074"/>
          </a:xfrm>
        </p:spPr>
        <p:txBody>
          <a:bodyPr/>
          <a:lstStyle/>
          <a:p>
            <a:pPr algn="ctr"/>
            <a:r>
              <a:rPr lang="en-US" sz="4000" dirty="0" smtClean="0"/>
              <a:t>Real-Time Monitoring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1813"/>
            <a:ext cx="7886700" cy="282257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b="1" dirty="0"/>
              <a:t>Phase 1 monitoring results have shown that: </a:t>
            </a:r>
          </a:p>
          <a:p>
            <a:pPr lvl="1"/>
            <a:r>
              <a:rPr lang="en-US" sz="2200" dirty="0"/>
              <a:t>45 per cent of respondents use less than 5 liters/person/day, </a:t>
            </a:r>
          </a:p>
          <a:p>
            <a:pPr lvl="1"/>
            <a:r>
              <a:rPr lang="en-US" sz="2200" dirty="0"/>
              <a:t> 40% of improved water sources have dried up or are non-functional.</a:t>
            </a:r>
          </a:p>
          <a:p>
            <a:pPr lvl="1"/>
            <a:r>
              <a:rPr lang="en-US" sz="2200" dirty="0" smtClean="0"/>
              <a:t>66</a:t>
            </a:r>
            <a:r>
              <a:rPr lang="en-US" sz="2200" dirty="0"/>
              <a:t>% of households are walking in excess of 1 hour (return trip) to access water, with field reports indicating up to 10 hours of walking per day in </a:t>
            </a:r>
            <a:r>
              <a:rPr lang="en-US" sz="2200" dirty="0" smtClean="0"/>
              <a:t>some </a:t>
            </a:r>
            <a:r>
              <a:rPr lang="en-US" sz="2200" dirty="0"/>
              <a:t>cases</a:t>
            </a:r>
            <a:r>
              <a:rPr lang="en-US" sz="1700" dirty="0"/>
              <a:t> </a:t>
            </a:r>
            <a:r>
              <a:rPr lang="en-US" sz="1800" dirty="0"/>
              <a:t> </a:t>
            </a:r>
            <a:endParaRPr lang="en-US" dirty="0"/>
          </a:p>
          <a:p>
            <a:pPr lvl="1"/>
            <a:r>
              <a:rPr lang="en-AU" sz="2800" b="1" dirty="0" smtClean="0"/>
              <a:t>Response</a:t>
            </a:r>
            <a:r>
              <a:rPr lang="en-AU" sz="2800" b="1" dirty="0"/>
              <a:t>: </a:t>
            </a:r>
            <a:r>
              <a:rPr lang="en-AU" dirty="0"/>
              <a:t>Emergency Water Trucking </a:t>
            </a:r>
            <a:r>
              <a:rPr lang="en-AU" dirty="0" smtClean="0"/>
              <a:t>Support &amp; water </a:t>
            </a:r>
            <a:r>
              <a:rPr lang="en-AU" dirty="0"/>
              <a:t>sources for rehabilitation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/>
          <a:stretch/>
        </p:blipFill>
        <p:spPr>
          <a:xfrm>
            <a:off x="533400" y="3962400"/>
            <a:ext cx="3029466" cy="2596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72108"/>
            <a:ext cx="2786129" cy="2119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7800" y="6422384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Woreda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47" y="228600"/>
            <a:ext cx="7886700" cy="47307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Flood Preparedness and Response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47" y="1499823"/>
            <a:ext cx="7886700" cy="4351338"/>
          </a:xfrm>
        </p:spPr>
        <p:txBody>
          <a:bodyPr/>
          <a:lstStyle/>
          <a:p>
            <a:r>
              <a:rPr lang="en-US" dirty="0" smtClean="0"/>
              <a:t>Government Led Multi Agency Flood Task Force- </a:t>
            </a:r>
            <a:r>
              <a:rPr lang="en-US" b="1" dirty="0" smtClean="0"/>
              <a:t>Flood Alert </a:t>
            </a:r>
            <a:r>
              <a:rPr lang="en-US" dirty="0" smtClean="0"/>
              <a:t>in March 2016 based on NMA weather outlook- </a:t>
            </a:r>
            <a:r>
              <a:rPr lang="en-US" b="1" i="1" u="sng" dirty="0" smtClean="0"/>
              <a:t>above normal Rainfall</a:t>
            </a:r>
          </a:p>
          <a:p>
            <a:endParaRPr lang="en-US" dirty="0"/>
          </a:p>
          <a:p>
            <a:r>
              <a:rPr lang="en-US" dirty="0" smtClean="0"/>
              <a:t>95 districts in 7 Regions including Dire </a:t>
            </a:r>
            <a:r>
              <a:rPr lang="en-US" dirty="0" err="1" smtClean="0"/>
              <a:t>Dawa</a:t>
            </a:r>
            <a:r>
              <a:rPr lang="en-US" dirty="0" smtClean="0"/>
              <a:t>/Harar are prone to flooding with an estimated  </a:t>
            </a:r>
            <a:r>
              <a:rPr lang="en-US" sz="2800" b="1" u="sng" dirty="0" smtClean="0"/>
              <a:t>488,850 people </a:t>
            </a:r>
            <a:r>
              <a:rPr lang="en-US" dirty="0" smtClean="0"/>
              <a:t>projected to be affected</a:t>
            </a:r>
          </a:p>
          <a:p>
            <a:endParaRPr lang="en-US" dirty="0" smtClean="0"/>
          </a:p>
          <a:p>
            <a:r>
              <a:rPr lang="en-US" dirty="0" smtClean="0"/>
              <a:t>With increased Surface water availability an estimated </a:t>
            </a:r>
            <a:r>
              <a:rPr lang="en-US" sz="2800" b="1" u="sng" dirty="0" smtClean="0"/>
              <a:t>3 million </a:t>
            </a:r>
            <a:r>
              <a:rPr lang="en-US" dirty="0" smtClean="0"/>
              <a:t>people are in urgent need of water treatment chemicals across the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38200"/>
          </a:xfrm>
        </p:spPr>
        <p:txBody>
          <a:bodyPr/>
          <a:lstStyle/>
          <a:p>
            <a:pPr algn="ctr"/>
            <a:r>
              <a:rPr lang="en-US" b="1" dirty="0" smtClean="0"/>
              <a:t>Framework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Hazards and Vulnerability Mapping</a:t>
            </a:r>
          </a:p>
          <a:p>
            <a:r>
              <a:rPr lang="en-US" sz="3600" b="1" dirty="0" smtClean="0"/>
              <a:t>Estimation of numbers</a:t>
            </a:r>
          </a:p>
          <a:p>
            <a:r>
              <a:rPr lang="en-US" sz="3600" b="1" dirty="0" smtClean="0"/>
              <a:t>Strategy</a:t>
            </a:r>
          </a:p>
          <a:p>
            <a:r>
              <a:rPr lang="en-US" sz="3600" b="1" dirty="0" smtClean="0"/>
              <a:t>Prepositioned Stocks</a:t>
            </a:r>
          </a:p>
          <a:p>
            <a:r>
              <a:rPr lang="en-US" sz="3600" b="1" dirty="0" smtClean="0"/>
              <a:t>Long Term Agreements –LTA’s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287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47307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Background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Worst drought in decades – El Niño </a:t>
            </a:r>
            <a:r>
              <a:rPr lang="en-US" sz="3200" b="1" dirty="0" smtClean="0"/>
              <a:t>Triggered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Projections of how the impacts would be felt: Started in August 2015</a:t>
            </a:r>
            <a:endParaRPr lang="en-US" sz="2000" b="1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dirty="0" smtClean="0"/>
              <a:t>Multi Sectoral annual assessments November 2015</a:t>
            </a:r>
            <a:endParaRPr lang="en-GB" b="1" dirty="0"/>
          </a:p>
          <a:p>
            <a:pPr marL="0" indent="0">
              <a:buNone/>
            </a:pPr>
            <a:endParaRPr lang="en-GB" b="1" u="sng" dirty="0" smtClean="0"/>
          </a:p>
          <a:p>
            <a:pPr marL="0" indent="0">
              <a:buNone/>
            </a:pPr>
            <a:r>
              <a:rPr lang="en-GB" b="1" u="sng" dirty="0" smtClean="0"/>
              <a:t>Strategic </a:t>
            </a:r>
            <a:r>
              <a:rPr lang="en-GB" b="1" u="sng" dirty="0"/>
              <a:t>Objective 1: </a:t>
            </a:r>
            <a:r>
              <a:rPr lang="en-GB" b="1" dirty="0"/>
              <a:t>Save lives and reduce morbidity of drought affected </a:t>
            </a:r>
            <a:r>
              <a:rPr lang="en-GB" b="1" dirty="0" smtClean="0"/>
              <a:t>people</a:t>
            </a:r>
          </a:p>
          <a:p>
            <a:pPr marL="0" lvl="0" indent="0">
              <a:buNone/>
            </a:pPr>
            <a:r>
              <a:rPr lang="en-GB" dirty="0"/>
              <a:t>Contribute to saving lives and reducing morbidity in drought affected areas through the provision of emergency WaSH services. </a:t>
            </a:r>
            <a:endParaRPr lang="en-US" dirty="0"/>
          </a:p>
          <a:p>
            <a:pPr marL="0" indent="0">
              <a:buNone/>
            </a:pPr>
            <a:r>
              <a:rPr lang="en-GB" b="1" u="sng" dirty="0"/>
              <a:t/>
            </a:r>
            <a:br>
              <a:rPr lang="en-GB" b="1" u="sng" dirty="0"/>
            </a:br>
            <a:endParaRPr lang="en-GB" b="1" u="sng" dirty="0" smtClean="0"/>
          </a:p>
          <a:p>
            <a:pPr marL="0" indent="0">
              <a:buNone/>
            </a:pPr>
            <a:r>
              <a:rPr lang="en-GB" b="1" u="sng" dirty="0"/>
              <a:t>Strategic Objective </a:t>
            </a:r>
            <a:r>
              <a:rPr lang="en-GB" b="1" u="sng" dirty="0" smtClean="0"/>
              <a:t>2: </a:t>
            </a:r>
            <a:r>
              <a:rPr lang="en-GB" b="1" dirty="0"/>
              <a:t>Prepare for and respond to other humanitarian shocks - natural disaster / conflict / displacement </a:t>
            </a:r>
            <a:endParaRPr lang="en-US" dirty="0"/>
          </a:p>
          <a:p>
            <a:pPr marL="0" lvl="0" indent="0">
              <a:buNone/>
            </a:pPr>
            <a:r>
              <a:rPr lang="en-GB" dirty="0"/>
              <a:t>Contribute toward saving lives and reducing morbidity among conflict and natural disaster displaced population through the provision of emergency WaSH services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PROJECTIONS OF Populations in Need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192586"/>
              </p:ext>
            </p:extLst>
          </p:nvPr>
        </p:nvGraphicFramePr>
        <p:xfrm>
          <a:off x="1143000" y="1295400"/>
          <a:ext cx="6705602" cy="5006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00"/>
                <a:gridCol w="2644552"/>
                <a:gridCol w="1474676"/>
                <a:gridCol w="2281574"/>
              </a:tblGrid>
              <a:tr h="472125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Region</a:t>
                      </a:r>
                      <a:endParaRPr lang="en-US" sz="2800" b="1" i="0" u="none" strike="noStrike" dirty="0">
                        <a:solidFill>
                          <a:srgbClr val="0061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Woredas</a:t>
                      </a:r>
                      <a:endParaRPr lang="en-US" sz="2800" b="1" i="0" u="none" strike="noStrike" dirty="0">
                        <a:solidFill>
                          <a:srgbClr val="0061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u="none" strike="noStrike" dirty="0">
                          <a:effectLst/>
                        </a:rPr>
                        <a:t>Populations </a:t>
                      </a:r>
                      <a:r>
                        <a:rPr lang="en-US" sz="2800" b="1" u="none" strike="noStrike" dirty="0" smtClean="0">
                          <a:effectLst/>
                        </a:rPr>
                        <a:t>In Need</a:t>
                      </a:r>
                      <a:endParaRPr lang="en-US" sz="2800" b="1" i="0" u="none" strike="noStrike" dirty="0">
                        <a:solidFill>
                          <a:srgbClr val="0061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SNNPR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506,276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Afar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246276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Tigray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669958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Amhara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1523128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Oromia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1771547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3940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Somali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867390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Gambella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B.Gumuz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20,450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D Dawa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125,789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211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5,745,814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75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Flood Contingency Plan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104,150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36063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Grand Total</a:t>
                      </a:r>
                      <a:endParaRPr lang="en-US" sz="2800" b="1" dirty="0"/>
                    </a:p>
                  </a:txBody>
                  <a:tcPr marL="7620" marR="7620" marT="762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5,849,964</a:t>
                      </a:r>
                      <a:endParaRPr lang="en-US" sz="2800" b="1" dirty="0"/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9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Projections of areas to be affected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8803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4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WASH Host spot Woredas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71600"/>
            <a:ext cx="760095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9436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** Currently being Revised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9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WASH </a:t>
            </a:r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Affected Regions: Afar, Amhara, Tigray, Somali, Oromia and SNNPR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4000" dirty="0" smtClean="0"/>
              <a:t>Total People Affected – 7.5mill</a:t>
            </a:r>
          </a:p>
          <a:p>
            <a:r>
              <a:rPr lang="en-US" sz="4000" dirty="0" smtClean="0"/>
              <a:t>Cluster Targets – 5.85mill</a:t>
            </a:r>
          </a:p>
          <a:p>
            <a:r>
              <a:rPr lang="en-US" sz="4000" dirty="0" smtClean="0"/>
              <a:t>Total Requirements –  US$73.5 mill</a:t>
            </a:r>
          </a:p>
        </p:txBody>
      </p:sp>
    </p:spTree>
    <p:extLst>
      <p:ext uri="{BB962C8B-B14F-4D97-AF65-F5344CB8AC3E}">
        <p14:creationId xmlns:p14="http://schemas.microsoft.com/office/powerpoint/2010/main" val="22016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221565"/>
            <a:ext cx="5687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Water-related Disease Burden</a:t>
            </a:r>
            <a:endParaRPr lang="en-US" sz="3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495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Arial Narrow" panose="020B0606020202030204" pitchFamily="34" charset="0"/>
              </a:rPr>
              <a:t>Acute Watery </a:t>
            </a:r>
            <a:r>
              <a:rPr lang="en-US" sz="3600" b="1" u="sng" dirty="0" err="1" smtClean="0">
                <a:latin typeface="Arial Narrow" panose="020B0606020202030204" pitchFamily="34" charset="0"/>
              </a:rPr>
              <a:t>Diaahreo</a:t>
            </a:r>
            <a:r>
              <a:rPr lang="en-US" sz="3600" b="1" u="sng" dirty="0" smtClean="0">
                <a:latin typeface="Arial Narrow" panose="020B0606020202030204" pitchFamily="34" charset="0"/>
              </a:rPr>
              <a:t> (AWD)</a:t>
            </a:r>
            <a:r>
              <a:rPr lang="en-US" sz="2000" b="1" dirty="0" smtClean="0">
                <a:latin typeface="Arial Narrow" panose="020B0606020202030204" pitchFamily="34" charset="0"/>
              </a:rPr>
              <a:t>: Reported 457 cases in Somali (Moyale and </a:t>
            </a:r>
            <a:r>
              <a:rPr lang="en-US" sz="2000" b="1" dirty="0" err="1" smtClean="0">
                <a:latin typeface="Arial Narrow" panose="020B0606020202030204" pitchFamily="34" charset="0"/>
              </a:rPr>
              <a:t>Hudet</a:t>
            </a:r>
            <a:r>
              <a:rPr lang="en-US" sz="2000" b="1" dirty="0" smtClean="0">
                <a:latin typeface="Arial Narrow" panose="020B0606020202030204" pitchFamily="34" charset="0"/>
              </a:rPr>
              <a:t>), 334 cases in Oromia (Moyale and </a:t>
            </a:r>
            <a:r>
              <a:rPr lang="en-US" sz="2000" b="1" dirty="0" err="1" smtClean="0">
                <a:latin typeface="Arial Narrow" panose="020B0606020202030204" pitchFamily="34" charset="0"/>
              </a:rPr>
              <a:t>Galana</a:t>
            </a:r>
            <a:r>
              <a:rPr lang="en-US" sz="2000" b="1" dirty="0" smtClean="0">
                <a:latin typeface="Arial Narrow" panose="020B0606020202030204" pitchFamily="34" charset="0"/>
              </a:rPr>
              <a:t>) and 662 cases in SNNPR.</a:t>
            </a: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AWD task forces have been activated in all affected areas and meeting in regular basis.</a:t>
            </a: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WASH interventions including emergency water supply (Water trucking), water supply maintenance and distribution of household water treatment products is ongoing.</a:t>
            </a:r>
          </a:p>
          <a:p>
            <a:r>
              <a:rPr lang="en-US" sz="3600" b="1" u="sng" dirty="0" smtClean="0">
                <a:latin typeface="Arial Narrow" panose="020B0606020202030204" pitchFamily="34" charset="0"/>
              </a:rPr>
              <a:t>Scabies</a:t>
            </a:r>
            <a:r>
              <a:rPr lang="en-US" sz="2000" b="1" dirty="0" smtClean="0">
                <a:latin typeface="Arial Narrow" panose="020B0606020202030204" pitchFamily="34" charset="0"/>
              </a:rPr>
              <a:t>: Total 77 Woredas in Amhara, Tigray and Oromia affected with an estimated 770,000 cases recorded</a:t>
            </a:r>
          </a:p>
          <a:p>
            <a:pPr marL="0" indent="0">
              <a:buNone/>
            </a:pPr>
            <a:endParaRPr lang="en-US" sz="20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 Narrow" panose="020B0606020202030204" pitchFamily="34" charset="0"/>
              </a:rPr>
              <a:t>WASH Interventions in these cases/ areas focuses on prioritization of safe water supply &amp; awareness raising on transmission and prevention.</a:t>
            </a:r>
          </a:p>
          <a:p>
            <a:pPr marL="0" indent="0">
              <a:buNone/>
            </a:pP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85" y="228600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Emergency</a:t>
            </a:r>
            <a:r>
              <a:rPr lang="en-US" dirty="0" smtClean="0"/>
              <a:t> </a:t>
            </a:r>
            <a:r>
              <a:rPr lang="en-US" sz="3600" b="1" dirty="0" smtClean="0"/>
              <a:t>Intervention Strategy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85" y="1371600"/>
            <a:ext cx="7886700" cy="4046538"/>
          </a:xfrm>
        </p:spPr>
        <p:txBody>
          <a:bodyPr/>
          <a:lstStyle/>
          <a:p>
            <a:r>
              <a:rPr lang="en-US" dirty="0" smtClean="0"/>
              <a:t>Rehabilitation and upgrade of existing Water supply schemes</a:t>
            </a:r>
          </a:p>
          <a:p>
            <a:r>
              <a:rPr lang="en-US" dirty="0" smtClean="0"/>
              <a:t>Provision of Household water treatment chemicals/disinfection of community water sources</a:t>
            </a:r>
          </a:p>
          <a:p>
            <a:r>
              <a:rPr lang="en-US" dirty="0" smtClean="0"/>
              <a:t>Sanitation and Hygiene awareness messaging</a:t>
            </a:r>
          </a:p>
          <a:p>
            <a:r>
              <a:rPr lang="en-US" dirty="0" smtClean="0"/>
              <a:t>Water Trucking</a:t>
            </a:r>
          </a:p>
          <a:p>
            <a:r>
              <a:rPr lang="en-US" sz="2400" b="1" dirty="0" smtClean="0"/>
              <a:t>Expanding Deep Borehole drilling </a:t>
            </a:r>
            <a:endParaRPr lang="en-US" sz="2400" b="1" dirty="0"/>
          </a:p>
        </p:txBody>
      </p:sp>
      <p:pic>
        <p:nvPicPr>
          <p:cNvPr id="4" name="Picture 3" descr="C:\Users\kgoyol\AppData\Local\Microsoft\Windows\Temporary Internet Files\Content.IE5\RGWVPQA9\25661931202_d11d6e275a_z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7" y="3733800"/>
            <a:ext cx="5181600" cy="2897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5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3600"/>
            <a:ext cx="7886700" cy="377564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912" y="152400"/>
            <a:ext cx="7886700" cy="47307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Real-Time Monitoring Program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4 Months, 6 Regions, 16 Zones, 34 Woredas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/>
              <a:t>Akvo Flow app on phones and basic internet </a:t>
            </a:r>
          </a:p>
        </p:txBody>
      </p:sp>
    </p:spTree>
    <p:extLst>
      <p:ext uri="{BB962C8B-B14F-4D97-AF65-F5344CB8AC3E}">
        <p14:creationId xmlns:p14="http://schemas.microsoft.com/office/powerpoint/2010/main" val="30314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9194</TotalTime>
  <Words>444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Background</vt:lpstr>
      <vt:lpstr>PROJECTIONS OF Populations in Need</vt:lpstr>
      <vt:lpstr>Projections of areas to be affected</vt:lpstr>
      <vt:lpstr>WASH Host spot Woredas</vt:lpstr>
      <vt:lpstr>WASH Overview</vt:lpstr>
      <vt:lpstr>PowerPoint Presentation</vt:lpstr>
      <vt:lpstr>Emergency Intervention Strategy</vt:lpstr>
      <vt:lpstr>Real-Time Monitoring Program</vt:lpstr>
      <vt:lpstr>Real-Time Monitoring Results</vt:lpstr>
      <vt:lpstr>Flood Preparedness and Response</vt:lpstr>
      <vt:lpstr>Framework</vt:lpstr>
    </vt:vector>
  </TitlesOfParts>
  <Company>UNICEF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EWASH</dc:title>
  <dc:creator>Jane Maonga-Jones</dc:creator>
  <cp:lastModifiedBy>Emma Tuck</cp:lastModifiedBy>
  <cp:revision>386</cp:revision>
  <cp:lastPrinted>2016-05-18T09:10:15Z</cp:lastPrinted>
  <dcterms:created xsi:type="dcterms:W3CDTF">2014-01-10T09:29:16Z</dcterms:created>
  <dcterms:modified xsi:type="dcterms:W3CDTF">2016-05-26T06:41:57Z</dcterms:modified>
</cp:coreProperties>
</file>