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notesMasterIdLst>
    <p:notesMasterId r:id="rId36"/>
  </p:notesMasterIdLst>
  <p:handoutMasterIdLst>
    <p:handoutMasterId r:id="rId37"/>
  </p:handoutMasterIdLst>
  <p:sldIdLst>
    <p:sldId id="371" r:id="rId2"/>
    <p:sldId id="511" r:id="rId3"/>
    <p:sldId id="499" r:id="rId4"/>
    <p:sldId id="488" r:id="rId5"/>
    <p:sldId id="502" r:id="rId6"/>
    <p:sldId id="481" r:id="rId7"/>
    <p:sldId id="430" r:id="rId8"/>
    <p:sldId id="516" r:id="rId9"/>
    <p:sldId id="495" r:id="rId10"/>
    <p:sldId id="496" r:id="rId11"/>
    <p:sldId id="497" r:id="rId12"/>
    <p:sldId id="503" r:id="rId13"/>
    <p:sldId id="498" r:id="rId14"/>
    <p:sldId id="500" r:id="rId15"/>
    <p:sldId id="501" r:id="rId16"/>
    <p:sldId id="517" r:id="rId17"/>
    <p:sldId id="490" r:id="rId18"/>
    <p:sldId id="492" r:id="rId19"/>
    <p:sldId id="489" r:id="rId20"/>
    <p:sldId id="493" r:id="rId21"/>
    <p:sldId id="491" r:id="rId22"/>
    <p:sldId id="518" r:id="rId23"/>
    <p:sldId id="504" r:id="rId24"/>
    <p:sldId id="506" r:id="rId25"/>
    <p:sldId id="507" r:id="rId26"/>
    <p:sldId id="508" r:id="rId27"/>
    <p:sldId id="510" r:id="rId28"/>
    <p:sldId id="505" r:id="rId29"/>
    <p:sldId id="519" r:id="rId30"/>
    <p:sldId id="521" r:id="rId31"/>
    <p:sldId id="520" r:id="rId32"/>
    <p:sldId id="522" r:id="rId33"/>
    <p:sldId id="525" r:id="rId34"/>
    <p:sldId id="475" r:id="rId3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orient="horz" pos="4115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orient="horz" pos="1616" userDrawn="1">
          <p15:clr>
            <a:srgbClr val="A4A3A4"/>
          </p15:clr>
        </p15:guide>
        <p15:guide id="9" orient="horz" pos="856">
          <p15:clr>
            <a:srgbClr val="A4A3A4"/>
          </p15:clr>
        </p15:guide>
        <p15:guide id="10" orient="horz" pos="2685">
          <p15:clr>
            <a:srgbClr val="A4A3A4"/>
          </p15:clr>
        </p15:guide>
        <p15:guide id="11" pos="317" userDrawn="1">
          <p15:clr>
            <a:srgbClr val="A4A3A4"/>
          </p15:clr>
        </p15:guide>
        <p15:guide id="12" pos="5448">
          <p15:clr>
            <a:srgbClr val="A4A3A4"/>
          </p15:clr>
        </p15:guide>
        <p15:guide id="13" pos="2794">
          <p15:clr>
            <a:srgbClr val="A4A3A4"/>
          </p15:clr>
        </p15:guide>
        <p15:guide id="14" pos="2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445"/>
    <a:srgbClr val="009999"/>
    <a:srgbClr val="008080"/>
    <a:srgbClr val="FF9900"/>
    <a:srgbClr val="034949"/>
    <a:srgbClr val="1976D2"/>
    <a:srgbClr val="026CB6"/>
    <a:srgbClr val="BCD1E8"/>
    <a:srgbClr val="00F2A5"/>
    <a:srgbClr val="3D5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95401" autoAdjust="0"/>
  </p:normalViewPr>
  <p:slideViewPr>
    <p:cSldViewPr snapToGrid="0" showGuides="1">
      <p:cViewPr varScale="1">
        <p:scale>
          <a:sx n="72" d="100"/>
          <a:sy n="72" d="100"/>
        </p:scale>
        <p:origin x="1476" y="72"/>
      </p:cViewPr>
      <p:guideLst>
        <p:guide orient="horz" pos="2364"/>
        <p:guide orient="horz" pos="4115"/>
        <p:guide orient="horz" pos="2228"/>
        <p:guide orient="horz" pos="4319"/>
        <p:guide orient="horz" pos="3929"/>
        <p:guide orient="horz" pos="1389"/>
        <p:guide orient="horz" pos="368"/>
        <p:guide orient="horz" pos="1616"/>
        <p:guide orient="horz" pos="856"/>
        <p:guide orient="horz" pos="2685"/>
        <p:guide pos="317"/>
        <p:guide pos="5448"/>
        <p:guide pos="2794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1980" y="421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09197-9DFB-482B-AF8B-581DB1F12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FA53ACC2-C0C7-4036-B2EE-A204B2CF9F0F}">
      <dgm:prSet phldrT="[Text]"/>
      <dgm:spPr/>
      <dgm:t>
        <a:bodyPr/>
        <a:lstStyle/>
        <a:p>
          <a:r>
            <a:rPr lang="en-GB" dirty="0"/>
            <a:t>Reduce data management workloads</a:t>
          </a:r>
        </a:p>
      </dgm:t>
    </dgm:pt>
    <dgm:pt modelId="{88AA5110-0D22-444A-B467-B8C6D7CF2987}" type="parTrans" cxnId="{ABF6EC9E-406C-48A3-B438-067DC264C62F}">
      <dgm:prSet/>
      <dgm:spPr/>
      <dgm:t>
        <a:bodyPr/>
        <a:lstStyle/>
        <a:p>
          <a:endParaRPr lang="en-GB"/>
        </a:p>
      </dgm:t>
    </dgm:pt>
    <dgm:pt modelId="{031F03FB-03A8-45AD-A76F-38FA96936544}" type="sibTrans" cxnId="{ABF6EC9E-406C-48A3-B438-067DC264C62F}">
      <dgm:prSet/>
      <dgm:spPr/>
      <dgm:t>
        <a:bodyPr/>
        <a:lstStyle/>
        <a:p>
          <a:endParaRPr lang="en-GB"/>
        </a:p>
      </dgm:t>
    </dgm:pt>
    <dgm:pt modelId="{344C7E05-118D-4C18-907D-E14B98E40854}">
      <dgm:prSet/>
      <dgm:spPr/>
      <dgm:t>
        <a:bodyPr/>
        <a:lstStyle/>
        <a:p>
          <a:r>
            <a:rPr lang="en-GB"/>
            <a:t>Minimise / eliminate duplicate reporting</a:t>
          </a:r>
          <a:endParaRPr lang="en-GB" dirty="0"/>
        </a:p>
      </dgm:t>
    </dgm:pt>
    <dgm:pt modelId="{EEB4004A-AE90-4CE0-B14B-DC5BA334A514}" type="parTrans" cxnId="{505B5D36-07C2-44CC-98EE-19F3645DD881}">
      <dgm:prSet/>
      <dgm:spPr/>
      <dgm:t>
        <a:bodyPr/>
        <a:lstStyle/>
        <a:p>
          <a:endParaRPr lang="en-GB"/>
        </a:p>
      </dgm:t>
    </dgm:pt>
    <dgm:pt modelId="{FC5C230C-ABFC-4146-B738-66BDB2089E46}" type="sibTrans" cxnId="{505B5D36-07C2-44CC-98EE-19F3645DD881}">
      <dgm:prSet/>
      <dgm:spPr/>
      <dgm:t>
        <a:bodyPr/>
        <a:lstStyle/>
        <a:p>
          <a:endParaRPr lang="en-GB"/>
        </a:p>
      </dgm:t>
    </dgm:pt>
    <dgm:pt modelId="{2576D521-6EDB-40FF-8A55-FA3D1AEC9230}">
      <dgm:prSet/>
      <dgm:spPr/>
      <dgm:t>
        <a:bodyPr/>
        <a:lstStyle/>
        <a:p>
          <a:r>
            <a:rPr lang="en-GB"/>
            <a:t>Do more with your data</a:t>
          </a:r>
          <a:endParaRPr lang="en-GB" dirty="0"/>
        </a:p>
      </dgm:t>
    </dgm:pt>
    <dgm:pt modelId="{697D2B7E-F851-4409-A740-CA08BE842AEB}" type="parTrans" cxnId="{CF2CDE39-B1DF-462D-A465-3AF9ABEFE04E}">
      <dgm:prSet/>
      <dgm:spPr/>
      <dgm:t>
        <a:bodyPr/>
        <a:lstStyle/>
        <a:p>
          <a:endParaRPr lang="en-GB"/>
        </a:p>
      </dgm:t>
    </dgm:pt>
    <dgm:pt modelId="{A678996C-EAE7-446F-9A97-6C25625AB1E2}" type="sibTrans" cxnId="{CF2CDE39-B1DF-462D-A465-3AF9ABEFE04E}">
      <dgm:prSet/>
      <dgm:spPr/>
      <dgm:t>
        <a:bodyPr/>
        <a:lstStyle/>
        <a:p>
          <a:endParaRPr lang="en-GB"/>
        </a:p>
      </dgm:t>
    </dgm:pt>
    <dgm:pt modelId="{3D8AD96D-EA94-4E8F-83C9-91733F35AE95}">
      <dgm:prSet/>
      <dgm:spPr/>
      <dgm:t>
        <a:bodyPr/>
        <a:lstStyle/>
        <a:p>
          <a:r>
            <a:rPr lang="en-GB"/>
            <a:t>Empower decision-makers</a:t>
          </a:r>
          <a:endParaRPr lang="en-GB" dirty="0"/>
        </a:p>
      </dgm:t>
    </dgm:pt>
    <dgm:pt modelId="{3D06F808-F91B-4F7D-955D-19427131D834}" type="parTrans" cxnId="{47AC184D-F9C0-4720-9541-145566AA2107}">
      <dgm:prSet/>
      <dgm:spPr/>
      <dgm:t>
        <a:bodyPr/>
        <a:lstStyle/>
        <a:p>
          <a:endParaRPr lang="en-GB"/>
        </a:p>
      </dgm:t>
    </dgm:pt>
    <dgm:pt modelId="{FE06A5CC-5460-4754-BDA1-8E3BEB4F9764}" type="sibTrans" cxnId="{47AC184D-F9C0-4720-9541-145566AA2107}">
      <dgm:prSet/>
      <dgm:spPr/>
      <dgm:t>
        <a:bodyPr/>
        <a:lstStyle/>
        <a:p>
          <a:endParaRPr lang="en-GB"/>
        </a:p>
      </dgm:t>
    </dgm:pt>
    <dgm:pt modelId="{06E53279-8B8D-43C6-996A-20416B7FE9B5}">
      <dgm:prSet/>
      <dgm:spPr/>
      <dgm:t>
        <a:bodyPr/>
        <a:lstStyle/>
        <a:p>
          <a:r>
            <a:rPr lang="en-GB"/>
            <a:t>Transfer skills</a:t>
          </a:r>
          <a:endParaRPr lang="en-GB" dirty="0"/>
        </a:p>
      </dgm:t>
    </dgm:pt>
    <dgm:pt modelId="{AE9FA24E-054A-475D-A083-3DA778F62399}" type="parTrans" cxnId="{37214EBC-9E3A-47CB-8453-E8EE59E5506C}">
      <dgm:prSet/>
      <dgm:spPr/>
      <dgm:t>
        <a:bodyPr/>
        <a:lstStyle/>
        <a:p>
          <a:endParaRPr lang="en-GB"/>
        </a:p>
      </dgm:t>
    </dgm:pt>
    <dgm:pt modelId="{11ED65F9-494D-44CE-8EB2-5D08BE0F4635}" type="sibTrans" cxnId="{37214EBC-9E3A-47CB-8453-E8EE59E5506C}">
      <dgm:prSet/>
      <dgm:spPr/>
      <dgm:t>
        <a:bodyPr/>
        <a:lstStyle/>
        <a:p>
          <a:endParaRPr lang="en-GB"/>
        </a:p>
      </dgm:t>
    </dgm:pt>
    <dgm:pt modelId="{97F7D54C-2063-4296-B117-7011F09E5595}" type="pres">
      <dgm:prSet presAssocID="{59709197-9DFB-482B-AF8B-581DB1F12468}" presName="Name0" presStyleCnt="0">
        <dgm:presLayoutVars>
          <dgm:chMax val="7"/>
          <dgm:chPref val="7"/>
          <dgm:dir/>
        </dgm:presLayoutVars>
      </dgm:prSet>
      <dgm:spPr/>
    </dgm:pt>
    <dgm:pt modelId="{3FD4A061-F44A-41D7-B6F0-35457F30E193}" type="pres">
      <dgm:prSet presAssocID="{59709197-9DFB-482B-AF8B-581DB1F12468}" presName="Name1" presStyleCnt="0"/>
      <dgm:spPr/>
    </dgm:pt>
    <dgm:pt modelId="{BC449F56-2C27-4EB1-980B-FD2CDC026DA7}" type="pres">
      <dgm:prSet presAssocID="{59709197-9DFB-482B-AF8B-581DB1F12468}" presName="cycle" presStyleCnt="0"/>
      <dgm:spPr/>
    </dgm:pt>
    <dgm:pt modelId="{3A13F3C4-4EA8-499E-B3AC-69CD50142202}" type="pres">
      <dgm:prSet presAssocID="{59709197-9DFB-482B-AF8B-581DB1F12468}" presName="srcNode" presStyleLbl="node1" presStyleIdx="0" presStyleCnt="5"/>
      <dgm:spPr/>
    </dgm:pt>
    <dgm:pt modelId="{3EBAB265-3427-4B62-8065-D61DCEA40A93}" type="pres">
      <dgm:prSet presAssocID="{59709197-9DFB-482B-AF8B-581DB1F12468}" presName="conn" presStyleLbl="parChTrans1D2" presStyleIdx="0" presStyleCnt="1"/>
      <dgm:spPr/>
    </dgm:pt>
    <dgm:pt modelId="{21723112-F7E0-4D14-9B71-F6C7E6EA7E1C}" type="pres">
      <dgm:prSet presAssocID="{59709197-9DFB-482B-AF8B-581DB1F12468}" presName="extraNode" presStyleLbl="node1" presStyleIdx="0" presStyleCnt="5"/>
      <dgm:spPr/>
    </dgm:pt>
    <dgm:pt modelId="{C0996371-3B1C-41F5-812B-09BFDFB1E40D}" type="pres">
      <dgm:prSet presAssocID="{59709197-9DFB-482B-AF8B-581DB1F12468}" presName="dstNode" presStyleLbl="node1" presStyleIdx="0" presStyleCnt="5"/>
      <dgm:spPr/>
    </dgm:pt>
    <dgm:pt modelId="{2FA32EAF-B809-4BE3-8983-42364148620E}" type="pres">
      <dgm:prSet presAssocID="{FA53ACC2-C0C7-4036-B2EE-A204B2CF9F0F}" presName="text_1" presStyleLbl="node1" presStyleIdx="0" presStyleCnt="5">
        <dgm:presLayoutVars>
          <dgm:bulletEnabled val="1"/>
        </dgm:presLayoutVars>
      </dgm:prSet>
      <dgm:spPr/>
    </dgm:pt>
    <dgm:pt modelId="{DF181291-7B3A-417B-88F0-CFB7FA1F8610}" type="pres">
      <dgm:prSet presAssocID="{FA53ACC2-C0C7-4036-B2EE-A204B2CF9F0F}" presName="accent_1" presStyleCnt="0"/>
      <dgm:spPr/>
    </dgm:pt>
    <dgm:pt modelId="{C0A6C4C7-8191-44C6-940F-895248EC2166}" type="pres">
      <dgm:prSet presAssocID="{FA53ACC2-C0C7-4036-B2EE-A204B2CF9F0F}" presName="accentRepeatNode" presStyleLbl="solidFgAcc1" presStyleIdx="0" presStyleCnt="5"/>
      <dgm:spPr/>
    </dgm:pt>
    <dgm:pt modelId="{38243FE4-19E0-4FDC-9F50-52E46103F3DC}" type="pres">
      <dgm:prSet presAssocID="{344C7E05-118D-4C18-907D-E14B98E40854}" presName="text_2" presStyleLbl="node1" presStyleIdx="1" presStyleCnt="5">
        <dgm:presLayoutVars>
          <dgm:bulletEnabled val="1"/>
        </dgm:presLayoutVars>
      </dgm:prSet>
      <dgm:spPr/>
    </dgm:pt>
    <dgm:pt modelId="{10979C7D-7587-4CFB-88AA-A038C68E8EBB}" type="pres">
      <dgm:prSet presAssocID="{344C7E05-118D-4C18-907D-E14B98E40854}" presName="accent_2" presStyleCnt="0"/>
      <dgm:spPr/>
    </dgm:pt>
    <dgm:pt modelId="{04AED9EE-68E9-40D6-A358-15D26B7AC5B2}" type="pres">
      <dgm:prSet presAssocID="{344C7E05-118D-4C18-907D-E14B98E40854}" presName="accentRepeatNode" presStyleLbl="solidFgAcc1" presStyleIdx="1" presStyleCnt="5"/>
      <dgm:spPr/>
    </dgm:pt>
    <dgm:pt modelId="{47B9A728-7418-4BA7-A937-7C2F35BF4A99}" type="pres">
      <dgm:prSet presAssocID="{2576D521-6EDB-40FF-8A55-FA3D1AEC9230}" presName="text_3" presStyleLbl="node1" presStyleIdx="2" presStyleCnt="5">
        <dgm:presLayoutVars>
          <dgm:bulletEnabled val="1"/>
        </dgm:presLayoutVars>
      </dgm:prSet>
      <dgm:spPr/>
    </dgm:pt>
    <dgm:pt modelId="{99096304-5DB8-41E4-9271-CC87A2E33B95}" type="pres">
      <dgm:prSet presAssocID="{2576D521-6EDB-40FF-8A55-FA3D1AEC9230}" presName="accent_3" presStyleCnt="0"/>
      <dgm:spPr/>
    </dgm:pt>
    <dgm:pt modelId="{FFBA7B6B-ADDA-4207-B005-C3554AF544FC}" type="pres">
      <dgm:prSet presAssocID="{2576D521-6EDB-40FF-8A55-FA3D1AEC9230}" presName="accentRepeatNode" presStyleLbl="solidFgAcc1" presStyleIdx="2" presStyleCnt="5"/>
      <dgm:spPr/>
    </dgm:pt>
    <dgm:pt modelId="{B7104F90-901A-4F18-A4FF-AAB64549F337}" type="pres">
      <dgm:prSet presAssocID="{3D8AD96D-EA94-4E8F-83C9-91733F35AE95}" presName="text_4" presStyleLbl="node1" presStyleIdx="3" presStyleCnt="5">
        <dgm:presLayoutVars>
          <dgm:bulletEnabled val="1"/>
        </dgm:presLayoutVars>
      </dgm:prSet>
      <dgm:spPr/>
    </dgm:pt>
    <dgm:pt modelId="{FA33948C-E797-4CEC-8A3B-58CC391C5DA0}" type="pres">
      <dgm:prSet presAssocID="{3D8AD96D-EA94-4E8F-83C9-91733F35AE95}" presName="accent_4" presStyleCnt="0"/>
      <dgm:spPr/>
    </dgm:pt>
    <dgm:pt modelId="{BC74AF4C-A0F4-4B3D-9367-5C3585252E19}" type="pres">
      <dgm:prSet presAssocID="{3D8AD96D-EA94-4E8F-83C9-91733F35AE95}" presName="accentRepeatNode" presStyleLbl="solidFgAcc1" presStyleIdx="3" presStyleCnt="5"/>
      <dgm:spPr/>
    </dgm:pt>
    <dgm:pt modelId="{27C7E436-CE9E-49B8-8E88-C240979FFC9E}" type="pres">
      <dgm:prSet presAssocID="{06E53279-8B8D-43C6-996A-20416B7FE9B5}" presName="text_5" presStyleLbl="node1" presStyleIdx="4" presStyleCnt="5">
        <dgm:presLayoutVars>
          <dgm:bulletEnabled val="1"/>
        </dgm:presLayoutVars>
      </dgm:prSet>
      <dgm:spPr/>
    </dgm:pt>
    <dgm:pt modelId="{BA8CC7D0-8FA8-4FFE-90D6-5D473B22AB07}" type="pres">
      <dgm:prSet presAssocID="{06E53279-8B8D-43C6-996A-20416B7FE9B5}" presName="accent_5" presStyleCnt="0"/>
      <dgm:spPr/>
    </dgm:pt>
    <dgm:pt modelId="{FEBB3321-6703-4E02-8B5E-B8315E9EE825}" type="pres">
      <dgm:prSet presAssocID="{06E53279-8B8D-43C6-996A-20416B7FE9B5}" presName="accentRepeatNode" presStyleLbl="solidFgAcc1" presStyleIdx="4" presStyleCnt="5"/>
      <dgm:spPr/>
    </dgm:pt>
  </dgm:ptLst>
  <dgm:cxnLst>
    <dgm:cxn modelId="{FAF64432-F1ED-4998-A3A9-254FF42F6F33}" type="presOf" srcId="{3D8AD96D-EA94-4E8F-83C9-91733F35AE95}" destId="{B7104F90-901A-4F18-A4FF-AAB64549F337}" srcOrd="0" destOrd="0" presId="urn:microsoft.com/office/officeart/2008/layout/VerticalCurvedList"/>
    <dgm:cxn modelId="{505B5D36-07C2-44CC-98EE-19F3645DD881}" srcId="{59709197-9DFB-482B-AF8B-581DB1F12468}" destId="{344C7E05-118D-4C18-907D-E14B98E40854}" srcOrd="1" destOrd="0" parTransId="{EEB4004A-AE90-4CE0-B14B-DC5BA334A514}" sibTransId="{FC5C230C-ABFC-4146-B738-66BDB2089E46}"/>
    <dgm:cxn modelId="{CF2CDE39-B1DF-462D-A465-3AF9ABEFE04E}" srcId="{59709197-9DFB-482B-AF8B-581DB1F12468}" destId="{2576D521-6EDB-40FF-8A55-FA3D1AEC9230}" srcOrd="2" destOrd="0" parTransId="{697D2B7E-F851-4409-A740-CA08BE842AEB}" sibTransId="{A678996C-EAE7-446F-9A97-6C25625AB1E2}"/>
    <dgm:cxn modelId="{47AC184D-F9C0-4720-9541-145566AA2107}" srcId="{59709197-9DFB-482B-AF8B-581DB1F12468}" destId="{3D8AD96D-EA94-4E8F-83C9-91733F35AE95}" srcOrd="3" destOrd="0" parTransId="{3D06F808-F91B-4F7D-955D-19427131D834}" sibTransId="{FE06A5CC-5460-4754-BDA1-8E3BEB4F9764}"/>
    <dgm:cxn modelId="{91CB737C-C972-4350-BF45-DFA280A807F3}" type="presOf" srcId="{344C7E05-118D-4C18-907D-E14B98E40854}" destId="{38243FE4-19E0-4FDC-9F50-52E46103F3DC}" srcOrd="0" destOrd="0" presId="urn:microsoft.com/office/officeart/2008/layout/VerticalCurvedList"/>
    <dgm:cxn modelId="{ABF6EC9E-406C-48A3-B438-067DC264C62F}" srcId="{59709197-9DFB-482B-AF8B-581DB1F12468}" destId="{FA53ACC2-C0C7-4036-B2EE-A204B2CF9F0F}" srcOrd="0" destOrd="0" parTransId="{88AA5110-0D22-444A-B467-B8C6D7CF2987}" sibTransId="{031F03FB-03A8-45AD-A76F-38FA96936544}"/>
    <dgm:cxn modelId="{1912DEA6-3B9D-4B75-820D-5816376BC760}" type="presOf" srcId="{FA53ACC2-C0C7-4036-B2EE-A204B2CF9F0F}" destId="{2FA32EAF-B809-4BE3-8983-42364148620E}" srcOrd="0" destOrd="0" presId="urn:microsoft.com/office/officeart/2008/layout/VerticalCurvedList"/>
    <dgm:cxn modelId="{3D7059A7-EE11-4C4D-825B-EEA61ABAD663}" type="presOf" srcId="{2576D521-6EDB-40FF-8A55-FA3D1AEC9230}" destId="{47B9A728-7418-4BA7-A937-7C2F35BF4A99}" srcOrd="0" destOrd="0" presId="urn:microsoft.com/office/officeart/2008/layout/VerticalCurvedList"/>
    <dgm:cxn modelId="{880102AD-A72C-4C9B-8B5B-285904AD2A93}" type="presOf" srcId="{06E53279-8B8D-43C6-996A-20416B7FE9B5}" destId="{27C7E436-CE9E-49B8-8E88-C240979FFC9E}" srcOrd="0" destOrd="0" presId="urn:microsoft.com/office/officeart/2008/layout/VerticalCurvedList"/>
    <dgm:cxn modelId="{37214EBC-9E3A-47CB-8453-E8EE59E5506C}" srcId="{59709197-9DFB-482B-AF8B-581DB1F12468}" destId="{06E53279-8B8D-43C6-996A-20416B7FE9B5}" srcOrd="4" destOrd="0" parTransId="{AE9FA24E-054A-475D-A083-3DA778F62399}" sibTransId="{11ED65F9-494D-44CE-8EB2-5D08BE0F4635}"/>
    <dgm:cxn modelId="{AABC7DC7-FECF-49BF-A385-6E16B8BC90EC}" type="presOf" srcId="{031F03FB-03A8-45AD-A76F-38FA96936544}" destId="{3EBAB265-3427-4B62-8065-D61DCEA40A93}" srcOrd="0" destOrd="0" presId="urn:microsoft.com/office/officeart/2008/layout/VerticalCurvedList"/>
    <dgm:cxn modelId="{BBCAAEE9-1837-4D6C-920D-7E72425D892B}" type="presOf" srcId="{59709197-9DFB-482B-AF8B-581DB1F12468}" destId="{97F7D54C-2063-4296-B117-7011F09E5595}" srcOrd="0" destOrd="0" presId="urn:microsoft.com/office/officeart/2008/layout/VerticalCurvedList"/>
    <dgm:cxn modelId="{C342821F-249C-4B61-98A0-391E93AD90CC}" type="presParOf" srcId="{97F7D54C-2063-4296-B117-7011F09E5595}" destId="{3FD4A061-F44A-41D7-B6F0-35457F30E193}" srcOrd="0" destOrd="0" presId="urn:microsoft.com/office/officeart/2008/layout/VerticalCurvedList"/>
    <dgm:cxn modelId="{6B30C78D-941F-45FE-8B88-6DA5BEA2594F}" type="presParOf" srcId="{3FD4A061-F44A-41D7-B6F0-35457F30E193}" destId="{BC449F56-2C27-4EB1-980B-FD2CDC026DA7}" srcOrd="0" destOrd="0" presId="urn:microsoft.com/office/officeart/2008/layout/VerticalCurvedList"/>
    <dgm:cxn modelId="{F58EFE2D-1857-445A-931B-10A3ED7C9925}" type="presParOf" srcId="{BC449F56-2C27-4EB1-980B-FD2CDC026DA7}" destId="{3A13F3C4-4EA8-499E-B3AC-69CD50142202}" srcOrd="0" destOrd="0" presId="urn:microsoft.com/office/officeart/2008/layout/VerticalCurvedList"/>
    <dgm:cxn modelId="{6770298B-1E16-42C8-9376-BB8B6257E10C}" type="presParOf" srcId="{BC449F56-2C27-4EB1-980B-FD2CDC026DA7}" destId="{3EBAB265-3427-4B62-8065-D61DCEA40A93}" srcOrd="1" destOrd="0" presId="urn:microsoft.com/office/officeart/2008/layout/VerticalCurvedList"/>
    <dgm:cxn modelId="{EE792E46-4FFD-48F6-8C3A-7BFC5502EE8A}" type="presParOf" srcId="{BC449F56-2C27-4EB1-980B-FD2CDC026DA7}" destId="{21723112-F7E0-4D14-9B71-F6C7E6EA7E1C}" srcOrd="2" destOrd="0" presId="urn:microsoft.com/office/officeart/2008/layout/VerticalCurvedList"/>
    <dgm:cxn modelId="{14EF734B-5086-41A4-88E2-5D104298AFE9}" type="presParOf" srcId="{BC449F56-2C27-4EB1-980B-FD2CDC026DA7}" destId="{C0996371-3B1C-41F5-812B-09BFDFB1E40D}" srcOrd="3" destOrd="0" presId="urn:microsoft.com/office/officeart/2008/layout/VerticalCurvedList"/>
    <dgm:cxn modelId="{9CAF46BE-1B0E-415E-B526-11C4E79D94FF}" type="presParOf" srcId="{3FD4A061-F44A-41D7-B6F0-35457F30E193}" destId="{2FA32EAF-B809-4BE3-8983-42364148620E}" srcOrd="1" destOrd="0" presId="urn:microsoft.com/office/officeart/2008/layout/VerticalCurvedList"/>
    <dgm:cxn modelId="{8C9AC7DC-F06D-45F7-942C-030AD8DFE44C}" type="presParOf" srcId="{3FD4A061-F44A-41D7-B6F0-35457F30E193}" destId="{DF181291-7B3A-417B-88F0-CFB7FA1F8610}" srcOrd="2" destOrd="0" presId="urn:microsoft.com/office/officeart/2008/layout/VerticalCurvedList"/>
    <dgm:cxn modelId="{8C7AD783-A574-4486-B145-819620B161B6}" type="presParOf" srcId="{DF181291-7B3A-417B-88F0-CFB7FA1F8610}" destId="{C0A6C4C7-8191-44C6-940F-895248EC2166}" srcOrd="0" destOrd="0" presId="urn:microsoft.com/office/officeart/2008/layout/VerticalCurvedList"/>
    <dgm:cxn modelId="{ACD66409-C011-4DDA-BF47-9909242C873D}" type="presParOf" srcId="{3FD4A061-F44A-41D7-B6F0-35457F30E193}" destId="{38243FE4-19E0-4FDC-9F50-52E46103F3DC}" srcOrd="3" destOrd="0" presId="urn:microsoft.com/office/officeart/2008/layout/VerticalCurvedList"/>
    <dgm:cxn modelId="{76ADC56C-0C75-4E89-B93A-3BB97FDA42CE}" type="presParOf" srcId="{3FD4A061-F44A-41D7-B6F0-35457F30E193}" destId="{10979C7D-7587-4CFB-88AA-A038C68E8EBB}" srcOrd="4" destOrd="0" presId="urn:microsoft.com/office/officeart/2008/layout/VerticalCurvedList"/>
    <dgm:cxn modelId="{E578339D-2BA5-4897-AB28-E83DD0A162FD}" type="presParOf" srcId="{10979C7D-7587-4CFB-88AA-A038C68E8EBB}" destId="{04AED9EE-68E9-40D6-A358-15D26B7AC5B2}" srcOrd="0" destOrd="0" presId="urn:microsoft.com/office/officeart/2008/layout/VerticalCurvedList"/>
    <dgm:cxn modelId="{B4EBE57F-CD94-4017-8D30-2394F4C490BA}" type="presParOf" srcId="{3FD4A061-F44A-41D7-B6F0-35457F30E193}" destId="{47B9A728-7418-4BA7-A937-7C2F35BF4A99}" srcOrd="5" destOrd="0" presId="urn:microsoft.com/office/officeart/2008/layout/VerticalCurvedList"/>
    <dgm:cxn modelId="{782C6848-628F-4F4D-A515-D69F3372E86C}" type="presParOf" srcId="{3FD4A061-F44A-41D7-B6F0-35457F30E193}" destId="{99096304-5DB8-41E4-9271-CC87A2E33B95}" srcOrd="6" destOrd="0" presId="urn:microsoft.com/office/officeart/2008/layout/VerticalCurvedList"/>
    <dgm:cxn modelId="{EDD9DBEE-6E35-413F-A147-BEC6E0E15897}" type="presParOf" srcId="{99096304-5DB8-41E4-9271-CC87A2E33B95}" destId="{FFBA7B6B-ADDA-4207-B005-C3554AF544FC}" srcOrd="0" destOrd="0" presId="urn:microsoft.com/office/officeart/2008/layout/VerticalCurvedList"/>
    <dgm:cxn modelId="{B19C9482-A208-4F22-8B33-35961175F178}" type="presParOf" srcId="{3FD4A061-F44A-41D7-B6F0-35457F30E193}" destId="{B7104F90-901A-4F18-A4FF-AAB64549F337}" srcOrd="7" destOrd="0" presId="urn:microsoft.com/office/officeart/2008/layout/VerticalCurvedList"/>
    <dgm:cxn modelId="{C4BB6C2B-0A38-490B-B4DC-3BD26150A8B7}" type="presParOf" srcId="{3FD4A061-F44A-41D7-B6F0-35457F30E193}" destId="{FA33948C-E797-4CEC-8A3B-58CC391C5DA0}" srcOrd="8" destOrd="0" presId="urn:microsoft.com/office/officeart/2008/layout/VerticalCurvedList"/>
    <dgm:cxn modelId="{E03F5794-B62B-428F-994F-A94210748D4D}" type="presParOf" srcId="{FA33948C-E797-4CEC-8A3B-58CC391C5DA0}" destId="{BC74AF4C-A0F4-4B3D-9367-5C3585252E19}" srcOrd="0" destOrd="0" presId="urn:microsoft.com/office/officeart/2008/layout/VerticalCurvedList"/>
    <dgm:cxn modelId="{B0EA76DB-DF09-4F93-9F3C-049F70B3A436}" type="presParOf" srcId="{3FD4A061-F44A-41D7-B6F0-35457F30E193}" destId="{27C7E436-CE9E-49B8-8E88-C240979FFC9E}" srcOrd="9" destOrd="0" presId="urn:microsoft.com/office/officeart/2008/layout/VerticalCurvedList"/>
    <dgm:cxn modelId="{36DA5B56-A3AA-4D59-B0F1-EB47DB3002DB}" type="presParOf" srcId="{3FD4A061-F44A-41D7-B6F0-35457F30E193}" destId="{BA8CC7D0-8FA8-4FFE-90D6-5D473B22AB07}" srcOrd="10" destOrd="0" presId="urn:microsoft.com/office/officeart/2008/layout/VerticalCurvedList"/>
    <dgm:cxn modelId="{43C002A9-46FB-42B2-B9C3-21F411D5B2D4}" type="presParOf" srcId="{BA8CC7D0-8FA8-4FFE-90D6-5D473B22AB07}" destId="{FEBB3321-6703-4E02-8B5E-B8315E9EE8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09197-9DFB-482B-AF8B-581DB1F12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FA53ACC2-C0C7-4036-B2EE-A204B2CF9F0F}">
      <dgm:prSet phldrT="[Text]"/>
      <dgm:spPr/>
      <dgm:t>
        <a:bodyPr/>
        <a:lstStyle/>
        <a:p>
          <a:r>
            <a:rPr lang="en-US" dirty="0"/>
            <a:t>Facilitates cost estimation per sector, per org, and for entire plan</a:t>
          </a:r>
          <a:endParaRPr lang="en-GB" dirty="0"/>
        </a:p>
      </dgm:t>
    </dgm:pt>
    <dgm:pt modelId="{88AA5110-0D22-444A-B467-B8C6D7CF2987}" type="parTrans" cxnId="{ABF6EC9E-406C-48A3-B438-067DC264C62F}">
      <dgm:prSet/>
      <dgm:spPr/>
      <dgm:t>
        <a:bodyPr/>
        <a:lstStyle/>
        <a:p>
          <a:endParaRPr lang="en-GB"/>
        </a:p>
      </dgm:t>
    </dgm:pt>
    <dgm:pt modelId="{031F03FB-03A8-45AD-A76F-38FA96936544}" type="sibTrans" cxnId="{ABF6EC9E-406C-48A3-B438-067DC264C62F}">
      <dgm:prSet/>
      <dgm:spPr/>
      <dgm:t>
        <a:bodyPr/>
        <a:lstStyle/>
        <a:p>
          <a:endParaRPr lang="en-GB"/>
        </a:p>
      </dgm:t>
    </dgm:pt>
    <dgm:pt modelId="{C5C896D5-A34C-4C71-B2D6-546B79BFD258}">
      <dgm:prSet/>
      <dgm:spPr/>
      <dgm:t>
        <a:bodyPr/>
        <a:lstStyle/>
        <a:p>
          <a:r>
            <a:rPr lang="en-US" dirty="0"/>
            <a:t>Approval process (vetting) empowers clusters/sectors</a:t>
          </a:r>
        </a:p>
      </dgm:t>
    </dgm:pt>
    <dgm:pt modelId="{7C755F6F-DB69-495E-8A48-19AEDDB69829}" type="parTrans" cxnId="{A6311331-E379-43B4-887D-6F125BE3EEFB}">
      <dgm:prSet/>
      <dgm:spPr/>
      <dgm:t>
        <a:bodyPr/>
        <a:lstStyle/>
        <a:p>
          <a:endParaRPr lang="en-US"/>
        </a:p>
      </dgm:t>
    </dgm:pt>
    <dgm:pt modelId="{CA414154-863B-47F9-B6BB-4E7589ECA42E}" type="sibTrans" cxnId="{A6311331-E379-43B4-887D-6F125BE3EEFB}">
      <dgm:prSet/>
      <dgm:spPr/>
      <dgm:t>
        <a:bodyPr/>
        <a:lstStyle/>
        <a:p>
          <a:endParaRPr lang="en-US"/>
        </a:p>
      </dgm:t>
    </dgm:pt>
    <dgm:pt modelId="{F38C3A87-BD96-4B1C-BD31-75B588CAC216}">
      <dgm:prSet/>
      <dgm:spPr/>
      <dgm:t>
        <a:bodyPr/>
        <a:lstStyle/>
        <a:p>
          <a:r>
            <a:rPr lang="en-US" dirty="0"/>
            <a:t>Enhances visibility, credibility and accountability for included projects</a:t>
          </a:r>
        </a:p>
      </dgm:t>
    </dgm:pt>
    <dgm:pt modelId="{DD3CFC8B-06BB-45B7-BA27-B8AE8B2723A5}" type="parTrans" cxnId="{0A9E1726-EF69-415F-BF1D-34281DCE9650}">
      <dgm:prSet/>
      <dgm:spPr/>
      <dgm:t>
        <a:bodyPr/>
        <a:lstStyle/>
        <a:p>
          <a:endParaRPr lang="en-US"/>
        </a:p>
      </dgm:t>
    </dgm:pt>
    <dgm:pt modelId="{46EA57AB-AC8E-467C-AD2F-D4BA2A1BC169}" type="sibTrans" cxnId="{0A9E1726-EF69-415F-BF1D-34281DCE9650}">
      <dgm:prSet/>
      <dgm:spPr/>
      <dgm:t>
        <a:bodyPr/>
        <a:lstStyle/>
        <a:p>
          <a:endParaRPr lang="en-US"/>
        </a:p>
      </dgm:t>
    </dgm:pt>
    <dgm:pt modelId="{2883205A-A2FF-49ED-AF8C-12049679BAC6}">
      <dgm:prSet/>
      <dgm:spPr/>
      <dgm:t>
        <a:bodyPr/>
        <a:lstStyle/>
        <a:p>
          <a:r>
            <a:rPr lang="en-US" dirty="0"/>
            <a:t>Facilitates correct attribution of reported funding via FTS</a:t>
          </a:r>
        </a:p>
      </dgm:t>
    </dgm:pt>
    <dgm:pt modelId="{08B1E4E8-DFA1-4022-94DE-C5479CF6751A}" type="parTrans" cxnId="{8A18DC63-E325-4778-8B54-663366B234DF}">
      <dgm:prSet/>
      <dgm:spPr/>
      <dgm:t>
        <a:bodyPr/>
        <a:lstStyle/>
        <a:p>
          <a:endParaRPr lang="en-US"/>
        </a:p>
      </dgm:t>
    </dgm:pt>
    <dgm:pt modelId="{81911263-A3EB-46E5-92B7-8FB05ED817BA}" type="sibTrans" cxnId="{8A18DC63-E325-4778-8B54-663366B234DF}">
      <dgm:prSet/>
      <dgm:spPr/>
      <dgm:t>
        <a:bodyPr/>
        <a:lstStyle/>
        <a:p>
          <a:endParaRPr lang="en-US"/>
        </a:p>
      </dgm:t>
    </dgm:pt>
    <dgm:pt modelId="{B465E812-B864-4D4A-AE71-D33EAF590B97}">
      <dgm:prSet/>
      <dgm:spPr/>
      <dgm:t>
        <a:bodyPr/>
        <a:lstStyle/>
        <a:p>
          <a:r>
            <a:rPr lang="en-GB" dirty="0"/>
            <a:t>Helps to identify gaps and duplications before implementation begins</a:t>
          </a:r>
          <a:endParaRPr lang="en-US" dirty="0"/>
        </a:p>
      </dgm:t>
    </dgm:pt>
    <dgm:pt modelId="{6AC6493D-B02F-4D38-8C23-1828D6387233}" type="parTrans" cxnId="{DE3C55BF-B935-4B98-A0F0-24924EC2628E}">
      <dgm:prSet/>
      <dgm:spPr/>
      <dgm:t>
        <a:bodyPr/>
        <a:lstStyle/>
        <a:p>
          <a:endParaRPr lang="en-US"/>
        </a:p>
      </dgm:t>
    </dgm:pt>
    <dgm:pt modelId="{FE16BD63-5A51-4BB4-8B70-F3C32368283E}" type="sibTrans" cxnId="{DE3C55BF-B935-4B98-A0F0-24924EC2628E}">
      <dgm:prSet/>
      <dgm:spPr/>
      <dgm:t>
        <a:bodyPr/>
        <a:lstStyle/>
        <a:p>
          <a:endParaRPr lang="en-US"/>
        </a:p>
      </dgm:t>
    </dgm:pt>
    <dgm:pt modelId="{97F7D54C-2063-4296-B117-7011F09E5595}" type="pres">
      <dgm:prSet presAssocID="{59709197-9DFB-482B-AF8B-581DB1F12468}" presName="Name0" presStyleCnt="0">
        <dgm:presLayoutVars>
          <dgm:chMax val="7"/>
          <dgm:chPref val="7"/>
          <dgm:dir/>
        </dgm:presLayoutVars>
      </dgm:prSet>
      <dgm:spPr/>
    </dgm:pt>
    <dgm:pt modelId="{3FD4A061-F44A-41D7-B6F0-35457F30E193}" type="pres">
      <dgm:prSet presAssocID="{59709197-9DFB-482B-AF8B-581DB1F12468}" presName="Name1" presStyleCnt="0"/>
      <dgm:spPr/>
    </dgm:pt>
    <dgm:pt modelId="{BC449F56-2C27-4EB1-980B-FD2CDC026DA7}" type="pres">
      <dgm:prSet presAssocID="{59709197-9DFB-482B-AF8B-581DB1F12468}" presName="cycle" presStyleCnt="0"/>
      <dgm:spPr/>
    </dgm:pt>
    <dgm:pt modelId="{3A13F3C4-4EA8-499E-B3AC-69CD50142202}" type="pres">
      <dgm:prSet presAssocID="{59709197-9DFB-482B-AF8B-581DB1F12468}" presName="srcNode" presStyleLbl="node1" presStyleIdx="0" presStyleCnt="5"/>
      <dgm:spPr/>
    </dgm:pt>
    <dgm:pt modelId="{3EBAB265-3427-4B62-8065-D61DCEA40A93}" type="pres">
      <dgm:prSet presAssocID="{59709197-9DFB-482B-AF8B-581DB1F12468}" presName="conn" presStyleLbl="parChTrans1D2" presStyleIdx="0" presStyleCnt="1"/>
      <dgm:spPr/>
    </dgm:pt>
    <dgm:pt modelId="{21723112-F7E0-4D14-9B71-F6C7E6EA7E1C}" type="pres">
      <dgm:prSet presAssocID="{59709197-9DFB-482B-AF8B-581DB1F12468}" presName="extraNode" presStyleLbl="node1" presStyleIdx="0" presStyleCnt="5"/>
      <dgm:spPr/>
    </dgm:pt>
    <dgm:pt modelId="{C0996371-3B1C-41F5-812B-09BFDFB1E40D}" type="pres">
      <dgm:prSet presAssocID="{59709197-9DFB-482B-AF8B-581DB1F12468}" presName="dstNode" presStyleLbl="node1" presStyleIdx="0" presStyleCnt="5"/>
      <dgm:spPr/>
    </dgm:pt>
    <dgm:pt modelId="{2FA32EAF-B809-4BE3-8983-42364148620E}" type="pres">
      <dgm:prSet presAssocID="{FA53ACC2-C0C7-4036-B2EE-A204B2CF9F0F}" presName="text_1" presStyleLbl="node1" presStyleIdx="0" presStyleCnt="5">
        <dgm:presLayoutVars>
          <dgm:bulletEnabled val="1"/>
        </dgm:presLayoutVars>
      </dgm:prSet>
      <dgm:spPr/>
    </dgm:pt>
    <dgm:pt modelId="{DF181291-7B3A-417B-88F0-CFB7FA1F8610}" type="pres">
      <dgm:prSet presAssocID="{FA53ACC2-C0C7-4036-B2EE-A204B2CF9F0F}" presName="accent_1" presStyleCnt="0"/>
      <dgm:spPr/>
    </dgm:pt>
    <dgm:pt modelId="{C0A6C4C7-8191-44C6-940F-895248EC2166}" type="pres">
      <dgm:prSet presAssocID="{FA53ACC2-C0C7-4036-B2EE-A204B2CF9F0F}" presName="accentRepeatNode" presStyleLbl="solidFgAcc1" presStyleIdx="0" presStyleCnt="5"/>
      <dgm:spPr/>
    </dgm:pt>
    <dgm:pt modelId="{180CE2C9-D420-4B8D-BB16-29DD5993F031}" type="pres">
      <dgm:prSet presAssocID="{C5C896D5-A34C-4C71-B2D6-546B79BFD258}" presName="text_2" presStyleLbl="node1" presStyleIdx="1" presStyleCnt="5">
        <dgm:presLayoutVars>
          <dgm:bulletEnabled val="1"/>
        </dgm:presLayoutVars>
      </dgm:prSet>
      <dgm:spPr/>
    </dgm:pt>
    <dgm:pt modelId="{88268E3C-0BA2-4303-AEFE-154259F4F933}" type="pres">
      <dgm:prSet presAssocID="{C5C896D5-A34C-4C71-B2D6-546B79BFD258}" presName="accent_2" presStyleCnt="0"/>
      <dgm:spPr/>
    </dgm:pt>
    <dgm:pt modelId="{13CAD7FA-8471-4EA0-9321-38D39E3F02BF}" type="pres">
      <dgm:prSet presAssocID="{C5C896D5-A34C-4C71-B2D6-546B79BFD258}" presName="accentRepeatNode" presStyleLbl="solidFgAcc1" presStyleIdx="1" presStyleCnt="5"/>
      <dgm:spPr/>
    </dgm:pt>
    <dgm:pt modelId="{2BCF4375-8534-4329-B063-F56B717752CD}" type="pres">
      <dgm:prSet presAssocID="{B465E812-B864-4D4A-AE71-D33EAF590B97}" presName="text_3" presStyleLbl="node1" presStyleIdx="2" presStyleCnt="5">
        <dgm:presLayoutVars>
          <dgm:bulletEnabled val="1"/>
        </dgm:presLayoutVars>
      </dgm:prSet>
      <dgm:spPr/>
    </dgm:pt>
    <dgm:pt modelId="{1754C27C-9B92-4883-85E9-9F9B6BCFA9BC}" type="pres">
      <dgm:prSet presAssocID="{B465E812-B864-4D4A-AE71-D33EAF590B97}" presName="accent_3" presStyleCnt="0"/>
      <dgm:spPr/>
    </dgm:pt>
    <dgm:pt modelId="{8A072A22-83ED-48D2-A1EB-A45AD0866F73}" type="pres">
      <dgm:prSet presAssocID="{B465E812-B864-4D4A-AE71-D33EAF590B97}" presName="accentRepeatNode" presStyleLbl="solidFgAcc1" presStyleIdx="2" presStyleCnt="5"/>
      <dgm:spPr/>
    </dgm:pt>
    <dgm:pt modelId="{2A043748-328F-499D-A677-D11415EB0B63}" type="pres">
      <dgm:prSet presAssocID="{F38C3A87-BD96-4B1C-BD31-75B588CAC216}" presName="text_4" presStyleLbl="node1" presStyleIdx="3" presStyleCnt="5">
        <dgm:presLayoutVars>
          <dgm:bulletEnabled val="1"/>
        </dgm:presLayoutVars>
      </dgm:prSet>
      <dgm:spPr/>
    </dgm:pt>
    <dgm:pt modelId="{F2CFDFB2-95AE-45A6-A7D4-90408851AD4D}" type="pres">
      <dgm:prSet presAssocID="{F38C3A87-BD96-4B1C-BD31-75B588CAC216}" presName="accent_4" presStyleCnt="0"/>
      <dgm:spPr/>
    </dgm:pt>
    <dgm:pt modelId="{96E6EDBA-2089-408D-BA16-6875A907BC04}" type="pres">
      <dgm:prSet presAssocID="{F38C3A87-BD96-4B1C-BD31-75B588CAC216}" presName="accentRepeatNode" presStyleLbl="solidFgAcc1" presStyleIdx="3" presStyleCnt="5"/>
      <dgm:spPr/>
    </dgm:pt>
    <dgm:pt modelId="{E13FE47C-4812-4DA8-96F0-1F921DBBE022}" type="pres">
      <dgm:prSet presAssocID="{2883205A-A2FF-49ED-AF8C-12049679BAC6}" presName="text_5" presStyleLbl="node1" presStyleIdx="4" presStyleCnt="5">
        <dgm:presLayoutVars>
          <dgm:bulletEnabled val="1"/>
        </dgm:presLayoutVars>
      </dgm:prSet>
      <dgm:spPr/>
    </dgm:pt>
    <dgm:pt modelId="{3AC8059D-B9F0-43A3-932E-ADB45942EEF5}" type="pres">
      <dgm:prSet presAssocID="{2883205A-A2FF-49ED-AF8C-12049679BAC6}" presName="accent_5" presStyleCnt="0"/>
      <dgm:spPr/>
    </dgm:pt>
    <dgm:pt modelId="{8D3C6FF3-1A4E-4305-8FFD-FE62B43A992A}" type="pres">
      <dgm:prSet presAssocID="{2883205A-A2FF-49ED-AF8C-12049679BAC6}" presName="accentRepeatNode" presStyleLbl="solidFgAcc1" presStyleIdx="4" presStyleCnt="5"/>
      <dgm:spPr/>
    </dgm:pt>
  </dgm:ptLst>
  <dgm:cxnLst>
    <dgm:cxn modelId="{86A3060E-EFDE-447D-AAF0-5C60CC1FF9A2}" type="presOf" srcId="{2883205A-A2FF-49ED-AF8C-12049679BAC6}" destId="{E13FE47C-4812-4DA8-96F0-1F921DBBE022}" srcOrd="0" destOrd="0" presId="urn:microsoft.com/office/officeart/2008/layout/VerticalCurvedList"/>
    <dgm:cxn modelId="{0A9E1726-EF69-415F-BF1D-34281DCE9650}" srcId="{59709197-9DFB-482B-AF8B-581DB1F12468}" destId="{F38C3A87-BD96-4B1C-BD31-75B588CAC216}" srcOrd="3" destOrd="0" parTransId="{DD3CFC8B-06BB-45B7-BA27-B8AE8B2723A5}" sibTransId="{46EA57AB-AC8E-467C-AD2F-D4BA2A1BC169}"/>
    <dgm:cxn modelId="{A6311331-E379-43B4-887D-6F125BE3EEFB}" srcId="{59709197-9DFB-482B-AF8B-581DB1F12468}" destId="{C5C896D5-A34C-4C71-B2D6-546B79BFD258}" srcOrd="1" destOrd="0" parTransId="{7C755F6F-DB69-495E-8A48-19AEDDB69829}" sibTransId="{CA414154-863B-47F9-B6BB-4E7589ECA42E}"/>
    <dgm:cxn modelId="{0176A340-4224-40BC-A3EA-D42300DF4A1F}" type="presOf" srcId="{F38C3A87-BD96-4B1C-BD31-75B588CAC216}" destId="{2A043748-328F-499D-A677-D11415EB0B63}" srcOrd="0" destOrd="0" presId="urn:microsoft.com/office/officeart/2008/layout/VerticalCurvedList"/>
    <dgm:cxn modelId="{8A18DC63-E325-4778-8B54-663366B234DF}" srcId="{59709197-9DFB-482B-AF8B-581DB1F12468}" destId="{2883205A-A2FF-49ED-AF8C-12049679BAC6}" srcOrd="4" destOrd="0" parTransId="{08B1E4E8-DFA1-4022-94DE-C5479CF6751A}" sibTransId="{81911263-A3EB-46E5-92B7-8FB05ED817BA}"/>
    <dgm:cxn modelId="{ABF6EC9E-406C-48A3-B438-067DC264C62F}" srcId="{59709197-9DFB-482B-AF8B-581DB1F12468}" destId="{FA53ACC2-C0C7-4036-B2EE-A204B2CF9F0F}" srcOrd="0" destOrd="0" parTransId="{88AA5110-0D22-444A-B467-B8C6D7CF2987}" sibTransId="{031F03FB-03A8-45AD-A76F-38FA96936544}"/>
    <dgm:cxn modelId="{1912DEA6-3B9D-4B75-820D-5816376BC760}" type="presOf" srcId="{FA53ACC2-C0C7-4036-B2EE-A204B2CF9F0F}" destId="{2FA32EAF-B809-4BE3-8983-42364148620E}" srcOrd="0" destOrd="0" presId="urn:microsoft.com/office/officeart/2008/layout/VerticalCurvedList"/>
    <dgm:cxn modelId="{2CFD80A9-7316-4A04-A3BE-5787C2BD37C9}" type="presOf" srcId="{B465E812-B864-4D4A-AE71-D33EAF590B97}" destId="{2BCF4375-8534-4329-B063-F56B717752CD}" srcOrd="0" destOrd="0" presId="urn:microsoft.com/office/officeart/2008/layout/VerticalCurvedList"/>
    <dgm:cxn modelId="{30F8C0B8-71B2-4E09-ACE1-06ADFF5179BA}" type="presOf" srcId="{C5C896D5-A34C-4C71-B2D6-546B79BFD258}" destId="{180CE2C9-D420-4B8D-BB16-29DD5993F031}" srcOrd="0" destOrd="0" presId="urn:microsoft.com/office/officeart/2008/layout/VerticalCurvedList"/>
    <dgm:cxn modelId="{DE3C55BF-B935-4B98-A0F0-24924EC2628E}" srcId="{59709197-9DFB-482B-AF8B-581DB1F12468}" destId="{B465E812-B864-4D4A-AE71-D33EAF590B97}" srcOrd="2" destOrd="0" parTransId="{6AC6493D-B02F-4D38-8C23-1828D6387233}" sibTransId="{FE16BD63-5A51-4BB4-8B70-F3C32368283E}"/>
    <dgm:cxn modelId="{AABC7DC7-FECF-49BF-A385-6E16B8BC90EC}" type="presOf" srcId="{031F03FB-03A8-45AD-A76F-38FA96936544}" destId="{3EBAB265-3427-4B62-8065-D61DCEA40A93}" srcOrd="0" destOrd="0" presId="urn:microsoft.com/office/officeart/2008/layout/VerticalCurvedList"/>
    <dgm:cxn modelId="{BBCAAEE9-1837-4D6C-920D-7E72425D892B}" type="presOf" srcId="{59709197-9DFB-482B-AF8B-581DB1F12468}" destId="{97F7D54C-2063-4296-B117-7011F09E5595}" srcOrd="0" destOrd="0" presId="urn:microsoft.com/office/officeart/2008/layout/VerticalCurvedList"/>
    <dgm:cxn modelId="{C342821F-249C-4B61-98A0-391E93AD90CC}" type="presParOf" srcId="{97F7D54C-2063-4296-B117-7011F09E5595}" destId="{3FD4A061-F44A-41D7-B6F0-35457F30E193}" srcOrd="0" destOrd="0" presId="urn:microsoft.com/office/officeart/2008/layout/VerticalCurvedList"/>
    <dgm:cxn modelId="{6B30C78D-941F-45FE-8B88-6DA5BEA2594F}" type="presParOf" srcId="{3FD4A061-F44A-41D7-B6F0-35457F30E193}" destId="{BC449F56-2C27-4EB1-980B-FD2CDC026DA7}" srcOrd="0" destOrd="0" presId="urn:microsoft.com/office/officeart/2008/layout/VerticalCurvedList"/>
    <dgm:cxn modelId="{F58EFE2D-1857-445A-931B-10A3ED7C9925}" type="presParOf" srcId="{BC449F56-2C27-4EB1-980B-FD2CDC026DA7}" destId="{3A13F3C4-4EA8-499E-B3AC-69CD50142202}" srcOrd="0" destOrd="0" presId="urn:microsoft.com/office/officeart/2008/layout/VerticalCurvedList"/>
    <dgm:cxn modelId="{6770298B-1E16-42C8-9376-BB8B6257E10C}" type="presParOf" srcId="{BC449F56-2C27-4EB1-980B-FD2CDC026DA7}" destId="{3EBAB265-3427-4B62-8065-D61DCEA40A93}" srcOrd="1" destOrd="0" presId="urn:microsoft.com/office/officeart/2008/layout/VerticalCurvedList"/>
    <dgm:cxn modelId="{EE792E46-4FFD-48F6-8C3A-7BFC5502EE8A}" type="presParOf" srcId="{BC449F56-2C27-4EB1-980B-FD2CDC026DA7}" destId="{21723112-F7E0-4D14-9B71-F6C7E6EA7E1C}" srcOrd="2" destOrd="0" presId="urn:microsoft.com/office/officeart/2008/layout/VerticalCurvedList"/>
    <dgm:cxn modelId="{14EF734B-5086-41A4-88E2-5D104298AFE9}" type="presParOf" srcId="{BC449F56-2C27-4EB1-980B-FD2CDC026DA7}" destId="{C0996371-3B1C-41F5-812B-09BFDFB1E40D}" srcOrd="3" destOrd="0" presId="urn:microsoft.com/office/officeart/2008/layout/VerticalCurvedList"/>
    <dgm:cxn modelId="{9CAF46BE-1B0E-415E-B526-11C4E79D94FF}" type="presParOf" srcId="{3FD4A061-F44A-41D7-B6F0-35457F30E193}" destId="{2FA32EAF-B809-4BE3-8983-42364148620E}" srcOrd="1" destOrd="0" presId="urn:microsoft.com/office/officeart/2008/layout/VerticalCurvedList"/>
    <dgm:cxn modelId="{8C9AC7DC-F06D-45F7-942C-030AD8DFE44C}" type="presParOf" srcId="{3FD4A061-F44A-41D7-B6F0-35457F30E193}" destId="{DF181291-7B3A-417B-88F0-CFB7FA1F8610}" srcOrd="2" destOrd="0" presId="urn:microsoft.com/office/officeart/2008/layout/VerticalCurvedList"/>
    <dgm:cxn modelId="{8C7AD783-A574-4486-B145-819620B161B6}" type="presParOf" srcId="{DF181291-7B3A-417B-88F0-CFB7FA1F8610}" destId="{C0A6C4C7-8191-44C6-940F-895248EC2166}" srcOrd="0" destOrd="0" presId="urn:microsoft.com/office/officeart/2008/layout/VerticalCurvedList"/>
    <dgm:cxn modelId="{5E04722E-82A7-4F76-8315-10B110EA939F}" type="presParOf" srcId="{3FD4A061-F44A-41D7-B6F0-35457F30E193}" destId="{180CE2C9-D420-4B8D-BB16-29DD5993F031}" srcOrd="3" destOrd="0" presId="urn:microsoft.com/office/officeart/2008/layout/VerticalCurvedList"/>
    <dgm:cxn modelId="{3DA11D7F-013F-4955-8FE8-ECCAB871BEC4}" type="presParOf" srcId="{3FD4A061-F44A-41D7-B6F0-35457F30E193}" destId="{88268E3C-0BA2-4303-AEFE-154259F4F933}" srcOrd="4" destOrd="0" presId="urn:microsoft.com/office/officeart/2008/layout/VerticalCurvedList"/>
    <dgm:cxn modelId="{6E5A8448-D24D-448B-AD96-0B198F2B1E07}" type="presParOf" srcId="{88268E3C-0BA2-4303-AEFE-154259F4F933}" destId="{13CAD7FA-8471-4EA0-9321-38D39E3F02BF}" srcOrd="0" destOrd="0" presId="urn:microsoft.com/office/officeart/2008/layout/VerticalCurvedList"/>
    <dgm:cxn modelId="{AA6F1301-AD68-4C79-9048-141584041AB7}" type="presParOf" srcId="{3FD4A061-F44A-41D7-B6F0-35457F30E193}" destId="{2BCF4375-8534-4329-B063-F56B717752CD}" srcOrd="5" destOrd="0" presId="urn:microsoft.com/office/officeart/2008/layout/VerticalCurvedList"/>
    <dgm:cxn modelId="{32774CC2-D9F9-4070-B18C-A029F5153C0C}" type="presParOf" srcId="{3FD4A061-F44A-41D7-B6F0-35457F30E193}" destId="{1754C27C-9B92-4883-85E9-9F9B6BCFA9BC}" srcOrd="6" destOrd="0" presId="urn:microsoft.com/office/officeart/2008/layout/VerticalCurvedList"/>
    <dgm:cxn modelId="{AB8ED40B-DC46-4675-83AB-29F732C4C8EE}" type="presParOf" srcId="{1754C27C-9B92-4883-85E9-9F9B6BCFA9BC}" destId="{8A072A22-83ED-48D2-A1EB-A45AD0866F73}" srcOrd="0" destOrd="0" presId="urn:microsoft.com/office/officeart/2008/layout/VerticalCurvedList"/>
    <dgm:cxn modelId="{8FE69609-8AC1-45FE-8A28-C2990E5B1DE8}" type="presParOf" srcId="{3FD4A061-F44A-41D7-B6F0-35457F30E193}" destId="{2A043748-328F-499D-A677-D11415EB0B63}" srcOrd="7" destOrd="0" presId="urn:microsoft.com/office/officeart/2008/layout/VerticalCurvedList"/>
    <dgm:cxn modelId="{29269E51-48B2-4323-8A96-31D8D7462D0B}" type="presParOf" srcId="{3FD4A061-F44A-41D7-B6F0-35457F30E193}" destId="{F2CFDFB2-95AE-45A6-A7D4-90408851AD4D}" srcOrd="8" destOrd="0" presId="urn:microsoft.com/office/officeart/2008/layout/VerticalCurvedList"/>
    <dgm:cxn modelId="{64A88184-4EF8-4D46-A187-11294F5056DD}" type="presParOf" srcId="{F2CFDFB2-95AE-45A6-A7D4-90408851AD4D}" destId="{96E6EDBA-2089-408D-BA16-6875A907BC04}" srcOrd="0" destOrd="0" presId="urn:microsoft.com/office/officeart/2008/layout/VerticalCurvedList"/>
    <dgm:cxn modelId="{6B324F9F-E45A-4F41-B5B9-3C058008D5D1}" type="presParOf" srcId="{3FD4A061-F44A-41D7-B6F0-35457F30E193}" destId="{E13FE47C-4812-4DA8-96F0-1F921DBBE022}" srcOrd="9" destOrd="0" presId="urn:microsoft.com/office/officeart/2008/layout/VerticalCurvedList"/>
    <dgm:cxn modelId="{20A362BD-E56F-451F-A070-90624762EE0B}" type="presParOf" srcId="{3FD4A061-F44A-41D7-B6F0-35457F30E193}" destId="{3AC8059D-B9F0-43A3-932E-ADB45942EEF5}" srcOrd="10" destOrd="0" presId="urn:microsoft.com/office/officeart/2008/layout/VerticalCurvedList"/>
    <dgm:cxn modelId="{0F9D75AD-C1FC-4079-9C87-3AB7A5EAB230}" type="presParOf" srcId="{3AC8059D-B9F0-43A3-932E-ADB45942EEF5}" destId="{8D3C6FF3-1A4E-4305-8FFD-FE62B43A99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F3902-1924-4AF3-BCD3-8ED45AC624D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64F19A1-969C-4CBF-8986-F3293B65E47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Transparency</a:t>
          </a:r>
          <a:endParaRPr lang="en-GB" sz="1800" dirty="0"/>
        </a:p>
      </dgm:t>
    </dgm:pt>
    <dgm:pt modelId="{20A98F00-7BAA-47D1-B968-576EF7188287}" type="parTrans" cxnId="{D338A626-E994-47DB-9863-BBBC3CA4F07A}">
      <dgm:prSet/>
      <dgm:spPr/>
      <dgm:t>
        <a:bodyPr/>
        <a:lstStyle/>
        <a:p>
          <a:endParaRPr lang="en-GB" sz="3600"/>
        </a:p>
      </dgm:t>
    </dgm:pt>
    <dgm:pt modelId="{54A9FE85-C55A-41EE-A4A0-4976C78C88A7}" type="sibTrans" cxnId="{D338A626-E994-47DB-9863-BBBC3CA4F07A}">
      <dgm:prSet custT="1"/>
      <dgm:spPr/>
      <dgm:t>
        <a:bodyPr/>
        <a:lstStyle/>
        <a:p>
          <a:endParaRPr lang="en-GB" sz="6000"/>
        </a:p>
      </dgm:t>
    </dgm:pt>
    <dgm:pt modelId="{D657EAF3-0E78-4923-B6EE-1D26F0C9A93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Multi-year planning and financing</a:t>
          </a:r>
        </a:p>
      </dgm:t>
    </dgm:pt>
    <dgm:pt modelId="{752D1A7C-F054-41B7-959B-80742871EC55}" type="parTrans" cxnId="{19E5E782-8266-43A4-B27A-99F65A3C6E8E}">
      <dgm:prSet/>
      <dgm:spPr/>
      <dgm:t>
        <a:bodyPr/>
        <a:lstStyle/>
        <a:p>
          <a:endParaRPr lang="en-GB" sz="3600"/>
        </a:p>
      </dgm:t>
    </dgm:pt>
    <dgm:pt modelId="{53911D07-A9B5-4BBD-BCE5-A655E0ADF3A7}" type="sibTrans" cxnId="{19E5E782-8266-43A4-B27A-99F65A3C6E8E}">
      <dgm:prSet custT="1"/>
      <dgm:spPr/>
      <dgm:t>
        <a:bodyPr/>
        <a:lstStyle/>
        <a:p>
          <a:endParaRPr lang="en-GB" sz="6000"/>
        </a:p>
      </dgm:t>
    </dgm:pt>
    <dgm:pt modelId="{A2086053-6143-4C6D-9226-F5F74430C39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800" b="1" dirty="0"/>
            <a:t>Management costs</a:t>
          </a:r>
          <a:endParaRPr lang="en-GB" sz="1800" dirty="0"/>
        </a:p>
      </dgm:t>
    </dgm:pt>
    <dgm:pt modelId="{7C1A2F1D-1CE9-49AB-99DE-A1EAA7067537}" type="parTrans" cxnId="{8CB510AD-9F7C-4B73-8D89-24A001644449}">
      <dgm:prSet/>
      <dgm:spPr/>
      <dgm:t>
        <a:bodyPr/>
        <a:lstStyle/>
        <a:p>
          <a:endParaRPr lang="en-GB" sz="3600"/>
        </a:p>
      </dgm:t>
    </dgm:pt>
    <dgm:pt modelId="{4247A6E6-4EA2-45A6-ABF0-72C187E85ABB}" type="sibTrans" cxnId="{8CB510AD-9F7C-4B73-8D89-24A001644449}">
      <dgm:prSet custT="1"/>
      <dgm:spPr/>
      <dgm:t>
        <a:bodyPr/>
        <a:lstStyle/>
        <a:p>
          <a:endParaRPr lang="en-GB" sz="6000"/>
        </a:p>
      </dgm:t>
    </dgm:pt>
    <dgm:pt modelId="{17AD8E96-96FC-4140-AE3B-5AAA94D791E1}">
      <dgm:prSet phldrT="[Text]" custT="1"/>
      <dgm:spPr>
        <a:solidFill>
          <a:schemeClr val="bg1">
            <a:lumMod val="75000"/>
          </a:schemeClr>
        </a:solidFill>
      </dgm:spPr>
      <dgm:t>
        <a:bodyPr lIns="0" tIns="0" rIns="0"/>
        <a:lstStyle/>
        <a:p>
          <a:r>
            <a:rPr lang="en-GB" sz="1800" b="1" dirty="0"/>
            <a:t>Localisation</a:t>
          </a:r>
          <a:endParaRPr lang="en-GB" sz="1800" dirty="0"/>
        </a:p>
      </dgm:t>
    </dgm:pt>
    <dgm:pt modelId="{E583F937-EA00-4718-8585-083314078721}" type="parTrans" cxnId="{2BE61D33-B2CA-4ACA-88B0-522331BB1B0A}">
      <dgm:prSet/>
      <dgm:spPr/>
      <dgm:t>
        <a:bodyPr/>
        <a:lstStyle/>
        <a:p>
          <a:endParaRPr lang="en-GB" sz="3600"/>
        </a:p>
      </dgm:t>
    </dgm:pt>
    <dgm:pt modelId="{C421B565-8ACA-4333-B758-93F51BAE9973}" type="sibTrans" cxnId="{2BE61D33-B2CA-4ACA-88B0-522331BB1B0A}">
      <dgm:prSet custT="1"/>
      <dgm:spPr/>
      <dgm:t>
        <a:bodyPr/>
        <a:lstStyle/>
        <a:p>
          <a:endParaRPr lang="en-GB" sz="6000"/>
        </a:p>
      </dgm:t>
    </dgm:pt>
    <dgm:pt modelId="{E37185D7-0072-47AA-8EF9-0328D653468B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More regular and comprehensive reporting, facilitated by support for the IATI reporting standard</a:t>
          </a:r>
        </a:p>
      </dgm:t>
    </dgm:pt>
    <dgm:pt modelId="{0AE5E074-A577-4E1C-B958-1CF6E417787C}" type="parTrans" cxnId="{08613BF7-059B-4069-AEAD-8E5B119559DC}">
      <dgm:prSet/>
      <dgm:spPr/>
      <dgm:t>
        <a:bodyPr/>
        <a:lstStyle/>
        <a:p>
          <a:endParaRPr lang="en-GB" sz="3600"/>
        </a:p>
      </dgm:t>
    </dgm:pt>
    <dgm:pt modelId="{82D9258C-7917-480B-93B3-A8414D273DF2}" type="sibTrans" cxnId="{08613BF7-059B-4069-AEAD-8E5B119559DC}">
      <dgm:prSet/>
      <dgm:spPr/>
      <dgm:t>
        <a:bodyPr/>
        <a:lstStyle/>
        <a:p>
          <a:endParaRPr lang="en-GB" sz="3600"/>
        </a:p>
      </dgm:t>
    </dgm:pt>
    <dgm:pt modelId="{2CFEDC38-3BF4-4FF9-8013-ECEF9AD65921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Tracking of pass-through funding to improve traceability and measure funding to local actors</a:t>
          </a:r>
        </a:p>
      </dgm:t>
    </dgm:pt>
    <dgm:pt modelId="{C067B9BD-C314-450F-AA1A-1D2468CDCDC4}" type="parTrans" cxnId="{5E645034-BE60-4A77-9EAD-EC9455A4E196}">
      <dgm:prSet/>
      <dgm:spPr/>
      <dgm:t>
        <a:bodyPr/>
        <a:lstStyle/>
        <a:p>
          <a:endParaRPr lang="en-GB" sz="3600"/>
        </a:p>
      </dgm:t>
    </dgm:pt>
    <dgm:pt modelId="{4A5DA005-48DC-447A-BD20-C54A9EA13E1E}" type="sibTrans" cxnId="{5E645034-BE60-4A77-9EAD-EC9455A4E196}">
      <dgm:prSet/>
      <dgm:spPr/>
      <dgm:t>
        <a:bodyPr/>
        <a:lstStyle/>
        <a:p>
          <a:endParaRPr lang="en-GB" sz="3600"/>
        </a:p>
      </dgm:t>
    </dgm:pt>
    <dgm:pt modelId="{56D43A7C-BC42-4E08-8BFE-5272DE929FB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Reduce earmarking</a:t>
          </a:r>
          <a:endParaRPr lang="en-GB" sz="1800" dirty="0"/>
        </a:p>
      </dgm:t>
    </dgm:pt>
    <dgm:pt modelId="{AF9B40B5-C01A-4EC5-8EDF-D82FD42FB2C7}" type="parTrans" cxnId="{208172BD-A1EC-4B4D-B062-513F36619648}">
      <dgm:prSet/>
      <dgm:spPr/>
      <dgm:t>
        <a:bodyPr/>
        <a:lstStyle/>
        <a:p>
          <a:endParaRPr lang="en-GB" sz="3600"/>
        </a:p>
      </dgm:t>
    </dgm:pt>
    <dgm:pt modelId="{6B8E2108-19FF-42F3-A4E9-9EB206786DAB}" type="sibTrans" cxnId="{208172BD-A1EC-4B4D-B062-513F36619648}">
      <dgm:prSet custT="1"/>
      <dgm:spPr/>
      <dgm:t>
        <a:bodyPr/>
        <a:lstStyle/>
        <a:p>
          <a:endParaRPr lang="en-GB" sz="6000"/>
        </a:p>
      </dgm:t>
    </dgm:pt>
    <dgm:pt modelId="{1DFEE616-B609-49EB-BFCF-D230F34412D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800" b="1" dirty="0"/>
            <a:t>Use of cash</a:t>
          </a:r>
          <a:endParaRPr lang="en-GB" sz="1800" dirty="0"/>
        </a:p>
      </dgm:t>
    </dgm:pt>
    <dgm:pt modelId="{C4BC48A8-241C-470D-8CD5-05AEA8FA2AF7}" type="parTrans" cxnId="{4D48091B-C8CB-4A85-8159-0BC4B827753A}">
      <dgm:prSet/>
      <dgm:spPr/>
      <dgm:t>
        <a:bodyPr/>
        <a:lstStyle/>
        <a:p>
          <a:endParaRPr lang="en-GB" sz="3600"/>
        </a:p>
      </dgm:t>
    </dgm:pt>
    <dgm:pt modelId="{3FB6C2BF-A4D9-49B9-9A01-DCE0AF785B02}" type="sibTrans" cxnId="{4D48091B-C8CB-4A85-8159-0BC4B827753A}">
      <dgm:prSet custT="1"/>
      <dgm:spPr/>
      <dgm:t>
        <a:bodyPr/>
        <a:lstStyle/>
        <a:p>
          <a:endParaRPr lang="en-GB" sz="6000"/>
        </a:p>
      </dgm:t>
    </dgm:pt>
    <dgm:pt modelId="{7169969C-64EE-4A51-B65C-ECCC3747CEC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Categorisation of donor contributions by level of earmarking</a:t>
          </a:r>
        </a:p>
      </dgm:t>
    </dgm:pt>
    <dgm:pt modelId="{14BCC708-9708-43D9-93AC-4EDD6933A15E}" type="parTrans" cxnId="{AF7B16B3-DEE1-43A1-A2E1-B468D934882C}">
      <dgm:prSet/>
      <dgm:spPr/>
      <dgm:t>
        <a:bodyPr/>
        <a:lstStyle/>
        <a:p>
          <a:endParaRPr lang="en-GB" sz="3600"/>
        </a:p>
      </dgm:t>
    </dgm:pt>
    <dgm:pt modelId="{4170FA84-AC8E-49FA-9477-43A2A5650666}" type="sibTrans" cxnId="{AF7B16B3-DEE1-43A1-A2E1-B468D934882C}">
      <dgm:prSet/>
      <dgm:spPr/>
      <dgm:t>
        <a:bodyPr/>
        <a:lstStyle/>
        <a:p>
          <a:endParaRPr lang="en-GB" sz="3600"/>
        </a:p>
      </dgm:t>
    </dgm:pt>
    <dgm:pt modelId="{A774F3DF-AAA9-4BD7-82D6-EEAF1013D3DE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Identification of use and type of cash transfer programming</a:t>
          </a:r>
        </a:p>
      </dgm:t>
    </dgm:pt>
    <dgm:pt modelId="{1F11E7D6-1FE6-4B9E-B199-23AABB51A367}" type="parTrans" cxnId="{99F6183B-AAC8-43D0-949D-B270ACD40747}">
      <dgm:prSet/>
      <dgm:spPr/>
      <dgm:t>
        <a:bodyPr/>
        <a:lstStyle/>
        <a:p>
          <a:endParaRPr lang="en-GB" sz="3600"/>
        </a:p>
      </dgm:t>
    </dgm:pt>
    <dgm:pt modelId="{BCA8581A-2778-4E7E-A62C-C2027E7E3D0C}" type="sibTrans" cxnId="{99F6183B-AAC8-43D0-949D-B270ACD40747}">
      <dgm:prSet/>
      <dgm:spPr/>
      <dgm:t>
        <a:bodyPr/>
        <a:lstStyle/>
        <a:p>
          <a:endParaRPr lang="en-GB" sz="3600"/>
        </a:p>
      </dgm:t>
    </dgm:pt>
    <dgm:pt modelId="{5A864803-228E-403C-8DCC-3F4006A1A1A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Better tracking of multi-year requirements in HRPs, and multi-year donor contributions</a:t>
          </a:r>
          <a:endParaRPr lang="en-GB" sz="1200" b="1" dirty="0"/>
        </a:p>
      </dgm:t>
    </dgm:pt>
    <dgm:pt modelId="{25734B38-4D48-4E49-A915-F82046550B00}" type="parTrans" cxnId="{617CD55C-5526-44AF-9D39-CD345D809CA2}">
      <dgm:prSet/>
      <dgm:spPr/>
      <dgm:t>
        <a:bodyPr/>
        <a:lstStyle/>
        <a:p>
          <a:endParaRPr lang="en-GB" sz="3600"/>
        </a:p>
      </dgm:t>
    </dgm:pt>
    <dgm:pt modelId="{AC176280-B657-42BF-9B7D-ADE074C5E3DE}" type="sibTrans" cxnId="{617CD55C-5526-44AF-9D39-CD345D809CA2}">
      <dgm:prSet/>
      <dgm:spPr/>
      <dgm:t>
        <a:bodyPr/>
        <a:lstStyle/>
        <a:p>
          <a:endParaRPr lang="en-GB" sz="3600"/>
        </a:p>
      </dgm:t>
    </dgm:pt>
    <dgm:pt modelId="{A508694F-804B-4F71-816C-17CF8CDB2435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Greater visibility on overheads wherever possible</a:t>
          </a:r>
        </a:p>
      </dgm:t>
    </dgm:pt>
    <dgm:pt modelId="{B46B4D58-3D64-4DB9-B650-6724D321E305}" type="parTrans" cxnId="{09042E2A-147B-4ABA-A8DE-D86BFB7A9C2B}">
      <dgm:prSet/>
      <dgm:spPr/>
      <dgm:t>
        <a:bodyPr/>
        <a:lstStyle/>
        <a:p>
          <a:endParaRPr lang="en-GB" sz="3600"/>
        </a:p>
      </dgm:t>
    </dgm:pt>
    <dgm:pt modelId="{B40A8DDA-BAEB-4674-8FCC-D59F204ADFEF}" type="sibTrans" cxnId="{09042E2A-147B-4ABA-A8DE-D86BFB7A9C2B}">
      <dgm:prSet/>
      <dgm:spPr/>
      <dgm:t>
        <a:bodyPr/>
        <a:lstStyle/>
        <a:p>
          <a:endParaRPr lang="en-GB" sz="3600"/>
        </a:p>
      </dgm:t>
    </dgm:pt>
    <dgm:pt modelId="{DC9E868C-2210-4D15-9DC7-A0F94AFACCE0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Improved visualisation and accessibility of data</a:t>
          </a:r>
        </a:p>
      </dgm:t>
    </dgm:pt>
    <dgm:pt modelId="{2429108D-EA79-45FB-BF76-BCBBBF077B46}" type="parTrans" cxnId="{34F55921-37D1-496E-940A-5E9FAD64762E}">
      <dgm:prSet/>
      <dgm:spPr/>
      <dgm:t>
        <a:bodyPr/>
        <a:lstStyle/>
        <a:p>
          <a:endParaRPr lang="en-GB"/>
        </a:p>
      </dgm:t>
    </dgm:pt>
    <dgm:pt modelId="{B92155EA-62BA-4646-BC3E-18597795A121}" type="sibTrans" cxnId="{34F55921-37D1-496E-940A-5E9FAD64762E}">
      <dgm:prSet/>
      <dgm:spPr/>
      <dgm:t>
        <a:bodyPr/>
        <a:lstStyle/>
        <a:p>
          <a:endParaRPr lang="en-GB"/>
        </a:p>
      </dgm:t>
    </dgm:pt>
    <dgm:pt modelId="{525506B5-8A17-4C6A-8BC2-0C2D490FD0DC}" type="pres">
      <dgm:prSet presAssocID="{6A4F3902-1924-4AF3-BCD3-8ED45AC624DE}" presName="Name0" presStyleCnt="0">
        <dgm:presLayoutVars>
          <dgm:dir/>
          <dgm:animLvl val="lvl"/>
          <dgm:resizeHandles val="exact"/>
        </dgm:presLayoutVars>
      </dgm:prSet>
      <dgm:spPr/>
    </dgm:pt>
    <dgm:pt modelId="{1FA4DEAE-A713-4C63-A753-FF2BAA175A9C}" type="pres">
      <dgm:prSet presAssocID="{E64F19A1-969C-4CBF-8986-F3293B65E47D}" presName="linNode" presStyleCnt="0"/>
      <dgm:spPr/>
    </dgm:pt>
    <dgm:pt modelId="{D0628C2C-9D16-48A5-8BF7-A22CD0B465F8}" type="pres">
      <dgm:prSet presAssocID="{E64F19A1-969C-4CBF-8986-F3293B65E47D}" presName="parentText" presStyleLbl="node1" presStyleIdx="0" presStyleCnt="6" custScaleY="147926">
        <dgm:presLayoutVars>
          <dgm:chMax val="1"/>
          <dgm:bulletEnabled val="1"/>
        </dgm:presLayoutVars>
      </dgm:prSet>
      <dgm:spPr/>
    </dgm:pt>
    <dgm:pt modelId="{9FAFD114-D199-47FC-9C57-642395426208}" type="pres">
      <dgm:prSet presAssocID="{E64F19A1-969C-4CBF-8986-F3293B65E47D}" presName="descendantText" presStyleLbl="alignAccFollowNode1" presStyleIdx="0" presStyleCnt="6" custScaleY="149827">
        <dgm:presLayoutVars>
          <dgm:bulletEnabled val="1"/>
        </dgm:presLayoutVars>
      </dgm:prSet>
      <dgm:spPr/>
    </dgm:pt>
    <dgm:pt modelId="{21CE029E-A1E9-4EDF-9B6F-50A7C33B25B6}" type="pres">
      <dgm:prSet presAssocID="{54A9FE85-C55A-41EE-A4A0-4976C78C88A7}" presName="sp" presStyleCnt="0"/>
      <dgm:spPr/>
    </dgm:pt>
    <dgm:pt modelId="{934881CC-12CE-4117-B6D4-FF3D213D614E}" type="pres">
      <dgm:prSet presAssocID="{17AD8E96-96FC-4140-AE3B-5AAA94D791E1}" presName="linNode" presStyleCnt="0"/>
      <dgm:spPr/>
    </dgm:pt>
    <dgm:pt modelId="{73E8640B-B285-4221-8D5E-5437E5CFFF03}" type="pres">
      <dgm:prSet presAssocID="{17AD8E96-96FC-4140-AE3B-5AAA94D791E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8EAE3AA-CCA4-4BE2-A919-40454AFE7781}" type="pres">
      <dgm:prSet presAssocID="{17AD8E96-96FC-4140-AE3B-5AAA94D791E1}" presName="descendantText" presStyleLbl="alignAccFollowNode1" presStyleIdx="1" presStyleCnt="6">
        <dgm:presLayoutVars>
          <dgm:bulletEnabled val="1"/>
        </dgm:presLayoutVars>
      </dgm:prSet>
      <dgm:spPr/>
    </dgm:pt>
    <dgm:pt modelId="{3D71B758-4655-4875-B9E0-7FD7432F2F17}" type="pres">
      <dgm:prSet presAssocID="{C421B565-8ACA-4333-B758-93F51BAE9973}" presName="sp" presStyleCnt="0"/>
      <dgm:spPr/>
    </dgm:pt>
    <dgm:pt modelId="{7EEDBC4B-6723-44A3-8BED-534108F2CDA0}" type="pres">
      <dgm:prSet presAssocID="{56D43A7C-BC42-4E08-8BFE-5272DE929FB9}" presName="linNode" presStyleCnt="0"/>
      <dgm:spPr/>
    </dgm:pt>
    <dgm:pt modelId="{D9381FE7-6AB9-400F-B6CF-C46F19D283D2}" type="pres">
      <dgm:prSet presAssocID="{56D43A7C-BC42-4E08-8BFE-5272DE929FB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A0184F1-F5D0-4BC1-B772-CC9261190520}" type="pres">
      <dgm:prSet presAssocID="{56D43A7C-BC42-4E08-8BFE-5272DE929FB9}" presName="descendantText" presStyleLbl="alignAccFollowNode1" presStyleIdx="2" presStyleCnt="6">
        <dgm:presLayoutVars>
          <dgm:bulletEnabled val="1"/>
        </dgm:presLayoutVars>
      </dgm:prSet>
      <dgm:spPr/>
    </dgm:pt>
    <dgm:pt modelId="{259648C8-0F97-461D-B1FA-D3872EB9B1D2}" type="pres">
      <dgm:prSet presAssocID="{6B8E2108-19FF-42F3-A4E9-9EB206786DAB}" presName="sp" presStyleCnt="0"/>
      <dgm:spPr/>
    </dgm:pt>
    <dgm:pt modelId="{EE355F77-B10D-4C8E-8BCB-DEDEBB1A788F}" type="pres">
      <dgm:prSet presAssocID="{1DFEE616-B609-49EB-BFCF-D230F34412DA}" presName="linNode" presStyleCnt="0"/>
      <dgm:spPr/>
    </dgm:pt>
    <dgm:pt modelId="{C40490DF-3E9B-48FA-B3E4-BDBE4A070D44}" type="pres">
      <dgm:prSet presAssocID="{1DFEE616-B609-49EB-BFCF-D230F34412D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74B08A4-5074-4B64-AE09-513CEDDC69CE}" type="pres">
      <dgm:prSet presAssocID="{1DFEE616-B609-49EB-BFCF-D230F34412DA}" presName="descendantText" presStyleLbl="alignAccFollowNode1" presStyleIdx="3" presStyleCnt="6">
        <dgm:presLayoutVars>
          <dgm:bulletEnabled val="1"/>
        </dgm:presLayoutVars>
      </dgm:prSet>
      <dgm:spPr/>
    </dgm:pt>
    <dgm:pt modelId="{6DFBD353-0254-4BD2-AE00-958484856B5E}" type="pres">
      <dgm:prSet presAssocID="{3FB6C2BF-A4D9-49B9-9A01-DCE0AF785B02}" presName="sp" presStyleCnt="0"/>
      <dgm:spPr/>
    </dgm:pt>
    <dgm:pt modelId="{87264720-D2BF-4AE4-9F5C-B0715AF92496}" type="pres">
      <dgm:prSet presAssocID="{D657EAF3-0E78-4923-B6EE-1D26F0C9A936}" presName="linNode" presStyleCnt="0"/>
      <dgm:spPr/>
    </dgm:pt>
    <dgm:pt modelId="{AC703537-F652-438E-97A7-7D55EEC35456}" type="pres">
      <dgm:prSet presAssocID="{D657EAF3-0E78-4923-B6EE-1D26F0C9A93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442265E-C57B-4EFF-8BD1-89BB5ADF207E}" type="pres">
      <dgm:prSet presAssocID="{D657EAF3-0E78-4923-B6EE-1D26F0C9A936}" presName="descendantText" presStyleLbl="alignAccFollowNode1" presStyleIdx="4" presStyleCnt="6">
        <dgm:presLayoutVars>
          <dgm:bulletEnabled val="1"/>
        </dgm:presLayoutVars>
      </dgm:prSet>
      <dgm:spPr/>
    </dgm:pt>
    <dgm:pt modelId="{C088E727-6ADC-4095-AE2B-95399C3708E0}" type="pres">
      <dgm:prSet presAssocID="{53911D07-A9B5-4BBD-BCE5-A655E0ADF3A7}" presName="sp" presStyleCnt="0"/>
      <dgm:spPr/>
    </dgm:pt>
    <dgm:pt modelId="{853C8DF2-0C05-4EC3-BB0A-CDC988D04B2C}" type="pres">
      <dgm:prSet presAssocID="{A2086053-6143-4C6D-9226-F5F74430C391}" presName="linNode" presStyleCnt="0"/>
      <dgm:spPr/>
    </dgm:pt>
    <dgm:pt modelId="{87CDE736-63B2-4AE9-89BF-06E4CD80D7AE}" type="pres">
      <dgm:prSet presAssocID="{A2086053-6143-4C6D-9226-F5F74430C391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33D64956-E61C-4EAD-A422-4900C6FA73C3}" type="pres">
      <dgm:prSet presAssocID="{A2086053-6143-4C6D-9226-F5F74430C391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AA36D00-EE98-4B2B-849A-6BB5193EA6D9}" type="presOf" srcId="{A2086053-6143-4C6D-9226-F5F74430C391}" destId="{87CDE736-63B2-4AE9-89BF-06E4CD80D7AE}" srcOrd="0" destOrd="0" presId="urn:microsoft.com/office/officeart/2005/8/layout/vList5"/>
    <dgm:cxn modelId="{5082730E-DF40-45B6-838A-410B48A8D130}" type="presOf" srcId="{A774F3DF-AAA9-4BD7-82D6-EEAF1013D3DE}" destId="{374B08A4-5074-4B64-AE09-513CEDDC69CE}" srcOrd="0" destOrd="0" presId="urn:microsoft.com/office/officeart/2005/8/layout/vList5"/>
    <dgm:cxn modelId="{4D48091B-C8CB-4A85-8159-0BC4B827753A}" srcId="{6A4F3902-1924-4AF3-BCD3-8ED45AC624DE}" destId="{1DFEE616-B609-49EB-BFCF-D230F34412DA}" srcOrd="3" destOrd="0" parTransId="{C4BC48A8-241C-470D-8CD5-05AEA8FA2AF7}" sibTransId="{3FB6C2BF-A4D9-49B9-9A01-DCE0AF785B02}"/>
    <dgm:cxn modelId="{85F9671D-17D3-48C6-8E16-979DE3EA48EB}" type="presOf" srcId="{A508694F-804B-4F71-816C-17CF8CDB2435}" destId="{33D64956-E61C-4EAD-A422-4900C6FA73C3}" srcOrd="0" destOrd="0" presId="urn:microsoft.com/office/officeart/2005/8/layout/vList5"/>
    <dgm:cxn modelId="{34F55921-37D1-496E-940A-5E9FAD64762E}" srcId="{E64F19A1-969C-4CBF-8986-F3293B65E47D}" destId="{DC9E868C-2210-4D15-9DC7-A0F94AFACCE0}" srcOrd="0" destOrd="0" parTransId="{2429108D-EA79-45FB-BF76-BCBBBF077B46}" sibTransId="{B92155EA-62BA-4646-BC3E-18597795A121}"/>
    <dgm:cxn modelId="{D338A626-E994-47DB-9863-BBBC3CA4F07A}" srcId="{6A4F3902-1924-4AF3-BCD3-8ED45AC624DE}" destId="{E64F19A1-969C-4CBF-8986-F3293B65E47D}" srcOrd="0" destOrd="0" parTransId="{20A98F00-7BAA-47D1-B968-576EF7188287}" sibTransId="{54A9FE85-C55A-41EE-A4A0-4976C78C88A7}"/>
    <dgm:cxn modelId="{09042E2A-147B-4ABA-A8DE-D86BFB7A9C2B}" srcId="{A2086053-6143-4C6D-9226-F5F74430C391}" destId="{A508694F-804B-4F71-816C-17CF8CDB2435}" srcOrd="0" destOrd="0" parTransId="{B46B4D58-3D64-4DB9-B650-6724D321E305}" sibTransId="{B40A8DDA-BAEB-4674-8FCC-D59F204ADFEF}"/>
    <dgm:cxn modelId="{2BE61D33-B2CA-4ACA-88B0-522331BB1B0A}" srcId="{6A4F3902-1924-4AF3-BCD3-8ED45AC624DE}" destId="{17AD8E96-96FC-4140-AE3B-5AAA94D791E1}" srcOrd="1" destOrd="0" parTransId="{E583F937-EA00-4718-8585-083314078721}" sibTransId="{C421B565-8ACA-4333-B758-93F51BAE9973}"/>
    <dgm:cxn modelId="{5E645034-BE60-4A77-9EAD-EC9455A4E196}" srcId="{17AD8E96-96FC-4140-AE3B-5AAA94D791E1}" destId="{2CFEDC38-3BF4-4FF9-8013-ECEF9AD65921}" srcOrd="0" destOrd="0" parTransId="{C067B9BD-C314-450F-AA1A-1D2468CDCDC4}" sibTransId="{4A5DA005-48DC-447A-BD20-C54A9EA13E1E}"/>
    <dgm:cxn modelId="{99F6183B-AAC8-43D0-949D-B270ACD40747}" srcId="{1DFEE616-B609-49EB-BFCF-D230F34412DA}" destId="{A774F3DF-AAA9-4BD7-82D6-EEAF1013D3DE}" srcOrd="0" destOrd="0" parTransId="{1F11E7D6-1FE6-4B9E-B199-23AABB51A367}" sibTransId="{BCA8581A-2778-4E7E-A62C-C2027E7E3D0C}"/>
    <dgm:cxn modelId="{06EAB73E-F05A-41DE-B449-45F5E73AD65F}" type="presOf" srcId="{6A4F3902-1924-4AF3-BCD3-8ED45AC624DE}" destId="{525506B5-8A17-4C6A-8BC2-0C2D490FD0DC}" srcOrd="0" destOrd="0" presId="urn:microsoft.com/office/officeart/2005/8/layout/vList5"/>
    <dgm:cxn modelId="{617CD55C-5526-44AF-9D39-CD345D809CA2}" srcId="{D657EAF3-0E78-4923-B6EE-1D26F0C9A936}" destId="{5A864803-228E-403C-8DCC-3F4006A1A1A2}" srcOrd="0" destOrd="0" parTransId="{25734B38-4D48-4E49-A915-F82046550B00}" sibTransId="{AC176280-B657-42BF-9B7D-ADE074C5E3DE}"/>
    <dgm:cxn modelId="{A0990C60-CB6A-4B84-9E77-C153A70449F4}" type="presOf" srcId="{1DFEE616-B609-49EB-BFCF-D230F34412DA}" destId="{C40490DF-3E9B-48FA-B3E4-BDBE4A070D44}" srcOrd="0" destOrd="0" presId="urn:microsoft.com/office/officeart/2005/8/layout/vList5"/>
    <dgm:cxn modelId="{084C1D4C-17FA-431B-994B-3DBD3B9D5D12}" type="presOf" srcId="{E64F19A1-969C-4CBF-8986-F3293B65E47D}" destId="{D0628C2C-9D16-48A5-8BF7-A22CD0B465F8}" srcOrd="0" destOrd="0" presId="urn:microsoft.com/office/officeart/2005/8/layout/vList5"/>
    <dgm:cxn modelId="{CBA6127E-F442-4C0D-8309-B2717EF8E58B}" type="presOf" srcId="{7169969C-64EE-4A51-B65C-ECCC3747CEC3}" destId="{2A0184F1-F5D0-4BC1-B772-CC9261190520}" srcOrd="0" destOrd="0" presId="urn:microsoft.com/office/officeart/2005/8/layout/vList5"/>
    <dgm:cxn modelId="{19E5E782-8266-43A4-B27A-99F65A3C6E8E}" srcId="{6A4F3902-1924-4AF3-BCD3-8ED45AC624DE}" destId="{D657EAF3-0E78-4923-B6EE-1D26F0C9A936}" srcOrd="4" destOrd="0" parTransId="{752D1A7C-F054-41B7-959B-80742871EC55}" sibTransId="{53911D07-A9B5-4BBD-BCE5-A655E0ADF3A7}"/>
    <dgm:cxn modelId="{FB123A95-2C2E-44EC-863B-30E3E6DBB29F}" type="presOf" srcId="{2CFEDC38-3BF4-4FF9-8013-ECEF9AD65921}" destId="{48EAE3AA-CCA4-4BE2-A919-40454AFE7781}" srcOrd="0" destOrd="0" presId="urn:microsoft.com/office/officeart/2005/8/layout/vList5"/>
    <dgm:cxn modelId="{D49351AB-E8D0-47DF-9586-89DD0D5C5F44}" type="presOf" srcId="{E37185D7-0072-47AA-8EF9-0328D653468B}" destId="{9FAFD114-D199-47FC-9C57-642395426208}" srcOrd="0" destOrd="1" presId="urn:microsoft.com/office/officeart/2005/8/layout/vList5"/>
    <dgm:cxn modelId="{8CB510AD-9F7C-4B73-8D89-24A001644449}" srcId="{6A4F3902-1924-4AF3-BCD3-8ED45AC624DE}" destId="{A2086053-6143-4C6D-9226-F5F74430C391}" srcOrd="5" destOrd="0" parTransId="{7C1A2F1D-1CE9-49AB-99DE-A1EAA7067537}" sibTransId="{4247A6E6-4EA2-45A6-ABF0-72C187E85ABB}"/>
    <dgm:cxn modelId="{AF7B16B3-DEE1-43A1-A2E1-B468D934882C}" srcId="{56D43A7C-BC42-4E08-8BFE-5272DE929FB9}" destId="{7169969C-64EE-4A51-B65C-ECCC3747CEC3}" srcOrd="0" destOrd="0" parTransId="{14BCC708-9708-43D9-93AC-4EDD6933A15E}" sibTransId="{4170FA84-AC8E-49FA-9477-43A2A5650666}"/>
    <dgm:cxn modelId="{208172BD-A1EC-4B4D-B062-513F36619648}" srcId="{6A4F3902-1924-4AF3-BCD3-8ED45AC624DE}" destId="{56D43A7C-BC42-4E08-8BFE-5272DE929FB9}" srcOrd="2" destOrd="0" parTransId="{AF9B40B5-C01A-4EC5-8EDF-D82FD42FB2C7}" sibTransId="{6B8E2108-19FF-42F3-A4E9-9EB206786DAB}"/>
    <dgm:cxn modelId="{8C0A56C4-6C00-4176-B289-892752FD390F}" type="presOf" srcId="{D657EAF3-0E78-4923-B6EE-1D26F0C9A936}" destId="{AC703537-F652-438E-97A7-7D55EEC35456}" srcOrd="0" destOrd="0" presId="urn:microsoft.com/office/officeart/2005/8/layout/vList5"/>
    <dgm:cxn modelId="{594273C8-862F-450A-8E87-A00488241216}" type="presOf" srcId="{17AD8E96-96FC-4140-AE3B-5AAA94D791E1}" destId="{73E8640B-B285-4221-8D5E-5437E5CFFF03}" srcOrd="0" destOrd="0" presId="urn:microsoft.com/office/officeart/2005/8/layout/vList5"/>
    <dgm:cxn modelId="{0BE615DB-1122-4648-9FE2-602809EA665E}" type="presOf" srcId="{56D43A7C-BC42-4E08-8BFE-5272DE929FB9}" destId="{D9381FE7-6AB9-400F-B6CF-C46F19D283D2}" srcOrd="0" destOrd="0" presId="urn:microsoft.com/office/officeart/2005/8/layout/vList5"/>
    <dgm:cxn modelId="{395F4EE5-3735-4237-A7B1-B2AF1599569F}" type="presOf" srcId="{DC9E868C-2210-4D15-9DC7-A0F94AFACCE0}" destId="{9FAFD114-D199-47FC-9C57-642395426208}" srcOrd="0" destOrd="0" presId="urn:microsoft.com/office/officeart/2005/8/layout/vList5"/>
    <dgm:cxn modelId="{08613BF7-059B-4069-AEAD-8E5B119559DC}" srcId="{E64F19A1-969C-4CBF-8986-F3293B65E47D}" destId="{E37185D7-0072-47AA-8EF9-0328D653468B}" srcOrd="1" destOrd="0" parTransId="{0AE5E074-A577-4E1C-B958-1CF6E417787C}" sibTransId="{82D9258C-7917-480B-93B3-A8414D273DF2}"/>
    <dgm:cxn modelId="{FAD819FC-02FB-4D39-9CC8-575394FE0FC3}" type="presOf" srcId="{5A864803-228E-403C-8DCC-3F4006A1A1A2}" destId="{F442265E-C57B-4EFF-8BD1-89BB5ADF207E}" srcOrd="0" destOrd="0" presId="urn:microsoft.com/office/officeart/2005/8/layout/vList5"/>
    <dgm:cxn modelId="{520A4CB3-5839-4ABD-A1EB-B3A0EE85BB37}" type="presParOf" srcId="{525506B5-8A17-4C6A-8BC2-0C2D490FD0DC}" destId="{1FA4DEAE-A713-4C63-A753-FF2BAA175A9C}" srcOrd="0" destOrd="0" presId="urn:microsoft.com/office/officeart/2005/8/layout/vList5"/>
    <dgm:cxn modelId="{1036A8F6-F8C7-4236-A724-82FB55D6FA57}" type="presParOf" srcId="{1FA4DEAE-A713-4C63-A753-FF2BAA175A9C}" destId="{D0628C2C-9D16-48A5-8BF7-A22CD0B465F8}" srcOrd="0" destOrd="0" presId="urn:microsoft.com/office/officeart/2005/8/layout/vList5"/>
    <dgm:cxn modelId="{21208119-DD26-42FC-80EB-8B9A2CB7D56A}" type="presParOf" srcId="{1FA4DEAE-A713-4C63-A753-FF2BAA175A9C}" destId="{9FAFD114-D199-47FC-9C57-642395426208}" srcOrd="1" destOrd="0" presId="urn:microsoft.com/office/officeart/2005/8/layout/vList5"/>
    <dgm:cxn modelId="{21F04B77-FAFF-4BEF-A254-7EC1CF7DEDDE}" type="presParOf" srcId="{525506B5-8A17-4C6A-8BC2-0C2D490FD0DC}" destId="{21CE029E-A1E9-4EDF-9B6F-50A7C33B25B6}" srcOrd="1" destOrd="0" presId="urn:microsoft.com/office/officeart/2005/8/layout/vList5"/>
    <dgm:cxn modelId="{3E3E0AF5-997F-4708-8885-E419A1E44DAD}" type="presParOf" srcId="{525506B5-8A17-4C6A-8BC2-0C2D490FD0DC}" destId="{934881CC-12CE-4117-B6D4-FF3D213D614E}" srcOrd="2" destOrd="0" presId="urn:microsoft.com/office/officeart/2005/8/layout/vList5"/>
    <dgm:cxn modelId="{AD4DB5C6-5453-416F-A153-1A9A48858BD5}" type="presParOf" srcId="{934881CC-12CE-4117-B6D4-FF3D213D614E}" destId="{73E8640B-B285-4221-8D5E-5437E5CFFF03}" srcOrd="0" destOrd="0" presId="urn:microsoft.com/office/officeart/2005/8/layout/vList5"/>
    <dgm:cxn modelId="{CE3D02AF-337C-4943-BA76-31F7C3FBAA3B}" type="presParOf" srcId="{934881CC-12CE-4117-B6D4-FF3D213D614E}" destId="{48EAE3AA-CCA4-4BE2-A919-40454AFE7781}" srcOrd="1" destOrd="0" presId="urn:microsoft.com/office/officeart/2005/8/layout/vList5"/>
    <dgm:cxn modelId="{E83D6472-B51D-4BC1-9619-5E09239CB3B3}" type="presParOf" srcId="{525506B5-8A17-4C6A-8BC2-0C2D490FD0DC}" destId="{3D71B758-4655-4875-B9E0-7FD7432F2F17}" srcOrd="3" destOrd="0" presId="urn:microsoft.com/office/officeart/2005/8/layout/vList5"/>
    <dgm:cxn modelId="{330BB41D-57BD-4E1A-BD74-5FD3EA9815D2}" type="presParOf" srcId="{525506B5-8A17-4C6A-8BC2-0C2D490FD0DC}" destId="{7EEDBC4B-6723-44A3-8BED-534108F2CDA0}" srcOrd="4" destOrd="0" presId="urn:microsoft.com/office/officeart/2005/8/layout/vList5"/>
    <dgm:cxn modelId="{561E6BC8-320B-4FEB-8FEF-AF9147A82B4C}" type="presParOf" srcId="{7EEDBC4B-6723-44A3-8BED-534108F2CDA0}" destId="{D9381FE7-6AB9-400F-B6CF-C46F19D283D2}" srcOrd="0" destOrd="0" presId="urn:microsoft.com/office/officeart/2005/8/layout/vList5"/>
    <dgm:cxn modelId="{DAC6E293-27C1-4118-ADCD-EF1772FFEFBD}" type="presParOf" srcId="{7EEDBC4B-6723-44A3-8BED-534108F2CDA0}" destId="{2A0184F1-F5D0-4BC1-B772-CC9261190520}" srcOrd="1" destOrd="0" presId="urn:microsoft.com/office/officeart/2005/8/layout/vList5"/>
    <dgm:cxn modelId="{EC53DFB5-F172-4A33-99BA-F7582538F9E1}" type="presParOf" srcId="{525506B5-8A17-4C6A-8BC2-0C2D490FD0DC}" destId="{259648C8-0F97-461D-B1FA-D3872EB9B1D2}" srcOrd="5" destOrd="0" presId="urn:microsoft.com/office/officeart/2005/8/layout/vList5"/>
    <dgm:cxn modelId="{78E08AA6-2B69-4468-8F61-8D6ECC44FB0A}" type="presParOf" srcId="{525506B5-8A17-4C6A-8BC2-0C2D490FD0DC}" destId="{EE355F77-B10D-4C8E-8BCB-DEDEBB1A788F}" srcOrd="6" destOrd="0" presId="urn:microsoft.com/office/officeart/2005/8/layout/vList5"/>
    <dgm:cxn modelId="{C61F84D8-E7E1-4462-8856-0626E49C8BBC}" type="presParOf" srcId="{EE355F77-B10D-4C8E-8BCB-DEDEBB1A788F}" destId="{C40490DF-3E9B-48FA-B3E4-BDBE4A070D44}" srcOrd="0" destOrd="0" presId="urn:microsoft.com/office/officeart/2005/8/layout/vList5"/>
    <dgm:cxn modelId="{1C360CF7-5975-45DE-8E39-D6C9097E3A98}" type="presParOf" srcId="{EE355F77-B10D-4C8E-8BCB-DEDEBB1A788F}" destId="{374B08A4-5074-4B64-AE09-513CEDDC69CE}" srcOrd="1" destOrd="0" presId="urn:microsoft.com/office/officeart/2005/8/layout/vList5"/>
    <dgm:cxn modelId="{AABFAF21-1DDE-4BC8-B7A5-44E9AA5FD54C}" type="presParOf" srcId="{525506B5-8A17-4C6A-8BC2-0C2D490FD0DC}" destId="{6DFBD353-0254-4BD2-AE00-958484856B5E}" srcOrd="7" destOrd="0" presId="urn:microsoft.com/office/officeart/2005/8/layout/vList5"/>
    <dgm:cxn modelId="{9B999AF7-DC2D-4BD3-9AA4-A1101578595B}" type="presParOf" srcId="{525506B5-8A17-4C6A-8BC2-0C2D490FD0DC}" destId="{87264720-D2BF-4AE4-9F5C-B0715AF92496}" srcOrd="8" destOrd="0" presId="urn:microsoft.com/office/officeart/2005/8/layout/vList5"/>
    <dgm:cxn modelId="{CCF3A824-93DD-44A2-892B-CF498BFC7D80}" type="presParOf" srcId="{87264720-D2BF-4AE4-9F5C-B0715AF92496}" destId="{AC703537-F652-438E-97A7-7D55EEC35456}" srcOrd="0" destOrd="0" presId="urn:microsoft.com/office/officeart/2005/8/layout/vList5"/>
    <dgm:cxn modelId="{81BEB500-B660-44CE-8C52-184C3588BA6E}" type="presParOf" srcId="{87264720-D2BF-4AE4-9F5C-B0715AF92496}" destId="{F442265E-C57B-4EFF-8BD1-89BB5ADF207E}" srcOrd="1" destOrd="0" presId="urn:microsoft.com/office/officeart/2005/8/layout/vList5"/>
    <dgm:cxn modelId="{2135F3E9-7B96-4167-9333-B2FC33FA97DE}" type="presParOf" srcId="{525506B5-8A17-4C6A-8BC2-0C2D490FD0DC}" destId="{C088E727-6ADC-4095-AE2B-95399C3708E0}" srcOrd="9" destOrd="0" presId="urn:microsoft.com/office/officeart/2005/8/layout/vList5"/>
    <dgm:cxn modelId="{57E22802-AFC1-45CE-980C-758131968DBC}" type="presParOf" srcId="{525506B5-8A17-4C6A-8BC2-0C2D490FD0DC}" destId="{853C8DF2-0C05-4EC3-BB0A-CDC988D04B2C}" srcOrd="10" destOrd="0" presId="urn:microsoft.com/office/officeart/2005/8/layout/vList5"/>
    <dgm:cxn modelId="{A6B4479C-52E5-4882-A9BB-7BFC589AD48F}" type="presParOf" srcId="{853C8DF2-0C05-4EC3-BB0A-CDC988D04B2C}" destId="{87CDE736-63B2-4AE9-89BF-06E4CD80D7AE}" srcOrd="0" destOrd="0" presId="urn:microsoft.com/office/officeart/2005/8/layout/vList5"/>
    <dgm:cxn modelId="{EE0938E1-7B57-43C6-A8A7-281E1D968EAE}" type="presParOf" srcId="{853C8DF2-0C05-4EC3-BB0A-CDC988D04B2C}" destId="{33D64956-E61C-4EAD-A422-4900C6FA73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0E76F-52BE-4833-AFCE-768DF16D25BB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20D93B15-1CBA-4A56-B32E-E513D0DD905A}">
      <dgm:prSet phldrT="[Text]" custT="1"/>
      <dgm:spPr/>
      <dgm:t>
        <a:bodyPr lIns="36000" rIns="36000"/>
        <a:lstStyle/>
        <a:p>
          <a:r>
            <a:rPr lang="en-US" sz="1800" dirty="0"/>
            <a:t>Decrease</a:t>
          </a:r>
          <a:br>
            <a:rPr lang="en-US" sz="1800" dirty="0"/>
          </a:br>
          <a:r>
            <a:rPr lang="en-US" sz="1800" dirty="0"/>
            <a:t>fragmentation</a:t>
          </a:r>
          <a:endParaRPr lang="en-GB" sz="1800" dirty="0"/>
        </a:p>
      </dgm:t>
    </dgm:pt>
    <dgm:pt modelId="{C537E141-6BDF-4AD4-9381-4A40F90B4F1A}" type="parTrans" cxnId="{018BD248-9567-413B-BC0C-ADEB11C8199E}">
      <dgm:prSet/>
      <dgm:spPr/>
      <dgm:t>
        <a:bodyPr/>
        <a:lstStyle/>
        <a:p>
          <a:endParaRPr lang="en-GB"/>
        </a:p>
      </dgm:t>
    </dgm:pt>
    <dgm:pt modelId="{10C19B18-305D-4AE9-8B70-531CD14BA939}" type="sibTrans" cxnId="{018BD248-9567-413B-BC0C-ADEB11C8199E}">
      <dgm:prSet/>
      <dgm:spPr/>
      <dgm:t>
        <a:bodyPr/>
        <a:lstStyle/>
        <a:p>
          <a:endParaRPr lang="en-GB"/>
        </a:p>
      </dgm:t>
    </dgm:pt>
    <dgm:pt modelId="{CC0F5AFA-94DE-4D07-9357-BE5150D73C11}">
      <dgm:prSet phldrT="[Text]" custT="1"/>
      <dgm:spPr/>
      <dgm:t>
        <a:bodyPr lIns="36000" rIns="36000"/>
        <a:lstStyle/>
        <a:p>
          <a:r>
            <a:rPr lang="en-US" sz="1800" dirty="0"/>
            <a:t>Use common indicators and libraries</a:t>
          </a:r>
          <a:endParaRPr lang="en-GB" sz="1800" dirty="0"/>
        </a:p>
      </dgm:t>
    </dgm:pt>
    <dgm:pt modelId="{03FA3C84-662C-452D-88AB-175FBF7CA971}" type="parTrans" cxnId="{ED3A2ECA-BB33-4AAC-881A-702A38248C69}">
      <dgm:prSet/>
      <dgm:spPr/>
      <dgm:t>
        <a:bodyPr/>
        <a:lstStyle/>
        <a:p>
          <a:endParaRPr lang="en-GB"/>
        </a:p>
      </dgm:t>
    </dgm:pt>
    <dgm:pt modelId="{9294D349-8F46-42CA-AE28-F71722CA8CA4}" type="sibTrans" cxnId="{ED3A2ECA-BB33-4AAC-881A-702A38248C69}">
      <dgm:prSet/>
      <dgm:spPr/>
      <dgm:t>
        <a:bodyPr/>
        <a:lstStyle/>
        <a:p>
          <a:endParaRPr lang="en-GB"/>
        </a:p>
      </dgm:t>
    </dgm:pt>
    <dgm:pt modelId="{13EF47FE-5179-4545-A5AF-86D44CC3DA86}">
      <dgm:prSet phldrT="[Text]" custT="1"/>
      <dgm:spPr/>
      <dgm:t>
        <a:bodyPr lIns="36000" rIns="36000"/>
        <a:lstStyle/>
        <a:p>
          <a:r>
            <a:rPr lang="en-US" sz="1800" dirty="0"/>
            <a:t>Share information</a:t>
          </a:r>
          <a:endParaRPr lang="en-GB" sz="1800" dirty="0"/>
        </a:p>
      </dgm:t>
    </dgm:pt>
    <dgm:pt modelId="{6CE4041A-E0B9-4A78-A527-490D2CCEB610}" type="parTrans" cxnId="{B088D2CE-3DB6-45E5-8B27-DEFF7016608C}">
      <dgm:prSet/>
      <dgm:spPr/>
      <dgm:t>
        <a:bodyPr/>
        <a:lstStyle/>
        <a:p>
          <a:endParaRPr lang="en-GB"/>
        </a:p>
      </dgm:t>
    </dgm:pt>
    <dgm:pt modelId="{4717775C-AC35-4C39-B477-AFEA73AB5BFD}" type="sibTrans" cxnId="{B088D2CE-3DB6-45E5-8B27-DEFF7016608C}">
      <dgm:prSet/>
      <dgm:spPr/>
      <dgm:t>
        <a:bodyPr/>
        <a:lstStyle/>
        <a:p>
          <a:endParaRPr lang="en-GB"/>
        </a:p>
      </dgm:t>
    </dgm:pt>
    <dgm:pt modelId="{9A8C8DCF-61FF-4420-93C3-97D655148218}">
      <dgm:prSet custT="1"/>
      <dgm:spPr/>
      <dgm:t>
        <a:bodyPr lIns="36000" rIns="36000"/>
        <a:lstStyle/>
        <a:p>
          <a:r>
            <a:rPr lang="en-US" sz="1800" dirty="0"/>
            <a:t>Harmonize approaches</a:t>
          </a:r>
          <a:endParaRPr lang="en-GB" sz="1800" dirty="0"/>
        </a:p>
      </dgm:t>
    </dgm:pt>
    <dgm:pt modelId="{8D3C6793-7E4F-4F6F-A122-0C7C89F83689}" type="parTrans" cxnId="{B84CF7D5-D934-4EF3-B19F-F323F33C282B}">
      <dgm:prSet/>
      <dgm:spPr/>
      <dgm:t>
        <a:bodyPr/>
        <a:lstStyle/>
        <a:p>
          <a:endParaRPr lang="en-GB"/>
        </a:p>
      </dgm:t>
    </dgm:pt>
    <dgm:pt modelId="{51FF5DC1-67BD-4DE6-9D49-DA11C8626077}" type="sibTrans" cxnId="{B84CF7D5-D934-4EF3-B19F-F323F33C282B}">
      <dgm:prSet/>
      <dgm:spPr/>
      <dgm:t>
        <a:bodyPr/>
        <a:lstStyle/>
        <a:p>
          <a:endParaRPr lang="en-GB"/>
        </a:p>
      </dgm:t>
    </dgm:pt>
    <dgm:pt modelId="{758A71F6-857C-4E81-BEC3-694677D542EF}" type="pres">
      <dgm:prSet presAssocID="{1050E76F-52BE-4833-AFCE-768DF16D25BB}" presName="CompostProcess" presStyleCnt="0">
        <dgm:presLayoutVars>
          <dgm:dir/>
          <dgm:resizeHandles val="exact"/>
        </dgm:presLayoutVars>
      </dgm:prSet>
      <dgm:spPr/>
    </dgm:pt>
    <dgm:pt modelId="{CE8C2AEC-1038-4F5E-8E1A-9684343E0986}" type="pres">
      <dgm:prSet presAssocID="{1050E76F-52BE-4833-AFCE-768DF16D25BB}" presName="arrow" presStyleLbl="bgShp" presStyleIdx="0" presStyleCnt="1" custScaleX="106842" custLinFactNeighborX="0" custLinFactNeighborY="11760"/>
      <dgm:spPr/>
    </dgm:pt>
    <dgm:pt modelId="{7DA0DDEB-6FF1-4758-B8F5-C8F091E05503}" type="pres">
      <dgm:prSet presAssocID="{1050E76F-52BE-4833-AFCE-768DF16D25BB}" presName="linearProcess" presStyleCnt="0"/>
      <dgm:spPr/>
    </dgm:pt>
    <dgm:pt modelId="{A58F2C77-1369-4531-9121-F5ADDE1F1BBA}" type="pres">
      <dgm:prSet presAssocID="{20D93B15-1CBA-4A56-B32E-E513D0DD905A}" presName="textNode" presStyleLbl="node1" presStyleIdx="0" presStyleCnt="4">
        <dgm:presLayoutVars>
          <dgm:bulletEnabled val="1"/>
        </dgm:presLayoutVars>
      </dgm:prSet>
      <dgm:spPr/>
    </dgm:pt>
    <dgm:pt modelId="{8B949EDF-C87E-48BC-8835-4F8FD850A2FE}" type="pres">
      <dgm:prSet presAssocID="{10C19B18-305D-4AE9-8B70-531CD14BA939}" presName="sibTrans" presStyleCnt="0"/>
      <dgm:spPr/>
    </dgm:pt>
    <dgm:pt modelId="{D41327C0-8CC2-40D6-AF6C-BC1DD1B4B8AA}" type="pres">
      <dgm:prSet presAssocID="{CC0F5AFA-94DE-4D07-9357-BE5150D73C11}" presName="textNode" presStyleLbl="node1" presStyleIdx="1" presStyleCnt="4">
        <dgm:presLayoutVars>
          <dgm:bulletEnabled val="1"/>
        </dgm:presLayoutVars>
      </dgm:prSet>
      <dgm:spPr/>
    </dgm:pt>
    <dgm:pt modelId="{CFA25C43-A9E5-4FA4-9743-108E13D6E92A}" type="pres">
      <dgm:prSet presAssocID="{9294D349-8F46-42CA-AE28-F71722CA8CA4}" presName="sibTrans" presStyleCnt="0"/>
      <dgm:spPr/>
    </dgm:pt>
    <dgm:pt modelId="{075FDDE6-2D83-4281-AAD5-2B06AC2AEC1F}" type="pres">
      <dgm:prSet presAssocID="{13EF47FE-5179-4545-A5AF-86D44CC3DA86}" presName="textNode" presStyleLbl="node1" presStyleIdx="2" presStyleCnt="4">
        <dgm:presLayoutVars>
          <dgm:bulletEnabled val="1"/>
        </dgm:presLayoutVars>
      </dgm:prSet>
      <dgm:spPr/>
    </dgm:pt>
    <dgm:pt modelId="{855C0F46-B69F-4FAD-BB51-43578F5F1BD8}" type="pres">
      <dgm:prSet presAssocID="{4717775C-AC35-4C39-B477-AFEA73AB5BFD}" presName="sibTrans" presStyleCnt="0"/>
      <dgm:spPr/>
    </dgm:pt>
    <dgm:pt modelId="{49459EE0-0F2D-4AB0-9CC7-462A9D0C823D}" type="pres">
      <dgm:prSet presAssocID="{9A8C8DCF-61FF-4420-93C3-97D65514821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18BD248-9567-413B-BC0C-ADEB11C8199E}" srcId="{1050E76F-52BE-4833-AFCE-768DF16D25BB}" destId="{20D93B15-1CBA-4A56-B32E-E513D0DD905A}" srcOrd="0" destOrd="0" parTransId="{C537E141-6BDF-4AD4-9381-4A40F90B4F1A}" sibTransId="{10C19B18-305D-4AE9-8B70-531CD14BA939}"/>
    <dgm:cxn modelId="{5CFBDA54-F153-4090-994B-F1475EB72E7B}" type="presOf" srcId="{13EF47FE-5179-4545-A5AF-86D44CC3DA86}" destId="{075FDDE6-2D83-4281-AAD5-2B06AC2AEC1F}" srcOrd="0" destOrd="0" presId="urn:microsoft.com/office/officeart/2005/8/layout/hProcess9"/>
    <dgm:cxn modelId="{C1F7D27C-1F57-4904-9C58-B6041B9FD3BD}" type="presOf" srcId="{20D93B15-1CBA-4A56-B32E-E513D0DD905A}" destId="{A58F2C77-1369-4531-9121-F5ADDE1F1BBA}" srcOrd="0" destOrd="0" presId="urn:microsoft.com/office/officeart/2005/8/layout/hProcess9"/>
    <dgm:cxn modelId="{7B138782-2182-402F-A044-074A1FFF6528}" type="presOf" srcId="{1050E76F-52BE-4833-AFCE-768DF16D25BB}" destId="{758A71F6-857C-4E81-BEC3-694677D542EF}" srcOrd="0" destOrd="0" presId="urn:microsoft.com/office/officeart/2005/8/layout/hProcess9"/>
    <dgm:cxn modelId="{21A3B589-C4C5-4EB7-8447-6EEF6E044787}" type="presOf" srcId="{CC0F5AFA-94DE-4D07-9357-BE5150D73C11}" destId="{D41327C0-8CC2-40D6-AF6C-BC1DD1B4B8AA}" srcOrd="0" destOrd="0" presId="urn:microsoft.com/office/officeart/2005/8/layout/hProcess9"/>
    <dgm:cxn modelId="{55A004C7-97E7-47DD-8D99-8331FDDC7EBD}" type="presOf" srcId="{9A8C8DCF-61FF-4420-93C3-97D655148218}" destId="{49459EE0-0F2D-4AB0-9CC7-462A9D0C823D}" srcOrd="0" destOrd="0" presId="urn:microsoft.com/office/officeart/2005/8/layout/hProcess9"/>
    <dgm:cxn modelId="{ED3A2ECA-BB33-4AAC-881A-702A38248C69}" srcId="{1050E76F-52BE-4833-AFCE-768DF16D25BB}" destId="{CC0F5AFA-94DE-4D07-9357-BE5150D73C11}" srcOrd="1" destOrd="0" parTransId="{03FA3C84-662C-452D-88AB-175FBF7CA971}" sibTransId="{9294D349-8F46-42CA-AE28-F71722CA8CA4}"/>
    <dgm:cxn modelId="{B088D2CE-3DB6-45E5-8B27-DEFF7016608C}" srcId="{1050E76F-52BE-4833-AFCE-768DF16D25BB}" destId="{13EF47FE-5179-4545-A5AF-86D44CC3DA86}" srcOrd="2" destOrd="0" parTransId="{6CE4041A-E0B9-4A78-A527-490D2CCEB610}" sibTransId="{4717775C-AC35-4C39-B477-AFEA73AB5BFD}"/>
    <dgm:cxn modelId="{B84CF7D5-D934-4EF3-B19F-F323F33C282B}" srcId="{1050E76F-52BE-4833-AFCE-768DF16D25BB}" destId="{9A8C8DCF-61FF-4420-93C3-97D655148218}" srcOrd="3" destOrd="0" parTransId="{8D3C6793-7E4F-4F6F-A122-0C7C89F83689}" sibTransId="{51FF5DC1-67BD-4DE6-9D49-DA11C8626077}"/>
    <dgm:cxn modelId="{84AE8E28-3C30-46C1-A4A2-B86B9F8D7FB5}" type="presParOf" srcId="{758A71F6-857C-4E81-BEC3-694677D542EF}" destId="{CE8C2AEC-1038-4F5E-8E1A-9684343E0986}" srcOrd="0" destOrd="0" presId="urn:microsoft.com/office/officeart/2005/8/layout/hProcess9"/>
    <dgm:cxn modelId="{C9EE6B49-5228-4087-B876-45099C9B82BD}" type="presParOf" srcId="{758A71F6-857C-4E81-BEC3-694677D542EF}" destId="{7DA0DDEB-6FF1-4758-B8F5-C8F091E05503}" srcOrd="1" destOrd="0" presId="urn:microsoft.com/office/officeart/2005/8/layout/hProcess9"/>
    <dgm:cxn modelId="{48A118BD-2DEC-49A6-872A-6E06F9C5CAC5}" type="presParOf" srcId="{7DA0DDEB-6FF1-4758-B8F5-C8F091E05503}" destId="{A58F2C77-1369-4531-9121-F5ADDE1F1BBA}" srcOrd="0" destOrd="0" presId="urn:microsoft.com/office/officeart/2005/8/layout/hProcess9"/>
    <dgm:cxn modelId="{3F500FB2-3AA7-4375-AA0E-29F0221BAC0E}" type="presParOf" srcId="{7DA0DDEB-6FF1-4758-B8F5-C8F091E05503}" destId="{8B949EDF-C87E-48BC-8835-4F8FD850A2FE}" srcOrd="1" destOrd="0" presId="urn:microsoft.com/office/officeart/2005/8/layout/hProcess9"/>
    <dgm:cxn modelId="{3E231FD9-4B0B-42F3-8B26-7FAF76310D86}" type="presParOf" srcId="{7DA0DDEB-6FF1-4758-B8F5-C8F091E05503}" destId="{D41327C0-8CC2-40D6-AF6C-BC1DD1B4B8AA}" srcOrd="2" destOrd="0" presId="urn:microsoft.com/office/officeart/2005/8/layout/hProcess9"/>
    <dgm:cxn modelId="{4A623D28-12DF-4E14-A0F2-6FDB357660F4}" type="presParOf" srcId="{7DA0DDEB-6FF1-4758-B8F5-C8F091E05503}" destId="{CFA25C43-A9E5-4FA4-9743-108E13D6E92A}" srcOrd="3" destOrd="0" presId="urn:microsoft.com/office/officeart/2005/8/layout/hProcess9"/>
    <dgm:cxn modelId="{174FA60B-A5FB-4C3C-A4EE-005C78DF0C05}" type="presParOf" srcId="{7DA0DDEB-6FF1-4758-B8F5-C8F091E05503}" destId="{075FDDE6-2D83-4281-AAD5-2B06AC2AEC1F}" srcOrd="4" destOrd="0" presId="urn:microsoft.com/office/officeart/2005/8/layout/hProcess9"/>
    <dgm:cxn modelId="{8D0DC958-6190-4DF6-ACB9-53FD2CB8155F}" type="presParOf" srcId="{7DA0DDEB-6FF1-4758-B8F5-C8F091E05503}" destId="{855C0F46-B69F-4FAD-BB51-43578F5F1BD8}" srcOrd="5" destOrd="0" presId="urn:microsoft.com/office/officeart/2005/8/layout/hProcess9"/>
    <dgm:cxn modelId="{850E9CC8-EA8C-48D5-86A0-881C85ACE0F8}" type="presParOf" srcId="{7DA0DDEB-6FF1-4758-B8F5-C8F091E05503}" destId="{49459EE0-0F2D-4AB0-9CC7-462A9D0C823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B265-3427-4B62-8065-D61DCEA40A93}">
      <dsp:nvSpPr>
        <dsp:cNvPr id="0" name=""/>
        <dsp:cNvSpPr/>
      </dsp:nvSpPr>
      <dsp:spPr>
        <a:xfrm>
          <a:off x="-4164530" y="-639066"/>
          <a:ext cx="4962238" cy="4962238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32EAF-B809-4BE3-8983-42364148620E}">
      <dsp:nvSpPr>
        <dsp:cNvPr id="0" name=""/>
        <dsp:cNvSpPr/>
      </dsp:nvSpPr>
      <dsp:spPr>
        <a:xfrm>
          <a:off x="349433" y="230182"/>
          <a:ext cx="5697379" cy="46066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Reduce data management workloads</a:t>
          </a:r>
        </a:p>
      </dsp:txBody>
      <dsp:txXfrm>
        <a:off x="349433" y="230182"/>
        <a:ext cx="5697379" cy="460660"/>
      </dsp:txXfrm>
    </dsp:sp>
    <dsp:sp modelId="{C0A6C4C7-8191-44C6-940F-895248EC2166}">
      <dsp:nvSpPr>
        <dsp:cNvPr id="0" name=""/>
        <dsp:cNvSpPr/>
      </dsp:nvSpPr>
      <dsp:spPr>
        <a:xfrm>
          <a:off x="61520" y="17260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43FE4-19E0-4FDC-9F50-52E46103F3DC}">
      <dsp:nvSpPr>
        <dsp:cNvPr id="0" name=""/>
        <dsp:cNvSpPr/>
      </dsp:nvSpPr>
      <dsp:spPr>
        <a:xfrm>
          <a:off x="679529" y="920952"/>
          <a:ext cx="5367283" cy="460660"/>
        </a:xfrm>
        <a:prstGeom prst="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Minimise / eliminate duplicate reporting</a:t>
          </a:r>
          <a:endParaRPr lang="en-GB" sz="2200" kern="1200" dirty="0"/>
        </a:p>
      </dsp:txBody>
      <dsp:txXfrm>
        <a:off x="679529" y="920952"/>
        <a:ext cx="5367283" cy="460660"/>
      </dsp:txXfrm>
    </dsp:sp>
    <dsp:sp modelId="{04AED9EE-68E9-40D6-A358-15D26B7AC5B2}">
      <dsp:nvSpPr>
        <dsp:cNvPr id="0" name=""/>
        <dsp:cNvSpPr/>
      </dsp:nvSpPr>
      <dsp:spPr>
        <a:xfrm>
          <a:off x="391616" y="86337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22396"/>
              <a:satOff val="3463"/>
              <a:lumOff val="17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9A728-7418-4BA7-A937-7C2F35BF4A99}">
      <dsp:nvSpPr>
        <dsp:cNvPr id="0" name=""/>
        <dsp:cNvSpPr/>
      </dsp:nvSpPr>
      <dsp:spPr>
        <a:xfrm>
          <a:off x="780842" y="1611722"/>
          <a:ext cx="5265970" cy="460660"/>
        </a:xfrm>
        <a:prstGeom prst="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Do more with your data</a:t>
          </a:r>
          <a:endParaRPr lang="en-GB" sz="2200" kern="1200" dirty="0"/>
        </a:p>
      </dsp:txBody>
      <dsp:txXfrm>
        <a:off x="780842" y="1611722"/>
        <a:ext cx="5265970" cy="460660"/>
      </dsp:txXfrm>
    </dsp:sp>
    <dsp:sp modelId="{FFBA7B6B-ADDA-4207-B005-C3554AF544FC}">
      <dsp:nvSpPr>
        <dsp:cNvPr id="0" name=""/>
        <dsp:cNvSpPr/>
      </dsp:nvSpPr>
      <dsp:spPr>
        <a:xfrm>
          <a:off x="492929" y="155414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444793"/>
              <a:satOff val="6926"/>
              <a:lumOff val="34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4F90-901A-4F18-A4FF-AAB64549F337}">
      <dsp:nvSpPr>
        <dsp:cNvPr id="0" name=""/>
        <dsp:cNvSpPr/>
      </dsp:nvSpPr>
      <dsp:spPr>
        <a:xfrm>
          <a:off x="679529" y="2302492"/>
          <a:ext cx="5367283" cy="460660"/>
        </a:xfrm>
        <a:prstGeom prst="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Empower decision-makers</a:t>
          </a:r>
          <a:endParaRPr lang="en-GB" sz="2200" kern="1200" dirty="0"/>
        </a:p>
      </dsp:txBody>
      <dsp:txXfrm>
        <a:off x="679529" y="2302492"/>
        <a:ext cx="5367283" cy="460660"/>
      </dsp:txXfrm>
    </dsp:sp>
    <dsp:sp modelId="{BC74AF4C-A0F4-4B3D-9367-5C3585252E19}">
      <dsp:nvSpPr>
        <dsp:cNvPr id="0" name=""/>
        <dsp:cNvSpPr/>
      </dsp:nvSpPr>
      <dsp:spPr>
        <a:xfrm>
          <a:off x="391616" y="2244909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444793"/>
              <a:satOff val="6926"/>
              <a:lumOff val="34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7E436-CE9E-49B8-8E88-C240979FFC9E}">
      <dsp:nvSpPr>
        <dsp:cNvPr id="0" name=""/>
        <dsp:cNvSpPr/>
      </dsp:nvSpPr>
      <dsp:spPr>
        <a:xfrm>
          <a:off x="349433" y="2993262"/>
          <a:ext cx="5697379" cy="460660"/>
        </a:xfrm>
        <a:prstGeom prst="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Transfer skills</a:t>
          </a:r>
          <a:endParaRPr lang="en-GB" sz="2200" kern="1200" dirty="0"/>
        </a:p>
      </dsp:txBody>
      <dsp:txXfrm>
        <a:off x="349433" y="2993262"/>
        <a:ext cx="5697379" cy="460660"/>
      </dsp:txXfrm>
    </dsp:sp>
    <dsp:sp modelId="{FEBB3321-6703-4E02-8B5E-B8315E9EE825}">
      <dsp:nvSpPr>
        <dsp:cNvPr id="0" name=""/>
        <dsp:cNvSpPr/>
      </dsp:nvSpPr>
      <dsp:spPr>
        <a:xfrm>
          <a:off x="61520" y="2935679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22396"/>
              <a:satOff val="3463"/>
              <a:lumOff val="17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B265-3427-4B62-8065-D61DCEA40A93}">
      <dsp:nvSpPr>
        <dsp:cNvPr id="0" name=""/>
        <dsp:cNvSpPr/>
      </dsp:nvSpPr>
      <dsp:spPr>
        <a:xfrm>
          <a:off x="-4164530" y="-639066"/>
          <a:ext cx="4962238" cy="4962238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32EAF-B809-4BE3-8983-42364148620E}">
      <dsp:nvSpPr>
        <dsp:cNvPr id="0" name=""/>
        <dsp:cNvSpPr/>
      </dsp:nvSpPr>
      <dsp:spPr>
        <a:xfrm>
          <a:off x="349433" y="230182"/>
          <a:ext cx="7391708" cy="460660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Facilitates cost estimation per sector, per org, and for entire plan</a:t>
          </a:r>
          <a:endParaRPr lang="en-GB" sz="1600" kern="1200" dirty="0"/>
        </a:p>
      </dsp:txBody>
      <dsp:txXfrm>
        <a:off x="349433" y="230182"/>
        <a:ext cx="7391708" cy="460660"/>
      </dsp:txXfrm>
    </dsp:sp>
    <dsp:sp modelId="{C0A6C4C7-8191-44C6-940F-895248EC2166}">
      <dsp:nvSpPr>
        <dsp:cNvPr id="0" name=""/>
        <dsp:cNvSpPr/>
      </dsp:nvSpPr>
      <dsp:spPr>
        <a:xfrm>
          <a:off x="61520" y="17260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CE2C9-D420-4B8D-BB16-29DD5993F031}">
      <dsp:nvSpPr>
        <dsp:cNvPr id="0" name=""/>
        <dsp:cNvSpPr/>
      </dsp:nvSpPr>
      <dsp:spPr>
        <a:xfrm>
          <a:off x="679529" y="920952"/>
          <a:ext cx="7061612" cy="460660"/>
        </a:xfrm>
        <a:prstGeom prst="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Approval process (vetting) empowers clusters/sectors</a:t>
          </a:r>
        </a:p>
      </dsp:txBody>
      <dsp:txXfrm>
        <a:off x="679529" y="920952"/>
        <a:ext cx="7061612" cy="460660"/>
      </dsp:txXfrm>
    </dsp:sp>
    <dsp:sp modelId="{13CAD7FA-8471-4EA0-9321-38D39E3F02BF}">
      <dsp:nvSpPr>
        <dsp:cNvPr id="0" name=""/>
        <dsp:cNvSpPr/>
      </dsp:nvSpPr>
      <dsp:spPr>
        <a:xfrm>
          <a:off x="391616" y="86337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F4375-8534-4329-B063-F56B717752CD}">
      <dsp:nvSpPr>
        <dsp:cNvPr id="0" name=""/>
        <dsp:cNvSpPr/>
      </dsp:nvSpPr>
      <dsp:spPr>
        <a:xfrm>
          <a:off x="780842" y="1611722"/>
          <a:ext cx="6960299" cy="460660"/>
        </a:xfrm>
        <a:prstGeom prst="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Helps to identify gaps and duplications before implementation begins</a:t>
          </a:r>
          <a:endParaRPr lang="en-US" sz="1600" kern="1200" dirty="0"/>
        </a:p>
      </dsp:txBody>
      <dsp:txXfrm>
        <a:off x="780842" y="1611722"/>
        <a:ext cx="6960299" cy="460660"/>
      </dsp:txXfrm>
    </dsp:sp>
    <dsp:sp modelId="{8A072A22-83ED-48D2-A1EB-A45AD0866F73}">
      <dsp:nvSpPr>
        <dsp:cNvPr id="0" name=""/>
        <dsp:cNvSpPr/>
      </dsp:nvSpPr>
      <dsp:spPr>
        <a:xfrm>
          <a:off x="492929" y="155414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43748-328F-499D-A677-D11415EB0B63}">
      <dsp:nvSpPr>
        <dsp:cNvPr id="0" name=""/>
        <dsp:cNvSpPr/>
      </dsp:nvSpPr>
      <dsp:spPr>
        <a:xfrm>
          <a:off x="679529" y="2302492"/>
          <a:ext cx="7061612" cy="460660"/>
        </a:xfrm>
        <a:prstGeom prst="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Enhances visibility, credibility and accountability for included projects</a:t>
          </a:r>
        </a:p>
      </dsp:txBody>
      <dsp:txXfrm>
        <a:off x="679529" y="2302492"/>
        <a:ext cx="7061612" cy="460660"/>
      </dsp:txXfrm>
    </dsp:sp>
    <dsp:sp modelId="{96E6EDBA-2089-408D-BA16-6875A907BC04}">
      <dsp:nvSpPr>
        <dsp:cNvPr id="0" name=""/>
        <dsp:cNvSpPr/>
      </dsp:nvSpPr>
      <dsp:spPr>
        <a:xfrm>
          <a:off x="391616" y="2244909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FE47C-4812-4DA8-96F0-1F921DBBE022}">
      <dsp:nvSpPr>
        <dsp:cNvPr id="0" name=""/>
        <dsp:cNvSpPr/>
      </dsp:nvSpPr>
      <dsp:spPr>
        <a:xfrm>
          <a:off x="349433" y="2993262"/>
          <a:ext cx="7391708" cy="460660"/>
        </a:xfrm>
        <a:prstGeom prst="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Facilitates correct attribution of reported funding via FTS</a:t>
          </a:r>
        </a:p>
      </dsp:txBody>
      <dsp:txXfrm>
        <a:off x="349433" y="2993262"/>
        <a:ext cx="7391708" cy="460660"/>
      </dsp:txXfrm>
    </dsp:sp>
    <dsp:sp modelId="{8D3C6FF3-1A4E-4305-8FFD-FE62B43A992A}">
      <dsp:nvSpPr>
        <dsp:cNvPr id="0" name=""/>
        <dsp:cNvSpPr/>
      </dsp:nvSpPr>
      <dsp:spPr>
        <a:xfrm>
          <a:off x="61520" y="2935679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FD114-D199-47FC-9C57-642395426208}">
      <dsp:nvSpPr>
        <dsp:cNvPr id="0" name=""/>
        <dsp:cNvSpPr/>
      </dsp:nvSpPr>
      <dsp:spPr>
        <a:xfrm rot="5400000">
          <a:off x="5183079" y="-2178444"/>
          <a:ext cx="677125" cy="519683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Improved visualisation and accessibility of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More regular and comprehensive reporting, facilitated by support for the IATI reporting standard</a:t>
          </a:r>
        </a:p>
      </dsp:txBody>
      <dsp:txXfrm rot="-5400000">
        <a:off x="2923223" y="114467"/>
        <a:ext cx="5163784" cy="611015"/>
      </dsp:txXfrm>
    </dsp:sp>
    <dsp:sp modelId="{D0628C2C-9D16-48A5-8BF7-A22CD0B465F8}">
      <dsp:nvSpPr>
        <dsp:cNvPr id="0" name=""/>
        <dsp:cNvSpPr/>
      </dsp:nvSpPr>
      <dsp:spPr>
        <a:xfrm>
          <a:off x="0" y="2141"/>
          <a:ext cx="2923222" cy="8356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Transparency</a:t>
          </a:r>
          <a:endParaRPr lang="en-GB" sz="1800" kern="1200" dirty="0"/>
        </a:p>
      </dsp:txBody>
      <dsp:txXfrm>
        <a:off x="40794" y="42935"/>
        <a:ext cx="2841634" cy="754079"/>
      </dsp:txXfrm>
    </dsp:sp>
    <dsp:sp modelId="{48EAE3AA-CCA4-4BE2-A919-40454AFE7781}">
      <dsp:nvSpPr>
        <dsp:cNvPr id="0" name=""/>
        <dsp:cNvSpPr/>
      </dsp:nvSpPr>
      <dsp:spPr>
        <a:xfrm rot="5400000">
          <a:off x="5301070" y="-1452443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Tracking of pass-through funding to improve traceability and measure funding to local actors</a:t>
          </a:r>
        </a:p>
      </dsp:txBody>
      <dsp:txXfrm rot="-5400000">
        <a:off x="2926079" y="944610"/>
        <a:ext cx="5179858" cy="407814"/>
      </dsp:txXfrm>
    </dsp:sp>
    <dsp:sp modelId="{73E8640B-B285-4221-8D5E-5437E5CFFF03}">
      <dsp:nvSpPr>
        <dsp:cNvPr id="0" name=""/>
        <dsp:cNvSpPr/>
      </dsp:nvSpPr>
      <dsp:spPr>
        <a:xfrm>
          <a:off x="0" y="866055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Localisation</a:t>
          </a:r>
          <a:endParaRPr lang="en-GB" sz="1800" kern="1200" dirty="0"/>
        </a:p>
      </dsp:txBody>
      <dsp:txXfrm>
        <a:off x="27577" y="893632"/>
        <a:ext cx="2870926" cy="509768"/>
      </dsp:txXfrm>
    </dsp:sp>
    <dsp:sp modelId="{2A0184F1-F5D0-4BC1-B772-CC9261190520}">
      <dsp:nvSpPr>
        <dsp:cNvPr id="0" name=""/>
        <dsp:cNvSpPr/>
      </dsp:nvSpPr>
      <dsp:spPr>
        <a:xfrm rot="5400000">
          <a:off x="5301070" y="-859274"/>
          <a:ext cx="451938" cy="520192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Categorisation of donor contributions by level of earmarking</a:t>
          </a:r>
        </a:p>
      </dsp:txBody>
      <dsp:txXfrm rot="-5400000">
        <a:off x="2926079" y="1537779"/>
        <a:ext cx="5179858" cy="407814"/>
      </dsp:txXfrm>
    </dsp:sp>
    <dsp:sp modelId="{D9381FE7-6AB9-400F-B6CF-C46F19D283D2}">
      <dsp:nvSpPr>
        <dsp:cNvPr id="0" name=""/>
        <dsp:cNvSpPr/>
      </dsp:nvSpPr>
      <dsp:spPr>
        <a:xfrm>
          <a:off x="0" y="1459223"/>
          <a:ext cx="2926080" cy="56492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Reduce earmarking</a:t>
          </a:r>
          <a:endParaRPr lang="en-GB" sz="1800" kern="1200" dirty="0"/>
        </a:p>
      </dsp:txBody>
      <dsp:txXfrm>
        <a:off x="27577" y="1486800"/>
        <a:ext cx="2870926" cy="509768"/>
      </dsp:txXfrm>
    </dsp:sp>
    <dsp:sp modelId="{374B08A4-5074-4B64-AE09-513CEDDC69CE}">
      <dsp:nvSpPr>
        <dsp:cNvPr id="0" name=""/>
        <dsp:cNvSpPr/>
      </dsp:nvSpPr>
      <dsp:spPr>
        <a:xfrm rot="5400000">
          <a:off x="5301070" y="-266106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Identification of use and type of cash transfer programming</a:t>
          </a:r>
        </a:p>
      </dsp:txBody>
      <dsp:txXfrm rot="-5400000">
        <a:off x="2926079" y="2130947"/>
        <a:ext cx="5179858" cy="407814"/>
      </dsp:txXfrm>
    </dsp:sp>
    <dsp:sp modelId="{C40490DF-3E9B-48FA-B3E4-BDBE4A070D44}">
      <dsp:nvSpPr>
        <dsp:cNvPr id="0" name=""/>
        <dsp:cNvSpPr/>
      </dsp:nvSpPr>
      <dsp:spPr>
        <a:xfrm>
          <a:off x="0" y="2052392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Use of cash</a:t>
          </a:r>
          <a:endParaRPr lang="en-GB" sz="1800" kern="1200" dirty="0"/>
        </a:p>
      </dsp:txBody>
      <dsp:txXfrm>
        <a:off x="27577" y="2079969"/>
        <a:ext cx="2870926" cy="509768"/>
      </dsp:txXfrm>
    </dsp:sp>
    <dsp:sp modelId="{F442265E-C57B-4EFF-8BD1-89BB5ADF207E}">
      <dsp:nvSpPr>
        <dsp:cNvPr id="0" name=""/>
        <dsp:cNvSpPr/>
      </dsp:nvSpPr>
      <dsp:spPr>
        <a:xfrm rot="5400000">
          <a:off x="5301070" y="327062"/>
          <a:ext cx="451938" cy="520192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Better tracking of multi-year requirements in HRPs, and multi-year donor contributions</a:t>
          </a:r>
          <a:endParaRPr lang="en-GB" sz="1200" b="1" kern="1200" dirty="0"/>
        </a:p>
      </dsp:txBody>
      <dsp:txXfrm rot="-5400000">
        <a:off x="2926079" y="2724115"/>
        <a:ext cx="5179858" cy="407814"/>
      </dsp:txXfrm>
    </dsp:sp>
    <dsp:sp modelId="{AC703537-F652-438E-97A7-7D55EEC35456}">
      <dsp:nvSpPr>
        <dsp:cNvPr id="0" name=""/>
        <dsp:cNvSpPr/>
      </dsp:nvSpPr>
      <dsp:spPr>
        <a:xfrm>
          <a:off x="0" y="2645561"/>
          <a:ext cx="2926080" cy="56492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Multi-year planning and financing</a:t>
          </a:r>
        </a:p>
      </dsp:txBody>
      <dsp:txXfrm>
        <a:off x="27577" y="2673138"/>
        <a:ext cx="2870926" cy="509768"/>
      </dsp:txXfrm>
    </dsp:sp>
    <dsp:sp modelId="{33D64956-E61C-4EAD-A422-4900C6FA73C3}">
      <dsp:nvSpPr>
        <dsp:cNvPr id="0" name=""/>
        <dsp:cNvSpPr/>
      </dsp:nvSpPr>
      <dsp:spPr>
        <a:xfrm rot="5400000">
          <a:off x="5301070" y="920231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Greater visibility on overheads wherever possible</a:t>
          </a:r>
        </a:p>
      </dsp:txBody>
      <dsp:txXfrm rot="-5400000">
        <a:off x="2926079" y="3317284"/>
        <a:ext cx="5179858" cy="407814"/>
      </dsp:txXfrm>
    </dsp:sp>
    <dsp:sp modelId="{87CDE736-63B2-4AE9-89BF-06E4CD80D7AE}">
      <dsp:nvSpPr>
        <dsp:cNvPr id="0" name=""/>
        <dsp:cNvSpPr/>
      </dsp:nvSpPr>
      <dsp:spPr>
        <a:xfrm>
          <a:off x="0" y="3238729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Management costs</a:t>
          </a:r>
          <a:endParaRPr lang="en-GB" sz="1800" kern="1200" dirty="0"/>
        </a:p>
      </dsp:txBody>
      <dsp:txXfrm>
        <a:off x="27577" y="3266306"/>
        <a:ext cx="2870926" cy="509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C2AEC-1038-4F5E-8E1A-9684343E0986}">
      <dsp:nvSpPr>
        <dsp:cNvPr id="0" name=""/>
        <dsp:cNvSpPr/>
      </dsp:nvSpPr>
      <dsp:spPr>
        <a:xfrm>
          <a:off x="357103" y="0"/>
          <a:ext cx="7062192" cy="31276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F2C77-1369-4531-9121-F5ADDE1F1BBA}">
      <dsp:nvSpPr>
        <dsp:cNvPr id="0" name=""/>
        <dsp:cNvSpPr/>
      </dsp:nvSpPr>
      <dsp:spPr>
        <a:xfrm>
          <a:off x="2657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Decrease</a:t>
          </a:r>
          <a:br>
            <a:rPr lang="en-US" sz="1800" kern="1200" dirty="0"/>
          </a:br>
          <a:r>
            <a:rPr lang="en-US" sz="1800" kern="1200" dirty="0"/>
            <a:t>fragmentation</a:t>
          </a:r>
          <a:endParaRPr lang="en-GB" sz="1800" kern="1200" dirty="0"/>
        </a:p>
      </dsp:txBody>
      <dsp:txXfrm>
        <a:off x="63730" y="999382"/>
        <a:ext cx="1604761" cy="1128933"/>
      </dsp:txXfrm>
    </dsp:sp>
    <dsp:sp modelId="{D41327C0-8CC2-40D6-AF6C-BC1DD1B4B8AA}">
      <dsp:nvSpPr>
        <dsp:cNvPr id="0" name=""/>
        <dsp:cNvSpPr/>
      </dsp:nvSpPr>
      <dsp:spPr>
        <a:xfrm>
          <a:off x="2017383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common indicators and libraries</a:t>
          </a:r>
          <a:endParaRPr lang="en-GB" sz="1800" kern="1200" dirty="0"/>
        </a:p>
      </dsp:txBody>
      <dsp:txXfrm>
        <a:off x="2078456" y="999382"/>
        <a:ext cx="1604761" cy="1128933"/>
      </dsp:txXfrm>
    </dsp:sp>
    <dsp:sp modelId="{075FDDE6-2D83-4281-AAD5-2B06AC2AEC1F}">
      <dsp:nvSpPr>
        <dsp:cNvPr id="0" name=""/>
        <dsp:cNvSpPr/>
      </dsp:nvSpPr>
      <dsp:spPr>
        <a:xfrm>
          <a:off x="4032108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Share information</a:t>
          </a:r>
          <a:endParaRPr lang="en-GB" sz="1800" kern="1200" dirty="0"/>
        </a:p>
      </dsp:txBody>
      <dsp:txXfrm>
        <a:off x="4093181" y="999382"/>
        <a:ext cx="1604761" cy="1128933"/>
      </dsp:txXfrm>
    </dsp:sp>
    <dsp:sp modelId="{49459EE0-0F2D-4AB0-9CC7-462A9D0C823D}">
      <dsp:nvSpPr>
        <dsp:cNvPr id="0" name=""/>
        <dsp:cNvSpPr/>
      </dsp:nvSpPr>
      <dsp:spPr>
        <a:xfrm>
          <a:off x="6046834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Harmonize approaches</a:t>
          </a:r>
          <a:endParaRPr lang="en-GB" sz="1800" kern="1200" dirty="0"/>
        </a:p>
      </dsp:txBody>
      <dsp:txXfrm>
        <a:off x="6107907" y="999382"/>
        <a:ext cx="1604761" cy="112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6F0A-980D-4F30-A34C-6192C86BCEB5}" type="datetimeFigureOut">
              <a:rPr lang="en-AU" smtClean="0"/>
              <a:pPr/>
              <a:t>11/05/2018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D1AD-A2E5-4307-8578-41102CA0F1E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2818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16A5F483-3392-4357-8BB8-81BAE864DE40}" type="datetimeFigureOut">
              <a:rPr lang="en-AU" smtClean="0"/>
              <a:pPr/>
              <a:t>11/05/2018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50800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495010"/>
            <a:ext cx="5438140" cy="46885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B4ED1CF7-524F-44E0-A189-DE865D5A874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1194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43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14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925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244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327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452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485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014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630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70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675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682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976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7593">
              <a:spcBef>
                <a:spcPts val="1244"/>
              </a:spcBef>
              <a:buFont typeface="Arial" panose="020B0604020202020204" pitchFamily="34" charset="0"/>
              <a:buNone/>
            </a:pPr>
            <a:endParaRPr lang="en-US" sz="100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399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065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74" indent="-177674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536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018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327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357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268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51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84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00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63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2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58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48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64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387798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600" b="1"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99749" name="Line 5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0" y="652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45" y="2801040"/>
            <a:ext cx="6388563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2106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0284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28625" y="1828800"/>
            <a:ext cx="8220075" cy="3651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20700" y="2204435"/>
            <a:ext cx="8129588" cy="0"/>
          </a:xfrm>
          <a:prstGeom prst="line">
            <a:avLst/>
          </a:prstGeom>
          <a:noFill/>
          <a:ln w="28575">
            <a:solidFill>
              <a:srgbClr val="3668A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3103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4403"/>
          </a:xfrm>
          <a:solidFill>
            <a:schemeClr val="bg1">
              <a:alpha val="70000"/>
            </a:schemeClr>
          </a:solidFill>
        </p:spPr>
        <p:txBody>
          <a:bodyPr lIns="504000" tIns="216000" bIns="14400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/>
              <a:t> Slide </a:t>
            </a:r>
            <a:fld id="{DD40D7FE-4A1C-4A14-8D76-23A33224EFB9}" type="slidenum">
              <a:rPr lang="en-GB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May-18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440"/>
            <a:ext cx="2255520" cy="855958"/>
          </a:xfrm>
          <a:solidFill>
            <a:schemeClr val="bg1">
              <a:alpha val="70000"/>
            </a:schemeClr>
          </a:solidFill>
        </p:spPr>
        <p:txBody>
          <a:bodyPr lIns="504000" tIns="216000" bIns="14400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/>
              <a:t> Slide </a:t>
            </a:r>
            <a:fld id="{DD40D7FE-4A1C-4A14-8D76-23A33224EFB9}" type="slidenum">
              <a:rPr lang="en-GB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May-18</a:t>
            </a:r>
            <a:endParaRPr lang="en-GB"/>
          </a:p>
        </p:txBody>
      </p:sp>
      <p:pic>
        <p:nvPicPr>
          <p:cNvPr id="5" name="Picture 2" descr="Financial Tracking Service 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3"/>
          <a:stretch/>
        </p:blipFill>
        <p:spPr bwMode="auto">
          <a:xfrm>
            <a:off x="376237" y="287338"/>
            <a:ext cx="684943" cy="4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" y="1780949"/>
            <a:ext cx="2255520" cy="13388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485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628469" y="238729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26CB6"/>
                </a:solidFill>
                <a:latin typeface="Avenir LT 55 Roman" pitchFamily="34" charset="0"/>
              </a:rPr>
              <a:t>OCHA</a:t>
            </a:r>
            <a:endParaRPr lang="en-GB" sz="2400" b="0" dirty="0">
              <a:solidFill>
                <a:srgbClr val="026CB6"/>
              </a:solidFill>
              <a:latin typeface="Avenir LT 55 Roman" pitchFamily="34" charset="0"/>
            </a:endParaRPr>
          </a:p>
        </p:txBody>
      </p:sp>
      <p:sp>
        <p:nvSpPr>
          <p:cNvPr id="798727" name="Line 7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7987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963613"/>
            <a:ext cx="8231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Heading 1</a:t>
            </a:r>
          </a:p>
        </p:txBody>
      </p:sp>
      <p:sp>
        <p:nvSpPr>
          <p:cNvPr id="7987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2320925"/>
            <a:ext cx="82264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0" y="652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527800"/>
            <a:ext cx="1165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Date Placeholder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625" y="6565900"/>
            <a:ext cx="1296988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132637" y="273050"/>
            <a:ext cx="481013" cy="403225"/>
            <a:chOff x="4403" y="172"/>
            <a:chExt cx="303" cy="254"/>
          </a:xfrm>
          <a:solidFill>
            <a:srgbClr val="026CB6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4439" y="172"/>
              <a:ext cx="224" cy="219"/>
            </a:xfrm>
            <a:custGeom>
              <a:avLst/>
              <a:gdLst>
                <a:gd name="T0" fmla="*/ 638 w 1226"/>
                <a:gd name="T1" fmla="*/ 28 h 1198"/>
                <a:gd name="T2" fmla="*/ 905 w 1226"/>
                <a:gd name="T3" fmla="*/ 182 h 1198"/>
                <a:gd name="T4" fmla="*/ 242 w 1226"/>
                <a:gd name="T5" fmla="*/ 182 h 1198"/>
                <a:gd name="T6" fmla="*/ 663 w 1226"/>
                <a:gd name="T7" fmla="*/ 93 h 1198"/>
                <a:gd name="T8" fmla="*/ 638 w 1226"/>
                <a:gd name="T9" fmla="*/ 233 h 1198"/>
                <a:gd name="T10" fmla="*/ 865 w 1226"/>
                <a:gd name="T11" fmla="*/ 306 h 1198"/>
                <a:gd name="T12" fmla="*/ 948 w 1226"/>
                <a:gd name="T13" fmla="*/ 424 h 1198"/>
                <a:gd name="T14" fmla="*/ 951 w 1226"/>
                <a:gd name="T15" fmla="*/ 522 h 1198"/>
                <a:gd name="T16" fmla="*/ 1002 w 1226"/>
                <a:gd name="T17" fmla="*/ 408 h 1198"/>
                <a:gd name="T18" fmla="*/ 834 w 1226"/>
                <a:gd name="T19" fmla="*/ 219 h 1198"/>
                <a:gd name="T20" fmla="*/ 899 w 1226"/>
                <a:gd name="T21" fmla="*/ 147 h 1198"/>
                <a:gd name="T22" fmla="*/ 1023 w 1226"/>
                <a:gd name="T23" fmla="*/ 198 h 1198"/>
                <a:gd name="T24" fmla="*/ 1180 w 1226"/>
                <a:gd name="T25" fmla="*/ 565 h 1198"/>
                <a:gd name="T26" fmla="*/ 286 w 1226"/>
                <a:gd name="T27" fmla="*/ 266 h 1198"/>
                <a:gd name="T28" fmla="*/ 607 w 1226"/>
                <a:gd name="T29" fmla="*/ 347 h 1198"/>
                <a:gd name="T30" fmla="*/ 842 w 1226"/>
                <a:gd name="T31" fmla="*/ 344 h 1198"/>
                <a:gd name="T32" fmla="*/ 277 w 1226"/>
                <a:gd name="T33" fmla="*/ 571 h 1198"/>
                <a:gd name="T34" fmla="*/ 816 w 1226"/>
                <a:gd name="T35" fmla="*/ 439 h 1198"/>
                <a:gd name="T36" fmla="*/ 939 w 1226"/>
                <a:gd name="T37" fmla="*/ 504 h 1198"/>
                <a:gd name="T38" fmla="*/ 334 w 1226"/>
                <a:gd name="T39" fmla="*/ 553 h 1198"/>
                <a:gd name="T40" fmla="*/ 638 w 1226"/>
                <a:gd name="T41" fmla="*/ 376 h 1198"/>
                <a:gd name="T42" fmla="*/ 709 w 1226"/>
                <a:gd name="T43" fmla="*/ 483 h 1198"/>
                <a:gd name="T44" fmla="*/ 512 w 1226"/>
                <a:gd name="T45" fmla="*/ 452 h 1198"/>
                <a:gd name="T46" fmla="*/ 611 w 1226"/>
                <a:gd name="T47" fmla="*/ 442 h 1198"/>
                <a:gd name="T48" fmla="*/ 547 w 1226"/>
                <a:gd name="T49" fmla="*/ 597 h 1198"/>
                <a:gd name="T50" fmla="*/ 540 w 1226"/>
                <a:gd name="T51" fmla="*/ 608 h 1198"/>
                <a:gd name="T52" fmla="*/ 548 w 1226"/>
                <a:gd name="T53" fmla="*/ 641 h 1198"/>
                <a:gd name="T54" fmla="*/ 647 w 1226"/>
                <a:gd name="T55" fmla="*/ 658 h 1198"/>
                <a:gd name="T56" fmla="*/ 636 w 1226"/>
                <a:gd name="T57" fmla="*/ 513 h 1198"/>
                <a:gd name="T58" fmla="*/ 329 w 1226"/>
                <a:gd name="T59" fmla="*/ 624 h 1198"/>
                <a:gd name="T60" fmla="*/ 444 w 1226"/>
                <a:gd name="T61" fmla="*/ 742 h 1198"/>
                <a:gd name="T62" fmla="*/ 369 w 1226"/>
                <a:gd name="T63" fmla="*/ 627 h 1198"/>
                <a:gd name="T64" fmla="*/ 914 w 1226"/>
                <a:gd name="T65" fmla="*/ 567 h 1198"/>
                <a:gd name="T66" fmla="*/ 1089 w 1226"/>
                <a:gd name="T67" fmla="*/ 596 h 1198"/>
                <a:gd name="T68" fmla="*/ 1094 w 1226"/>
                <a:gd name="T69" fmla="*/ 599 h 1198"/>
                <a:gd name="T70" fmla="*/ 913 w 1226"/>
                <a:gd name="T71" fmla="*/ 836 h 1198"/>
                <a:gd name="T72" fmla="*/ 306 w 1226"/>
                <a:gd name="T73" fmla="*/ 605 h 1198"/>
                <a:gd name="T74" fmla="*/ 144 w 1226"/>
                <a:gd name="T75" fmla="*/ 856 h 1198"/>
                <a:gd name="T76" fmla="*/ 190 w 1226"/>
                <a:gd name="T77" fmla="*/ 820 h 1198"/>
                <a:gd name="T78" fmla="*/ 133 w 1226"/>
                <a:gd name="T79" fmla="*/ 705 h 1198"/>
                <a:gd name="T80" fmla="*/ 162 w 1226"/>
                <a:gd name="T81" fmla="*/ 599 h 1198"/>
                <a:gd name="T82" fmla="*/ 235 w 1226"/>
                <a:gd name="T83" fmla="*/ 649 h 1198"/>
                <a:gd name="T84" fmla="*/ 484 w 1226"/>
                <a:gd name="T85" fmla="*/ 659 h 1198"/>
                <a:gd name="T86" fmla="*/ 503 w 1226"/>
                <a:gd name="T87" fmla="*/ 676 h 1198"/>
                <a:gd name="T88" fmla="*/ 753 w 1226"/>
                <a:gd name="T89" fmla="*/ 678 h 1198"/>
                <a:gd name="T90" fmla="*/ 823 w 1226"/>
                <a:gd name="T91" fmla="*/ 718 h 1198"/>
                <a:gd name="T92" fmla="*/ 821 w 1226"/>
                <a:gd name="T93" fmla="*/ 799 h 1198"/>
                <a:gd name="T94" fmla="*/ 889 w 1226"/>
                <a:gd name="T95" fmla="*/ 767 h 1198"/>
                <a:gd name="T96" fmla="*/ 609 w 1226"/>
                <a:gd name="T97" fmla="*/ 735 h 1198"/>
                <a:gd name="T98" fmla="*/ 711 w 1226"/>
                <a:gd name="T99" fmla="*/ 733 h 1198"/>
                <a:gd name="T100" fmla="*/ 657 w 1226"/>
                <a:gd name="T101" fmla="*/ 762 h 1198"/>
                <a:gd name="T102" fmla="*/ 697 w 1226"/>
                <a:gd name="T103" fmla="*/ 809 h 1198"/>
                <a:gd name="T104" fmla="*/ 537 w 1226"/>
                <a:gd name="T105" fmla="*/ 854 h 1198"/>
                <a:gd name="T106" fmla="*/ 885 w 1226"/>
                <a:gd name="T107" fmla="*/ 894 h 1198"/>
                <a:gd name="T108" fmla="*/ 401 w 1226"/>
                <a:gd name="T109" fmla="*/ 854 h 1198"/>
                <a:gd name="T110" fmla="*/ 398 w 1226"/>
                <a:gd name="T111" fmla="*/ 897 h 1198"/>
                <a:gd name="T112" fmla="*/ 948 w 1226"/>
                <a:gd name="T113" fmla="*/ 923 h 1198"/>
                <a:gd name="T114" fmla="*/ 640 w 1226"/>
                <a:gd name="T115" fmla="*/ 1138 h 1198"/>
                <a:gd name="T116" fmla="*/ 606 w 1226"/>
                <a:gd name="T117" fmla="*/ 1131 h 1198"/>
                <a:gd name="T118" fmla="*/ 697 w 1226"/>
                <a:gd name="T119" fmla="*/ 100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6" h="1198">
                  <a:moveTo>
                    <a:pt x="1148" y="331"/>
                  </a:moveTo>
                  <a:cubicBezTo>
                    <a:pt x="1209" y="447"/>
                    <a:pt x="1226" y="607"/>
                    <a:pt x="1187" y="738"/>
                  </a:cubicBezTo>
                  <a:cubicBezTo>
                    <a:pt x="1147" y="893"/>
                    <a:pt x="1016" y="1050"/>
                    <a:pt x="865" y="1114"/>
                  </a:cubicBezTo>
                  <a:cubicBezTo>
                    <a:pt x="693" y="1198"/>
                    <a:pt x="451" y="1177"/>
                    <a:pt x="298" y="1067"/>
                  </a:cubicBezTo>
                  <a:cubicBezTo>
                    <a:pt x="86" y="922"/>
                    <a:pt x="0" y="672"/>
                    <a:pt x="64" y="425"/>
                  </a:cubicBezTo>
                  <a:cubicBezTo>
                    <a:pt x="102" y="278"/>
                    <a:pt x="219" y="130"/>
                    <a:pt x="362" y="62"/>
                  </a:cubicBezTo>
                  <a:cubicBezTo>
                    <a:pt x="442" y="22"/>
                    <a:pt x="530" y="1"/>
                    <a:pt x="626" y="0"/>
                  </a:cubicBezTo>
                  <a:cubicBezTo>
                    <a:pt x="845" y="0"/>
                    <a:pt x="1053" y="128"/>
                    <a:pt x="1148" y="331"/>
                  </a:cubicBezTo>
                  <a:close/>
                  <a:moveTo>
                    <a:pt x="638" y="28"/>
                  </a:moveTo>
                  <a:cubicBezTo>
                    <a:pt x="641" y="51"/>
                    <a:pt x="640" y="82"/>
                    <a:pt x="638" y="108"/>
                  </a:cubicBezTo>
                  <a:cubicBezTo>
                    <a:pt x="638" y="105"/>
                    <a:pt x="640" y="103"/>
                    <a:pt x="641" y="101"/>
                  </a:cubicBezTo>
                  <a:cubicBezTo>
                    <a:pt x="645" y="99"/>
                    <a:pt x="649" y="102"/>
                    <a:pt x="650" y="105"/>
                  </a:cubicBezTo>
                  <a:cubicBezTo>
                    <a:pt x="651" y="109"/>
                    <a:pt x="652" y="116"/>
                    <a:pt x="649" y="118"/>
                  </a:cubicBezTo>
                  <a:cubicBezTo>
                    <a:pt x="652" y="119"/>
                    <a:pt x="654" y="116"/>
                    <a:pt x="657" y="116"/>
                  </a:cubicBezTo>
                  <a:cubicBezTo>
                    <a:pt x="724" y="121"/>
                    <a:pt x="785" y="141"/>
                    <a:pt x="840" y="172"/>
                  </a:cubicBezTo>
                  <a:cubicBezTo>
                    <a:pt x="840" y="171"/>
                    <a:pt x="840" y="171"/>
                    <a:pt x="840" y="171"/>
                  </a:cubicBezTo>
                  <a:cubicBezTo>
                    <a:pt x="851" y="165"/>
                    <a:pt x="866" y="158"/>
                    <a:pt x="878" y="168"/>
                  </a:cubicBezTo>
                  <a:cubicBezTo>
                    <a:pt x="891" y="162"/>
                    <a:pt x="894" y="180"/>
                    <a:pt x="905" y="182"/>
                  </a:cubicBezTo>
                  <a:cubicBezTo>
                    <a:pt x="919" y="190"/>
                    <a:pt x="934" y="205"/>
                    <a:pt x="936" y="221"/>
                  </a:cubicBezTo>
                  <a:cubicBezTo>
                    <a:pt x="939" y="226"/>
                    <a:pt x="947" y="230"/>
                    <a:pt x="948" y="235"/>
                  </a:cubicBezTo>
                  <a:cubicBezTo>
                    <a:pt x="957" y="215"/>
                    <a:pt x="976" y="202"/>
                    <a:pt x="992" y="184"/>
                  </a:cubicBezTo>
                  <a:cubicBezTo>
                    <a:pt x="1002" y="180"/>
                    <a:pt x="1002" y="180"/>
                    <a:pt x="1002" y="180"/>
                  </a:cubicBezTo>
                  <a:cubicBezTo>
                    <a:pt x="914" y="97"/>
                    <a:pt x="810" y="51"/>
                    <a:pt x="694" y="35"/>
                  </a:cubicBezTo>
                  <a:cubicBezTo>
                    <a:pt x="676" y="32"/>
                    <a:pt x="655" y="33"/>
                    <a:pt x="638" y="28"/>
                  </a:cubicBezTo>
                  <a:close/>
                  <a:moveTo>
                    <a:pt x="605" y="31"/>
                  </a:moveTo>
                  <a:cubicBezTo>
                    <a:pt x="489" y="35"/>
                    <a:pt x="385" y="75"/>
                    <a:pt x="293" y="141"/>
                  </a:cubicBezTo>
                  <a:cubicBezTo>
                    <a:pt x="275" y="153"/>
                    <a:pt x="260" y="172"/>
                    <a:pt x="242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67" y="199"/>
                    <a:pt x="289" y="223"/>
                    <a:pt x="309" y="244"/>
                  </a:cubicBezTo>
                  <a:cubicBezTo>
                    <a:pt x="310" y="240"/>
                    <a:pt x="310" y="240"/>
                    <a:pt x="310" y="240"/>
                  </a:cubicBezTo>
                  <a:cubicBezTo>
                    <a:pt x="395" y="163"/>
                    <a:pt x="493" y="121"/>
                    <a:pt x="606" y="115"/>
                  </a:cubicBezTo>
                  <a:cubicBezTo>
                    <a:pt x="604" y="109"/>
                    <a:pt x="604" y="109"/>
                    <a:pt x="604" y="109"/>
                  </a:cubicBezTo>
                  <a:cubicBezTo>
                    <a:pt x="603" y="39"/>
                    <a:pt x="603" y="39"/>
                    <a:pt x="603" y="39"/>
                  </a:cubicBezTo>
                  <a:lnTo>
                    <a:pt x="605" y="31"/>
                  </a:lnTo>
                  <a:close/>
                  <a:moveTo>
                    <a:pt x="705" y="75"/>
                  </a:moveTo>
                  <a:cubicBezTo>
                    <a:pt x="663" y="93"/>
                    <a:pt x="663" y="93"/>
                    <a:pt x="663" y="93"/>
                  </a:cubicBezTo>
                  <a:cubicBezTo>
                    <a:pt x="659" y="91"/>
                    <a:pt x="653" y="89"/>
                    <a:pt x="650" y="94"/>
                  </a:cubicBezTo>
                  <a:cubicBezTo>
                    <a:pt x="649" y="95"/>
                    <a:pt x="650" y="98"/>
                    <a:pt x="651" y="99"/>
                  </a:cubicBezTo>
                  <a:cubicBezTo>
                    <a:pt x="666" y="119"/>
                    <a:pt x="693" y="108"/>
                    <a:pt x="712" y="104"/>
                  </a:cubicBezTo>
                  <a:cubicBezTo>
                    <a:pt x="726" y="110"/>
                    <a:pt x="739" y="103"/>
                    <a:pt x="750" y="94"/>
                  </a:cubicBezTo>
                  <a:cubicBezTo>
                    <a:pt x="750" y="92"/>
                    <a:pt x="750" y="92"/>
                    <a:pt x="750" y="92"/>
                  </a:cubicBezTo>
                  <a:cubicBezTo>
                    <a:pt x="740" y="78"/>
                    <a:pt x="721" y="76"/>
                    <a:pt x="705" y="75"/>
                  </a:cubicBezTo>
                  <a:close/>
                  <a:moveTo>
                    <a:pt x="637" y="146"/>
                  </a:moveTo>
                  <a:cubicBezTo>
                    <a:pt x="640" y="152"/>
                    <a:pt x="640" y="152"/>
                    <a:pt x="640" y="152"/>
                  </a:cubicBezTo>
                  <a:cubicBezTo>
                    <a:pt x="639" y="179"/>
                    <a:pt x="641" y="207"/>
                    <a:pt x="638" y="233"/>
                  </a:cubicBezTo>
                  <a:cubicBezTo>
                    <a:pt x="649" y="229"/>
                    <a:pt x="661" y="233"/>
                    <a:pt x="672" y="234"/>
                  </a:cubicBezTo>
                  <a:cubicBezTo>
                    <a:pt x="729" y="243"/>
                    <a:pt x="782" y="261"/>
                    <a:pt x="828" y="296"/>
                  </a:cubicBezTo>
                  <a:cubicBezTo>
                    <a:pt x="822" y="291"/>
                    <a:pt x="816" y="284"/>
                    <a:pt x="814" y="275"/>
                  </a:cubicBezTo>
                  <a:cubicBezTo>
                    <a:pt x="815" y="274"/>
                    <a:pt x="816" y="274"/>
                    <a:pt x="818" y="274"/>
                  </a:cubicBezTo>
                  <a:cubicBezTo>
                    <a:pt x="818" y="265"/>
                    <a:pt x="809" y="261"/>
                    <a:pt x="807" y="253"/>
                  </a:cubicBezTo>
                  <a:cubicBezTo>
                    <a:pt x="809" y="251"/>
                    <a:pt x="811" y="249"/>
                    <a:pt x="814" y="250"/>
                  </a:cubicBezTo>
                  <a:cubicBezTo>
                    <a:pt x="824" y="259"/>
                    <a:pt x="832" y="269"/>
                    <a:pt x="839" y="280"/>
                  </a:cubicBezTo>
                  <a:cubicBezTo>
                    <a:pt x="846" y="277"/>
                    <a:pt x="851" y="281"/>
                    <a:pt x="856" y="285"/>
                  </a:cubicBezTo>
                  <a:cubicBezTo>
                    <a:pt x="864" y="290"/>
                    <a:pt x="859" y="300"/>
                    <a:pt x="865" y="306"/>
                  </a:cubicBezTo>
                  <a:cubicBezTo>
                    <a:pt x="866" y="323"/>
                    <a:pt x="887" y="333"/>
                    <a:pt x="886" y="350"/>
                  </a:cubicBezTo>
                  <a:cubicBezTo>
                    <a:pt x="886" y="354"/>
                    <a:pt x="891" y="351"/>
                    <a:pt x="893" y="353"/>
                  </a:cubicBezTo>
                  <a:cubicBezTo>
                    <a:pt x="910" y="374"/>
                    <a:pt x="910" y="374"/>
                    <a:pt x="910" y="374"/>
                  </a:cubicBezTo>
                  <a:cubicBezTo>
                    <a:pt x="907" y="378"/>
                    <a:pt x="910" y="383"/>
                    <a:pt x="913" y="386"/>
                  </a:cubicBezTo>
                  <a:cubicBezTo>
                    <a:pt x="921" y="390"/>
                    <a:pt x="925" y="380"/>
                    <a:pt x="933" y="381"/>
                  </a:cubicBezTo>
                  <a:cubicBezTo>
                    <a:pt x="945" y="388"/>
                    <a:pt x="931" y="395"/>
                    <a:pt x="933" y="402"/>
                  </a:cubicBezTo>
                  <a:cubicBezTo>
                    <a:pt x="937" y="402"/>
                    <a:pt x="943" y="399"/>
                    <a:pt x="946" y="403"/>
                  </a:cubicBezTo>
                  <a:cubicBezTo>
                    <a:pt x="947" y="409"/>
                    <a:pt x="941" y="413"/>
                    <a:pt x="938" y="418"/>
                  </a:cubicBezTo>
                  <a:cubicBezTo>
                    <a:pt x="938" y="424"/>
                    <a:pt x="943" y="422"/>
                    <a:pt x="948" y="424"/>
                  </a:cubicBezTo>
                  <a:cubicBezTo>
                    <a:pt x="953" y="424"/>
                    <a:pt x="956" y="430"/>
                    <a:pt x="955" y="434"/>
                  </a:cubicBezTo>
                  <a:cubicBezTo>
                    <a:pt x="969" y="449"/>
                    <a:pt x="951" y="466"/>
                    <a:pt x="958" y="482"/>
                  </a:cubicBezTo>
                  <a:cubicBezTo>
                    <a:pt x="962" y="492"/>
                    <a:pt x="956" y="502"/>
                    <a:pt x="950" y="510"/>
                  </a:cubicBezTo>
                  <a:cubicBezTo>
                    <a:pt x="950" y="523"/>
                    <a:pt x="939" y="531"/>
                    <a:pt x="934" y="541"/>
                  </a:cubicBezTo>
                  <a:cubicBezTo>
                    <a:pt x="919" y="544"/>
                    <a:pt x="919" y="544"/>
                    <a:pt x="919" y="544"/>
                  </a:cubicBezTo>
                  <a:cubicBezTo>
                    <a:pt x="911" y="552"/>
                    <a:pt x="926" y="562"/>
                    <a:pt x="918" y="567"/>
                  </a:cubicBezTo>
                  <a:cubicBezTo>
                    <a:pt x="951" y="567"/>
                    <a:pt x="951" y="567"/>
                    <a:pt x="951" y="567"/>
                  </a:cubicBezTo>
                  <a:cubicBezTo>
                    <a:pt x="947" y="564"/>
                    <a:pt x="947" y="564"/>
                    <a:pt x="947" y="564"/>
                  </a:cubicBezTo>
                  <a:cubicBezTo>
                    <a:pt x="943" y="551"/>
                    <a:pt x="944" y="534"/>
                    <a:pt x="951" y="522"/>
                  </a:cubicBezTo>
                  <a:cubicBezTo>
                    <a:pt x="956" y="512"/>
                    <a:pt x="958" y="500"/>
                    <a:pt x="967" y="491"/>
                  </a:cubicBezTo>
                  <a:cubicBezTo>
                    <a:pt x="969" y="490"/>
                    <a:pt x="973" y="486"/>
                    <a:pt x="974" y="491"/>
                  </a:cubicBezTo>
                  <a:cubicBezTo>
                    <a:pt x="975" y="500"/>
                    <a:pt x="974" y="512"/>
                    <a:pt x="969" y="520"/>
                  </a:cubicBezTo>
                  <a:cubicBezTo>
                    <a:pt x="979" y="534"/>
                    <a:pt x="978" y="551"/>
                    <a:pt x="978" y="568"/>
                  </a:cubicBezTo>
                  <a:cubicBezTo>
                    <a:pt x="1007" y="566"/>
                    <a:pt x="1035" y="565"/>
                    <a:pt x="1063" y="566"/>
                  </a:cubicBezTo>
                  <a:cubicBezTo>
                    <a:pt x="1061" y="560"/>
                    <a:pt x="1061" y="560"/>
                    <a:pt x="1061" y="560"/>
                  </a:cubicBezTo>
                  <a:cubicBezTo>
                    <a:pt x="1056" y="507"/>
                    <a:pt x="1045" y="456"/>
                    <a:pt x="1023" y="410"/>
                  </a:cubicBezTo>
                  <a:cubicBezTo>
                    <a:pt x="1017" y="410"/>
                    <a:pt x="1013" y="415"/>
                    <a:pt x="1006" y="413"/>
                  </a:cubicBezTo>
                  <a:cubicBezTo>
                    <a:pt x="1003" y="413"/>
                    <a:pt x="1002" y="410"/>
                    <a:pt x="1002" y="408"/>
                  </a:cubicBezTo>
                  <a:cubicBezTo>
                    <a:pt x="991" y="397"/>
                    <a:pt x="983" y="382"/>
                    <a:pt x="970" y="372"/>
                  </a:cubicBezTo>
                  <a:cubicBezTo>
                    <a:pt x="956" y="374"/>
                    <a:pt x="949" y="357"/>
                    <a:pt x="936" y="355"/>
                  </a:cubicBezTo>
                  <a:cubicBezTo>
                    <a:pt x="924" y="350"/>
                    <a:pt x="932" y="331"/>
                    <a:pt x="915" y="336"/>
                  </a:cubicBezTo>
                  <a:cubicBezTo>
                    <a:pt x="906" y="333"/>
                    <a:pt x="898" y="326"/>
                    <a:pt x="896" y="317"/>
                  </a:cubicBezTo>
                  <a:cubicBezTo>
                    <a:pt x="896" y="302"/>
                    <a:pt x="894" y="285"/>
                    <a:pt x="880" y="275"/>
                  </a:cubicBezTo>
                  <a:cubicBezTo>
                    <a:pt x="869" y="272"/>
                    <a:pt x="865" y="286"/>
                    <a:pt x="855" y="283"/>
                  </a:cubicBezTo>
                  <a:cubicBezTo>
                    <a:pt x="849" y="280"/>
                    <a:pt x="851" y="273"/>
                    <a:pt x="850" y="268"/>
                  </a:cubicBezTo>
                  <a:cubicBezTo>
                    <a:pt x="848" y="264"/>
                    <a:pt x="843" y="260"/>
                    <a:pt x="844" y="255"/>
                  </a:cubicBezTo>
                  <a:cubicBezTo>
                    <a:pt x="857" y="237"/>
                    <a:pt x="827" y="237"/>
                    <a:pt x="834" y="219"/>
                  </a:cubicBezTo>
                  <a:cubicBezTo>
                    <a:pt x="832" y="207"/>
                    <a:pt x="819" y="202"/>
                    <a:pt x="812" y="191"/>
                  </a:cubicBezTo>
                  <a:cubicBezTo>
                    <a:pt x="767" y="171"/>
                    <a:pt x="722" y="157"/>
                    <a:pt x="672" y="151"/>
                  </a:cubicBezTo>
                  <a:cubicBezTo>
                    <a:pt x="659" y="149"/>
                    <a:pt x="648" y="152"/>
                    <a:pt x="637" y="146"/>
                  </a:cubicBezTo>
                  <a:close/>
                  <a:moveTo>
                    <a:pt x="899" y="147"/>
                  </a:moveTo>
                  <a:cubicBezTo>
                    <a:pt x="893" y="153"/>
                    <a:pt x="888" y="142"/>
                    <a:pt x="882" y="148"/>
                  </a:cubicBezTo>
                  <a:cubicBezTo>
                    <a:pt x="882" y="151"/>
                    <a:pt x="883" y="154"/>
                    <a:pt x="885" y="157"/>
                  </a:cubicBezTo>
                  <a:cubicBezTo>
                    <a:pt x="897" y="161"/>
                    <a:pt x="898" y="179"/>
                    <a:pt x="914" y="175"/>
                  </a:cubicBezTo>
                  <a:cubicBezTo>
                    <a:pt x="918" y="169"/>
                    <a:pt x="911" y="164"/>
                    <a:pt x="912" y="157"/>
                  </a:cubicBezTo>
                  <a:cubicBezTo>
                    <a:pt x="910" y="151"/>
                    <a:pt x="905" y="149"/>
                    <a:pt x="899" y="147"/>
                  </a:cubicBezTo>
                  <a:close/>
                  <a:moveTo>
                    <a:pt x="379" y="225"/>
                  </a:moveTo>
                  <a:cubicBezTo>
                    <a:pt x="361" y="237"/>
                    <a:pt x="344" y="253"/>
                    <a:pt x="326" y="264"/>
                  </a:cubicBezTo>
                  <a:cubicBezTo>
                    <a:pt x="347" y="278"/>
                    <a:pt x="365" y="301"/>
                    <a:pt x="384" y="319"/>
                  </a:cubicBezTo>
                  <a:cubicBezTo>
                    <a:pt x="387" y="324"/>
                    <a:pt x="387" y="324"/>
                    <a:pt x="387" y="324"/>
                  </a:cubicBezTo>
                  <a:cubicBezTo>
                    <a:pt x="436" y="277"/>
                    <a:pt x="496" y="249"/>
                    <a:pt x="560" y="236"/>
                  </a:cubicBezTo>
                  <a:cubicBezTo>
                    <a:pt x="576" y="235"/>
                    <a:pt x="591" y="229"/>
                    <a:pt x="606" y="233"/>
                  </a:cubicBezTo>
                  <a:cubicBezTo>
                    <a:pt x="605" y="205"/>
                    <a:pt x="603" y="176"/>
                    <a:pt x="606" y="149"/>
                  </a:cubicBezTo>
                  <a:cubicBezTo>
                    <a:pt x="522" y="154"/>
                    <a:pt x="446" y="180"/>
                    <a:pt x="379" y="225"/>
                  </a:cubicBezTo>
                  <a:close/>
                  <a:moveTo>
                    <a:pt x="1023" y="198"/>
                  </a:moveTo>
                  <a:cubicBezTo>
                    <a:pt x="1007" y="220"/>
                    <a:pt x="985" y="240"/>
                    <a:pt x="965" y="260"/>
                  </a:cubicBezTo>
                  <a:cubicBezTo>
                    <a:pt x="956" y="262"/>
                    <a:pt x="956" y="262"/>
                    <a:pt x="956" y="262"/>
                  </a:cubicBezTo>
                  <a:cubicBezTo>
                    <a:pt x="962" y="264"/>
                    <a:pt x="963" y="271"/>
                    <a:pt x="967" y="275"/>
                  </a:cubicBezTo>
                  <a:cubicBezTo>
                    <a:pt x="989" y="287"/>
                    <a:pt x="994" y="309"/>
                    <a:pt x="1013" y="322"/>
                  </a:cubicBezTo>
                  <a:cubicBezTo>
                    <a:pt x="1023" y="344"/>
                    <a:pt x="1047" y="361"/>
                    <a:pt x="1048" y="386"/>
                  </a:cubicBezTo>
                  <a:cubicBezTo>
                    <a:pt x="1073" y="441"/>
                    <a:pt x="1090" y="500"/>
                    <a:pt x="1092" y="566"/>
                  </a:cubicBezTo>
                  <a:cubicBezTo>
                    <a:pt x="1090" y="569"/>
                    <a:pt x="1090" y="569"/>
                    <a:pt x="1090" y="569"/>
                  </a:cubicBezTo>
                  <a:cubicBezTo>
                    <a:pt x="1092" y="569"/>
                    <a:pt x="1095" y="568"/>
                    <a:pt x="1097" y="567"/>
                  </a:cubicBezTo>
                  <a:cubicBezTo>
                    <a:pt x="1180" y="565"/>
                    <a:pt x="1180" y="565"/>
                    <a:pt x="1180" y="565"/>
                  </a:cubicBezTo>
                  <a:cubicBezTo>
                    <a:pt x="1175" y="557"/>
                    <a:pt x="1177" y="545"/>
                    <a:pt x="1176" y="535"/>
                  </a:cubicBezTo>
                  <a:cubicBezTo>
                    <a:pt x="1165" y="406"/>
                    <a:pt x="1109" y="296"/>
                    <a:pt x="1023" y="198"/>
                  </a:cubicBezTo>
                  <a:close/>
                  <a:moveTo>
                    <a:pt x="226" y="200"/>
                  </a:moveTo>
                  <a:cubicBezTo>
                    <a:pt x="143" y="292"/>
                    <a:pt x="92" y="397"/>
                    <a:pt x="77" y="517"/>
                  </a:cubicBezTo>
                  <a:cubicBezTo>
                    <a:pt x="74" y="534"/>
                    <a:pt x="76" y="552"/>
                    <a:pt x="73" y="570"/>
                  </a:cubicBezTo>
                  <a:cubicBezTo>
                    <a:pt x="102" y="568"/>
                    <a:pt x="133" y="568"/>
                    <a:pt x="162" y="570"/>
                  </a:cubicBezTo>
                  <a:cubicBezTo>
                    <a:pt x="160" y="559"/>
                    <a:pt x="160" y="559"/>
                    <a:pt x="160" y="559"/>
                  </a:cubicBezTo>
                  <a:cubicBezTo>
                    <a:pt x="166" y="466"/>
                    <a:pt x="195" y="384"/>
                    <a:pt x="247" y="310"/>
                  </a:cubicBezTo>
                  <a:cubicBezTo>
                    <a:pt x="260" y="295"/>
                    <a:pt x="270" y="277"/>
                    <a:pt x="286" y="266"/>
                  </a:cubicBezTo>
                  <a:cubicBezTo>
                    <a:pt x="267" y="248"/>
                    <a:pt x="248" y="228"/>
                    <a:pt x="228" y="208"/>
                  </a:cubicBezTo>
                  <a:lnTo>
                    <a:pt x="226" y="200"/>
                  </a:lnTo>
                  <a:close/>
                  <a:moveTo>
                    <a:pt x="607" y="261"/>
                  </a:moveTo>
                  <a:cubicBezTo>
                    <a:pt x="602" y="264"/>
                    <a:pt x="602" y="264"/>
                    <a:pt x="602" y="264"/>
                  </a:cubicBezTo>
                  <a:cubicBezTo>
                    <a:pt x="529" y="269"/>
                    <a:pt x="465" y="300"/>
                    <a:pt x="409" y="346"/>
                  </a:cubicBezTo>
                  <a:cubicBezTo>
                    <a:pt x="431" y="361"/>
                    <a:pt x="451" y="386"/>
                    <a:pt x="471" y="404"/>
                  </a:cubicBezTo>
                  <a:cubicBezTo>
                    <a:pt x="472" y="402"/>
                    <a:pt x="473" y="400"/>
                    <a:pt x="475" y="397"/>
                  </a:cubicBezTo>
                  <a:cubicBezTo>
                    <a:pt x="502" y="378"/>
                    <a:pt x="531" y="360"/>
                    <a:pt x="563" y="351"/>
                  </a:cubicBezTo>
                  <a:cubicBezTo>
                    <a:pt x="578" y="350"/>
                    <a:pt x="592" y="343"/>
                    <a:pt x="607" y="347"/>
                  </a:cubicBezTo>
                  <a:cubicBezTo>
                    <a:pt x="604" y="319"/>
                    <a:pt x="604" y="289"/>
                    <a:pt x="607" y="261"/>
                  </a:cubicBezTo>
                  <a:close/>
                  <a:moveTo>
                    <a:pt x="638" y="262"/>
                  </a:moveTo>
                  <a:cubicBezTo>
                    <a:pt x="640" y="268"/>
                    <a:pt x="640" y="268"/>
                    <a:pt x="640" y="268"/>
                  </a:cubicBezTo>
                  <a:cubicBezTo>
                    <a:pt x="640" y="347"/>
                    <a:pt x="640" y="347"/>
                    <a:pt x="640" y="347"/>
                  </a:cubicBezTo>
                  <a:cubicBezTo>
                    <a:pt x="647" y="345"/>
                    <a:pt x="647" y="345"/>
                    <a:pt x="647" y="345"/>
                  </a:cubicBezTo>
                  <a:cubicBezTo>
                    <a:pt x="696" y="352"/>
                    <a:pt x="740" y="367"/>
                    <a:pt x="778" y="398"/>
                  </a:cubicBezTo>
                  <a:cubicBezTo>
                    <a:pt x="780" y="404"/>
                    <a:pt x="780" y="404"/>
                    <a:pt x="780" y="404"/>
                  </a:cubicBezTo>
                  <a:cubicBezTo>
                    <a:pt x="793" y="386"/>
                    <a:pt x="812" y="370"/>
                    <a:pt x="828" y="353"/>
                  </a:cubicBezTo>
                  <a:cubicBezTo>
                    <a:pt x="842" y="344"/>
                    <a:pt x="842" y="344"/>
                    <a:pt x="842" y="344"/>
                  </a:cubicBezTo>
                  <a:cubicBezTo>
                    <a:pt x="835" y="342"/>
                    <a:pt x="835" y="342"/>
                    <a:pt x="835" y="342"/>
                  </a:cubicBezTo>
                  <a:cubicBezTo>
                    <a:pt x="803" y="315"/>
                    <a:pt x="769" y="295"/>
                    <a:pt x="731" y="281"/>
                  </a:cubicBezTo>
                  <a:cubicBezTo>
                    <a:pt x="702" y="271"/>
                    <a:pt x="669" y="267"/>
                    <a:pt x="638" y="262"/>
                  </a:cubicBezTo>
                  <a:close/>
                  <a:moveTo>
                    <a:pt x="305" y="283"/>
                  </a:moveTo>
                  <a:cubicBezTo>
                    <a:pt x="304" y="289"/>
                    <a:pt x="304" y="289"/>
                    <a:pt x="304" y="289"/>
                  </a:cubicBezTo>
                  <a:cubicBezTo>
                    <a:pt x="273" y="329"/>
                    <a:pt x="273" y="329"/>
                    <a:pt x="273" y="329"/>
                  </a:cubicBezTo>
                  <a:cubicBezTo>
                    <a:pt x="222" y="399"/>
                    <a:pt x="198" y="480"/>
                    <a:pt x="190" y="569"/>
                  </a:cubicBezTo>
                  <a:cubicBezTo>
                    <a:pt x="270" y="568"/>
                    <a:pt x="270" y="568"/>
                    <a:pt x="270" y="568"/>
                  </a:cubicBezTo>
                  <a:cubicBezTo>
                    <a:pt x="277" y="571"/>
                    <a:pt x="277" y="571"/>
                    <a:pt x="277" y="571"/>
                  </a:cubicBezTo>
                  <a:cubicBezTo>
                    <a:pt x="274" y="569"/>
                    <a:pt x="275" y="565"/>
                    <a:pt x="274" y="562"/>
                  </a:cubicBezTo>
                  <a:cubicBezTo>
                    <a:pt x="280" y="480"/>
                    <a:pt x="309" y="406"/>
                    <a:pt x="366" y="344"/>
                  </a:cubicBezTo>
                  <a:cubicBezTo>
                    <a:pt x="344" y="325"/>
                    <a:pt x="324" y="305"/>
                    <a:pt x="305" y="283"/>
                  </a:cubicBezTo>
                  <a:close/>
                  <a:moveTo>
                    <a:pt x="860" y="364"/>
                  </a:moveTo>
                  <a:cubicBezTo>
                    <a:pt x="858" y="367"/>
                    <a:pt x="858" y="367"/>
                    <a:pt x="858" y="367"/>
                  </a:cubicBezTo>
                  <a:cubicBezTo>
                    <a:pt x="831" y="395"/>
                    <a:pt x="802" y="424"/>
                    <a:pt x="777" y="452"/>
                  </a:cubicBezTo>
                  <a:cubicBezTo>
                    <a:pt x="778" y="456"/>
                    <a:pt x="781" y="459"/>
                    <a:pt x="785" y="461"/>
                  </a:cubicBezTo>
                  <a:cubicBezTo>
                    <a:pt x="786" y="454"/>
                    <a:pt x="789" y="448"/>
                    <a:pt x="790" y="440"/>
                  </a:cubicBezTo>
                  <a:cubicBezTo>
                    <a:pt x="797" y="431"/>
                    <a:pt x="807" y="437"/>
                    <a:pt x="816" y="439"/>
                  </a:cubicBezTo>
                  <a:cubicBezTo>
                    <a:pt x="830" y="436"/>
                    <a:pt x="843" y="442"/>
                    <a:pt x="858" y="442"/>
                  </a:cubicBezTo>
                  <a:cubicBezTo>
                    <a:pt x="868" y="447"/>
                    <a:pt x="869" y="460"/>
                    <a:pt x="878" y="466"/>
                  </a:cubicBezTo>
                  <a:cubicBezTo>
                    <a:pt x="881" y="469"/>
                    <a:pt x="879" y="474"/>
                    <a:pt x="876" y="477"/>
                  </a:cubicBezTo>
                  <a:cubicBezTo>
                    <a:pt x="878" y="498"/>
                    <a:pt x="889" y="471"/>
                    <a:pt x="900" y="476"/>
                  </a:cubicBezTo>
                  <a:cubicBezTo>
                    <a:pt x="905" y="478"/>
                    <a:pt x="910" y="477"/>
                    <a:pt x="914" y="482"/>
                  </a:cubicBezTo>
                  <a:cubicBezTo>
                    <a:pt x="916" y="491"/>
                    <a:pt x="927" y="489"/>
                    <a:pt x="927" y="498"/>
                  </a:cubicBezTo>
                  <a:cubicBezTo>
                    <a:pt x="926" y="502"/>
                    <a:pt x="922" y="504"/>
                    <a:pt x="919" y="506"/>
                  </a:cubicBezTo>
                  <a:cubicBezTo>
                    <a:pt x="921" y="515"/>
                    <a:pt x="910" y="520"/>
                    <a:pt x="914" y="529"/>
                  </a:cubicBezTo>
                  <a:cubicBezTo>
                    <a:pt x="931" y="533"/>
                    <a:pt x="931" y="513"/>
                    <a:pt x="939" y="504"/>
                  </a:cubicBezTo>
                  <a:cubicBezTo>
                    <a:pt x="935" y="489"/>
                    <a:pt x="931" y="474"/>
                    <a:pt x="923" y="461"/>
                  </a:cubicBezTo>
                  <a:cubicBezTo>
                    <a:pt x="913" y="459"/>
                    <a:pt x="907" y="447"/>
                    <a:pt x="898" y="445"/>
                  </a:cubicBezTo>
                  <a:cubicBezTo>
                    <a:pt x="879" y="438"/>
                    <a:pt x="901" y="427"/>
                    <a:pt x="898" y="416"/>
                  </a:cubicBezTo>
                  <a:cubicBezTo>
                    <a:pt x="889" y="397"/>
                    <a:pt x="873" y="380"/>
                    <a:pt x="860" y="364"/>
                  </a:cubicBezTo>
                  <a:close/>
                  <a:moveTo>
                    <a:pt x="388" y="367"/>
                  </a:moveTo>
                  <a:cubicBezTo>
                    <a:pt x="348" y="415"/>
                    <a:pt x="321" y="467"/>
                    <a:pt x="310" y="527"/>
                  </a:cubicBezTo>
                  <a:cubicBezTo>
                    <a:pt x="307" y="541"/>
                    <a:pt x="309" y="558"/>
                    <a:pt x="303" y="571"/>
                  </a:cubicBezTo>
                  <a:cubicBezTo>
                    <a:pt x="313" y="566"/>
                    <a:pt x="328" y="568"/>
                    <a:pt x="339" y="569"/>
                  </a:cubicBezTo>
                  <a:cubicBezTo>
                    <a:pt x="333" y="566"/>
                    <a:pt x="338" y="557"/>
                    <a:pt x="334" y="553"/>
                  </a:cubicBezTo>
                  <a:cubicBezTo>
                    <a:pt x="333" y="545"/>
                    <a:pt x="332" y="536"/>
                    <a:pt x="339" y="532"/>
                  </a:cubicBezTo>
                  <a:cubicBezTo>
                    <a:pt x="338" y="520"/>
                    <a:pt x="351" y="514"/>
                    <a:pt x="352" y="503"/>
                  </a:cubicBezTo>
                  <a:cubicBezTo>
                    <a:pt x="355" y="491"/>
                    <a:pt x="369" y="499"/>
                    <a:pt x="376" y="493"/>
                  </a:cubicBezTo>
                  <a:cubicBezTo>
                    <a:pt x="380" y="490"/>
                    <a:pt x="377" y="486"/>
                    <a:pt x="377" y="483"/>
                  </a:cubicBezTo>
                  <a:cubicBezTo>
                    <a:pt x="382" y="475"/>
                    <a:pt x="391" y="476"/>
                    <a:pt x="398" y="471"/>
                  </a:cubicBezTo>
                  <a:cubicBezTo>
                    <a:pt x="403" y="464"/>
                    <a:pt x="410" y="456"/>
                    <a:pt x="418" y="451"/>
                  </a:cubicBezTo>
                  <a:cubicBezTo>
                    <a:pt x="435" y="451"/>
                    <a:pt x="436" y="427"/>
                    <a:pt x="452" y="427"/>
                  </a:cubicBezTo>
                  <a:cubicBezTo>
                    <a:pt x="429" y="409"/>
                    <a:pt x="408" y="387"/>
                    <a:pt x="388" y="367"/>
                  </a:cubicBezTo>
                  <a:close/>
                  <a:moveTo>
                    <a:pt x="638" y="376"/>
                  </a:moveTo>
                  <a:cubicBezTo>
                    <a:pt x="644" y="393"/>
                    <a:pt x="639" y="417"/>
                    <a:pt x="642" y="436"/>
                  </a:cubicBezTo>
                  <a:cubicBezTo>
                    <a:pt x="663" y="443"/>
                    <a:pt x="663" y="443"/>
                    <a:pt x="663" y="443"/>
                  </a:cubicBezTo>
                  <a:cubicBezTo>
                    <a:pt x="669" y="433"/>
                    <a:pt x="683" y="431"/>
                    <a:pt x="689" y="422"/>
                  </a:cubicBezTo>
                  <a:cubicBezTo>
                    <a:pt x="692" y="418"/>
                    <a:pt x="697" y="422"/>
                    <a:pt x="700" y="425"/>
                  </a:cubicBezTo>
                  <a:cubicBezTo>
                    <a:pt x="700" y="433"/>
                    <a:pt x="698" y="441"/>
                    <a:pt x="696" y="448"/>
                  </a:cubicBezTo>
                  <a:cubicBezTo>
                    <a:pt x="688" y="464"/>
                    <a:pt x="670" y="466"/>
                    <a:pt x="659" y="477"/>
                  </a:cubicBezTo>
                  <a:cubicBezTo>
                    <a:pt x="666" y="481"/>
                    <a:pt x="670" y="474"/>
                    <a:pt x="675" y="473"/>
                  </a:cubicBezTo>
                  <a:cubicBezTo>
                    <a:pt x="683" y="473"/>
                    <a:pt x="690" y="480"/>
                    <a:pt x="695" y="486"/>
                  </a:cubicBezTo>
                  <a:cubicBezTo>
                    <a:pt x="700" y="488"/>
                    <a:pt x="705" y="485"/>
                    <a:pt x="709" y="483"/>
                  </a:cubicBezTo>
                  <a:cubicBezTo>
                    <a:pt x="713" y="459"/>
                    <a:pt x="743" y="462"/>
                    <a:pt x="752" y="440"/>
                  </a:cubicBezTo>
                  <a:cubicBezTo>
                    <a:pt x="746" y="442"/>
                    <a:pt x="746" y="442"/>
                    <a:pt x="746" y="442"/>
                  </a:cubicBezTo>
                  <a:cubicBezTo>
                    <a:pt x="744" y="439"/>
                    <a:pt x="738" y="440"/>
                    <a:pt x="738" y="435"/>
                  </a:cubicBezTo>
                  <a:cubicBezTo>
                    <a:pt x="743" y="430"/>
                    <a:pt x="750" y="423"/>
                    <a:pt x="756" y="421"/>
                  </a:cubicBezTo>
                  <a:cubicBezTo>
                    <a:pt x="730" y="405"/>
                    <a:pt x="703" y="391"/>
                    <a:pt x="673" y="383"/>
                  </a:cubicBezTo>
                  <a:cubicBezTo>
                    <a:pt x="662" y="381"/>
                    <a:pt x="649" y="380"/>
                    <a:pt x="638" y="376"/>
                  </a:cubicBezTo>
                  <a:close/>
                  <a:moveTo>
                    <a:pt x="482" y="437"/>
                  </a:moveTo>
                  <a:cubicBezTo>
                    <a:pt x="489" y="437"/>
                    <a:pt x="489" y="437"/>
                    <a:pt x="489" y="437"/>
                  </a:cubicBezTo>
                  <a:cubicBezTo>
                    <a:pt x="496" y="444"/>
                    <a:pt x="507" y="442"/>
                    <a:pt x="512" y="452"/>
                  </a:cubicBezTo>
                  <a:cubicBezTo>
                    <a:pt x="515" y="457"/>
                    <a:pt x="507" y="456"/>
                    <a:pt x="508" y="461"/>
                  </a:cubicBezTo>
                  <a:cubicBezTo>
                    <a:pt x="509" y="462"/>
                    <a:pt x="511" y="462"/>
                    <a:pt x="512" y="464"/>
                  </a:cubicBezTo>
                  <a:cubicBezTo>
                    <a:pt x="518" y="466"/>
                    <a:pt x="517" y="461"/>
                    <a:pt x="519" y="459"/>
                  </a:cubicBezTo>
                  <a:cubicBezTo>
                    <a:pt x="526" y="451"/>
                    <a:pt x="527" y="466"/>
                    <a:pt x="534" y="466"/>
                  </a:cubicBezTo>
                  <a:cubicBezTo>
                    <a:pt x="539" y="462"/>
                    <a:pt x="546" y="462"/>
                    <a:pt x="549" y="468"/>
                  </a:cubicBezTo>
                  <a:cubicBezTo>
                    <a:pt x="554" y="464"/>
                    <a:pt x="564" y="467"/>
                    <a:pt x="565" y="460"/>
                  </a:cubicBezTo>
                  <a:cubicBezTo>
                    <a:pt x="574" y="450"/>
                    <a:pt x="569" y="436"/>
                    <a:pt x="583" y="429"/>
                  </a:cubicBezTo>
                  <a:cubicBezTo>
                    <a:pt x="587" y="432"/>
                    <a:pt x="582" y="436"/>
                    <a:pt x="584" y="440"/>
                  </a:cubicBezTo>
                  <a:cubicBezTo>
                    <a:pt x="593" y="444"/>
                    <a:pt x="603" y="433"/>
                    <a:pt x="611" y="442"/>
                  </a:cubicBezTo>
                  <a:cubicBezTo>
                    <a:pt x="604" y="423"/>
                    <a:pt x="606" y="400"/>
                    <a:pt x="606" y="379"/>
                  </a:cubicBezTo>
                  <a:cubicBezTo>
                    <a:pt x="560" y="385"/>
                    <a:pt x="517" y="401"/>
                    <a:pt x="482" y="437"/>
                  </a:cubicBezTo>
                  <a:close/>
                  <a:moveTo>
                    <a:pt x="623" y="485"/>
                  </a:moveTo>
                  <a:cubicBezTo>
                    <a:pt x="618" y="480"/>
                    <a:pt x="608" y="483"/>
                    <a:pt x="602" y="485"/>
                  </a:cubicBezTo>
                  <a:cubicBezTo>
                    <a:pt x="608" y="491"/>
                    <a:pt x="606" y="501"/>
                    <a:pt x="609" y="509"/>
                  </a:cubicBezTo>
                  <a:cubicBezTo>
                    <a:pt x="600" y="523"/>
                    <a:pt x="586" y="526"/>
                    <a:pt x="572" y="530"/>
                  </a:cubicBezTo>
                  <a:cubicBezTo>
                    <a:pt x="569" y="535"/>
                    <a:pt x="569" y="545"/>
                    <a:pt x="560" y="544"/>
                  </a:cubicBezTo>
                  <a:cubicBezTo>
                    <a:pt x="558" y="551"/>
                    <a:pt x="548" y="554"/>
                    <a:pt x="551" y="564"/>
                  </a:cubicBezTo>
                  <a:cubicBezTo>
                    <a:pt x="547" y="573"/>
                    <a:pt x="549" y="586"/>
                    <a:pt x="547" y="597"/>
                  </a:cubicBezTo>
                  <a:cubicBezTo>
                    <a:pt x="529" y="608"/>
                    <a:pt x="534" y="583"/>
                    <a:pt x="526" y="578"/>
                  </a:cubicBezTo>
                  <a:cubicBezTo>
                    <a:pt x="523" y="582"/>
                    <a:pt x="523" y="582"/>
                    <a:pt x="523" y="582"/>
                  </a:cubicBezTo>
                  <a:cubicBezTo>
                    <a:pt x="519" y="583"/>
                    <a:pt x="517" y="581"/>
                    <a:pt x="515" y="579"/>
                  </a:cubicBezTo>
                  <a:cubicBezTo>
                    <a:pt x="512" y="578"/>
                    <a:pt x="508" y="577"/>
                    <a:pt x="505" y="580"/>
                  </a:cubicBezTo>
                  <a:cubicBezTo>
                    <a:pt x="502" y="586"/>
                    <a:pt x="496" y="591"/>
                    <a:pt x="497" y="600"/>
                  </a:cubicBezTo>
                  <a:cubicBezTo>
                    <a:pt x="496" y="605"/>
                    <a:pt x="487" y="603"/>
                    <a:pt x="488" y="609"/>
                  </a:cubicBezTo>
                  <a:cubicBezTo>
                    <a:pt x="498" y="609"/>
                    <a:pt x="508" y="607"/>
                    <a:pt x="517" y="605"/>
                  </a:cubicBezTo>
                  <a:cubicBezTo>
                    <a:pt x="524" y="607"/>
                    <a:pt x="529" y="602"/>
                    <a:pt x="536" y="601"/>
                  </a:cubicBezTo>
                  <a:cubicBezTo>
                    <a:pt x="538" y="602"/>
                    <a:pt x="541" y="605"/>
                    <a:pt x="540" y="608"/>
                  </a:cubicBezTo>
                  <a:cubicBezTo>
                    <a:pt x="542" y="608"/>
                    <a:pt x="542" y="608"/>
                    <a:pt x="542" y="608"/>
                  </a:cubicBezTo>
                  <a:cubicBezTo>
                    <a:pt x="547" y="605"/>
                    <a:pt x="549" y="600"/>
                    <a:pt x="547" y="594"/>
                  </a:cubicBezTo>
                  <a:cubicBezTo>
                    <a:pt x="548" y="588"/>
                    <a:pt x="554" y="588"/>
                    <a:pt x="558" y="587"/>
                  </a:cubicBezTo>
                  <a:cubicBezTo>
                    <a:pt x="562" y="588"/>
                    <a:pt x="560" y="592"/>
                    <a:pt x="560" y="595"/>
                  </a:cubicBezTo>
                  <a:cubicBezTo>
                    <a:pt x="573" y="600"/>
                    <a:pt x="557" y="609"/>
                    <a:pt x="556" y="616"/>
                  </a:cubicBezTo>
                  <a:cubicBezTo>
                    <a:pt x="552" y="622"/>
                    <a:pt x="556" y="634"/>
                    <a:pt x="544" y="633"/>
                  </a:cubicBezTo>
                  <a:cubicBezTo>
                    <a:pt x="542" y="632"/>
                    <a:pt x="541" y="630"/>
                    <a:pt x="542" y="628"/>
                  </a:cubicBezTo>
                  <a:cubicBezTo>
                    <a:pt x="540" y="628"/>
                    <a:pt x="540" y="628"/>
                    <a:pt x="540" y="628"/>
                  </a:cubicBezTo>
                  <a:cubicBezTo>
                    <a:pt x="540" y="632"/>
                    <a:pt x="543" y="639"/>
                    <a:pt x="548" y="641"/>
                  </a:cubicBezTo>
                  <a:cubicBezTo>
                    <a:pt x="556" y="634"/>
                    <a:pt x="556" y="623"/>
                    <a:pt x="568" y="621"/>
                  </a:cubicBezTo>
                  <a:cubicBezTo>
                    <a:pt x="574" y="615"/>
                    <a:pt x="565" y="605"/>
                    <a:pt x="574" y="600"/>
                  </a:cubicBezTo>
                  <a:cubicBezTo>
                    <a:pt x="589" y="600"/>
                    <a:pt x="606" y="593"/>
                    <a:pt x="618" y="605"/>
                  </a:cubicBezTo>
                  <a:cubicBezTo>
                    <a:pt x="617" y="611"/>
                    <a:pt x="615" y="613"/>
                    <a:pt x="619" y="617"/>
                  </a:cubicBezTo>
                  <a:cubicBezTo>
                    <a:pt x="616" y="624"/>
                    <a:pt x="614" y="631"/>
                    <a:pt x="609" y="637"/>
                  </a:cubicBezTo>
                  <a:cubicBezTo>
                    <a:pt x="610" y="640"/>
                    <a:pt x="609" y="645"/>
                    <a:pt x="606" y="648"/>
                  </a:cubicBezTo>
                  <a:cubicBezTo>
                    <a:pt x="602" y="665"/>
                    <a:pt x="581" y="657"/>
                    <a:pt x="569" y="663"/>
                  </a:cubicBezTo>
                  <a:cubicBezTo>
                    <a:pt x="588" y="677"/>
                    <a:pt x="610" y="682"/>
                    <a:pt x="633" y="680"/>
                  </a:cubicBezTo>
                  <a:cubicBezTo>
                    <a:pt x="646" y="680"/>
                    <a:pt x="640" y="665"/>
                    <a:pt x="647" y="658"/>
                  </a:cubicBezTo>
                  <a:cubicBezTo>
                    <a:pt x="651" y="637"/>
                    <a:pt x="669" y="651"/>
                    <a:pt x="681" y="646"/>
                  </a:cubicBezTo>
                  <a:cubicBezTo>
                    <a:pt x="685" y="637"/>
                    <a:pt x="689" y="629"/>
                    <a:pt x="691" y="619"/>
                  </a:cubicBezTo>
                  <a:cubicBezTo>
                    <a:pt x="683" y="614"/>
                    <a:pt x="680" y="605"/>
                    <a:pt x="683" y="597"/>
                  </a:cubicBezTo>
                  <a:cubicBezTo>
                    <a:pt x="678" y="590"/>
                    <a:pt x="678" y="578"/>
                    <a:pt x="668" y="577"/>
                  </a:cubicBezTo>
                  <a:cubicBezTo>
                    <a:pt x="666" y="575"/>
                    <a:pt x="667" y="572"/>
                    <a:pt x="669" y="570"/>
                  </a:cubicBezTo>
                  <a:cubicBezTo>
                    <a:pt x="669" y="564"/>
                    <a:pt x="675" y="562"/>
                    <a:pt x="677" y="557"/>
                  </a:cubicBezTo>
                  <a:cubicBezTo>
                    <a:pt x="670" y="552"/>
                    <a:pt x="672" y="543"/>
                    <a:pt x="672" y="537"/>
                  </a:cubicBezTo>
                  <a:cubicBezTo>
                    <a:pt x="661" y="540"/>
                    <a:pt x="660" y="526"/>
                    <a:pt x="651" y="522"/>
                  </a:cubicBezTo>
                  <a:cubicBezTo>
                    <a:pt x="649" y="516"/>
                    <a:pt x="642" y="515"/>
                    <a:pt x="636" y="513"/>
                  </a:cubicBezTo>
                  <a:cubicBezTo>
                    <a:pt x="622" y="520"/>
                    <a:pt x="620" y="503"/>
                    <a:pt x="610" y="499"/>
                  </a:cubicBezTo>
                  <a:cubicBezTo>
                    <a:pt x="609" y="496"/>
                    <a:pt x="606" y="491"/>
                    <a:pt x="610" y="489"/>
                  </a:cubicBezTo>
                  <a:cubicBezTo>
                    <a:pt x="615" y="484"/>
                    <a:pt x="622" y="488"/>
                    <a:pt x="628" y="488"/>
                  </a:cubicBezTo>
                  <a:lnTo>
                    <a:pt x="623" y="485"/>
                  </a:lnTo>
                  <a:close/>
                  <a:moveTo>
                    <a:pt x="371" y="557"/>
                  </a:moveTo>
                  <a:cubicBezTo>
                    <a:pt x="348" y="564"/>
                    <a:pt x="375" y="582"/>
                    <a:pt x="369" y="596"/>
                  </a:cubicBezTo>
                  <a:cubicBezTo>
                    <a:pt x="366" y="605"/>
                    <a:pt x="357" y="597"/>
                    <a:pt x="351" y="600"/>
                  </a:cubicBezTo>
                  <a:cubicBezTo>
                    <a:pt x="349" y="616"/>
                    <a:pt x="349" y="616"/>
                    <a:pt x="349" y="616"/>
                  </a:cubicBezTo>
                  <a:cubicBezTo>
                    <a:pt x="345" y="625"/>
                    <a:pt x="334" y="618"/>
                    <a:pt x="329" y="624"/>
                  </a:cubicBezTo>
                  <a:cubicBezTo>
                    <a:pt x="325" y="630"/>
                    <a:pt x="329" y="636"/>
                    <a:pt x="332" y="641"/>
                  </a:cubicBezTo>
                  <a:cubicBezTo>
                    <a:pt x="324" y="659"/>
                    <a:pt x="351" y="665"/>
                    <a:pt x="350" y="682"/>
                  </a:cubicBezTo>
                  <a:cubicBezTo>
                    <a:pt x="358" y="692"/>
                    <a:pt x="349" y="707"/>
                    <a:pt x="361" y="717"/>
                  </a:cubicBezTo>
                  <a:cubicBezTo>
                    <a:pt x="363" y="736"/>
                    <a:pt x="358" y="761"/>
                    <a:pt x="375" y="776"/>
                  </a:cubicBezTo>
                  <a:cubicBezTo>
                    <a:pt x="378" y="794"/>
                    <a:pt x="378" y="794"/>
                    <a:pt x="378" y="794"/>
                  </a:cubicBezTo>
                  <a:cubicBezTo>
                    <a:pt x="381" y="806"/>
                    <a:pt x="363" y="803"/>
                    <a:pt x="365" y="814"/>
                  </a:cubicBezTo>
                  <a:cubicBezTo>
                    <a:pt x="369" y="812"/>
                    <a:pt x="369" y="817"/>
                    <a:pt x="370" y="818"/>
                  </a:cubicBezTo>
                  <a:cubicBezTo>
                    <a:pt x="370" y="818"/>
                    <a:pt x="370" y="818"/>
                    <a:pt x="370" y="818"/>
                  </a:cubicBezTo>
                  <a:cubicBezTo>
                    <a:pt x="392" y="792"/>
                    <a:pt x="418" y="765"/>
                    <a:pt x="444" y="742"/>
                  </a:cubicBezTo>
                  <a:cubicBezTo>
                    <a:pt x="433" y="731"/>
                    <a:pt x="433" y="731"/>
                    <a:pt x="433" y="731"/>
                  </a:cubicBezTo>
                  <a:cubicBezTo>
                    <a:pt x="413" y="700"/>
                    <a:pt x="396" y="667"/>
                    <a:pt x="389" y="631"/>
                  </a:cubicBezTo>
                  <a:cubicBezTo>
                    <a:pt x="380" y="627"/>
                    <a:pt x="380" y="627"/>
                    <a:pt x="380" y="627"/>
                  </a:cubicBezTo>
                  <a:cubicBezTo>
                    <a:pt x="380" y="636"/>
                    <a:pt x="375" y="643"/>
                    <a:pt x="376" y="653"/>
                  </a:cubicBezTo>
                  <a:cubicBezTo>
                    <a:pt x="373" y="656"/>
                    <a:pt x="373" y="656"/>
                    <a:pt x="373" y="656"/>
                  </a:cubicBezTo>
                  <a:cubicBezTo>
                    <a:pt x="367" y="656"/>
                    <a:pt x="363" y="651"/>
                    <a:pt x="358" y="648"/>
                  </a:cubicBezTo>
                  <a:cubicBezTo>
                    <a:pt x="357" y="645"/>
                    <a:pt x="354" y="639"/>
                    <a:pt x="359" y="637"/>
                  </a:cubicBezTo>
                  <a:cubicBezTo>
                    <a:pt x="362" y="636"/>
                    <a:pt x="364" y="637"/>
                    <a:pt x="366" y="639"/>
                  </a:cubicBezTo>
                  <a:cubicBezTo>
                    <a:pt x="368" y="636"/>
                    <a:pt x="367" y="631"/>
                    <a:pt x="369" y="627"/>
                  </a:cubicBezTo>
                  <a:cubicBezTo>
                    <a:pt x="369" y="620"/>
                    <a:pt x="363" y="613"/>
                    <a:pt x="368" y="607"/>
                  </a:cubicBezTo>
                  <a:cubicBezTo>
                    <a:pt x="373" y="607"/>
                    <a:pt x="377" y="613"/>
                    <a:pt x="380" y="617"/>
                  </a:cubicBezTo>
                  <a:cubicBezTo>
                    <a:pt x="385" y="619"/>
                    <a:pt x="389" y="614"/>
                    <a:pt x="394" y="612"/>
                  </a:cubicBezTo>
                  <a:cubicBezTo>
                    <a:pt x="394" y="607"/>
                    <a:pt x="401" y="601"/>
                    <a:pt x="393" y="598"/>
                  </a:cubicBezTo>
                  <a:cubicBezTo>
                    <a:pt x="398" y="587"/>
                    <a:pt x="395" y="575"/>
                    <a:pt x="393" y="564"/>
                  </a:cubicBezTo>
                  <a:cubicBezTo>
                    <a:pt x="390" y="554"/>
                    <a:pt x="379" y="556"/>
                    <a:pt x="371" y="557"/>
                  </a:cubicBezTo>
                  <a:close/>
                  <a:moveTo>
                    <a:pt x="914" y="567"/>
                  </a:moveTo>
                  <a:cubicBezTo>
                    <a:pt x="911" y="568"/>
                    <a:pt x="908" y="567"/>
                    <a:pt x="905" y="567"/>
                  </a:cubicBezTo>
                  <a:cubicBezTo>
                    <a:pt x="908" y="566"/>
                    <a:pt x="911" y="567"/>
                    <a:pt x="914" y="567"/>
                  </a:cubicBezTo>
                  <a:close/>
                  <a:moveTo>
                    <a:pt x="896" y="595"/>
                  </a:moveTo>
                  <a:cubicBezTo>
                    <a:pt x="905" y="604"/>
                    <a:pt x="905" y="604"/>
                    <a:pt x="905" y="604"/>
                  </a:cubicBezTo>
                  <a:cubicBezTo>
                    <a:pt x="914" y="610"/>
                    <a:pt x="908" y="623"/>
                    <a:pt x="917" y="628"/>
                  </a:cubicBezTo>
                  <a:cubicBezTo>
                    <a:pt x="929" y="634"/>
                    <a:pt x="933" y="647"/>
                    <a:pt x="938" y="657"/>
                  </a:cubicBezTo>
                  <a:cubicBezTo>
                    <a:pt x="939" y="654"/>
                    <a:pt x="939" y="651"/>
                    <a:pt x="940" y="649"/>
                  </a:cubicBezTo>
                  <a:cubicBezTo>
                    <a:pt x="944" y="633"/>
                    <a:pt x="944" y="615"/>
                    <a:pt x="949" y="599"/>
                  </a:cubicBezTo>
                  <a:cubicBezTo>
                    <a:pt x="931" y="600"/>
                    <a:pt x="911" y="602"/>
                    <a:pt x="896" y="595"/>
                  </a:cubicBezTo>
                  <a:close/>
                  <a:moveTo>
                    <a:pt x="1094" y="599"/>
                  </a:moveTo>
                  <a:cubicBezTo>
                    <a:pt x="1089" y="596"/>
                    <a:pt x="1089" y="596"/>
                    <a:pt x="1089" y="596"/>
                  </a:cubicBezTo>
                  <a:cubicBezTo>
                    <a:pt x="1092" y="603"/>
                    <a:pt x="1092" y="603"/>
                    <a:pt x="1092" y="603"/>
                  </a:cubicBezTo>
                  <a:cubicBezTo>
                    <a:pt x="1087" y="700"/>
                    <a:pt x="1055" y="785"/>
                    <a:pt x="1000" y="861"/>
                  </a:cubicBezTo>
                  <a:cubicBezTo>
                    <a:pt x="989" y="874"/>
                    <a:pt x="979" y="889"/>
                    <a:pt x="966" y="898"/>
                  </a:cubicBezTo>
                  <a:cubicBezTo>
                    <a:pt x="988" y="916"/>
                    <a:pt x="1012" y="942"/>
                    <a:pt x="1031" y="962"/>
                  </a:cubicBezTo>
                  <a:cubicBezTo>
                    <a:pt x="1033" y="957"/>
                    <a:pt x="1033" y="957"/>
                    <a:pt x="1033" y="957"/>
                  </a:cubicBezTo>
                  <a:cubicBezTo>
                    <a:pt x="1122" y="856"/>
                    <a:pt x="1172" y="739"/>
                    <a:pt x="1178" y="603"/>
                  </a:cubicBezTo>
                  <a:cubicBezTo>
                    <a:pt x="1181" y="596"/>
                    <a:pt x="1181" y="596"/>
                    <a:pt x="1181" y="596"/>
                  </a:cubicBezTo>
                  <a:cubicBezTo>
                    <a:pt x="1177" y="598"/>
                    <a:pt x="1177" y="598"/>
                    <a:pt x="1177" y="598"/>
                  </a:cubicBezTo>
                  <a:lnTo>
                    <a:pt x="1094" y="599"/>
                  </a:lnTo>
                  <a:close/>
                  <a:moveTo>
                    <a:pt x="978" y="597"/>
                  </a:moveTo>
                  <a:cubicBezTo>
                    <a:pt x="980" y="615"/>
                    <a:pt x="975" y="632"/>
                    <a:pt x="974" y="649"/>
                  </a:cubicBezTo>
                  <a:cubicBezTo>
                    <a:pt x="983" y="660"/>
                    <a:pt x="983" y="660"/>
                    <a:pt x="983" y="660"/>
                  </a:cubicBezTo>
                  <a:cubicBezTo>
                    <a:pt x="986" y="664"/>
                    <a:pt x="985" y="670"/>
                    <a:pt x="981" y="673"/>
                  </a:cubicBezTo>
                  <a:cubicBezTo>
                    <a:pt x="977" y="676"/>
                    <a:pt x="972" y="675"/>
                    <a:pt x="968" y="672"/>
                  </a:cubicBezTo>
                  <a:cubicBezTo>
                    <a:pt x="956" y="711"/>
                    <a:pt x="942" y="749"/>
                    <a:pt x="917" y="783"/>
                  </a:cubicBezTo>
                  <a:cubicBezTo>
                    <a:pt x="908" y="795"/>
                    <a:pt x="898" y="812"/>
                    <a:pt x="886" y="818"/>
                  </a:cubicBezTo>
                  <a:cubicBezTo>
                    <a:pt x="912" y="841"/>
                    <a:pt x="912" y="841"/>
                    <a:pt x="912" y="841"/>
                  </a:cubicBezTo>
                  <a:cubicBezTo>
                    <a:pt x="914" y="840"/>
                    <a:pt x="913" y="838"/>
                    <a:pt x="913" y="836"/>
                  </a:cubicBezTo>
                  <a:cubicBezTo>
                    <a:pt x="913" y="832"/>
                    <a:pt x="915" y="828"/>
                    <a:pt x="919" y="829"/>
                  </a:cubicBezTo>
                  <a:cubicBezTo>
                    <a:pt x="932" y="828"/>
                    <a:pt x="932" y="842"/>
                    <a:pt x="940" y="849"/>
                  </a:cubicBezTo>
                  <a:cubicBezTo>
                    <a:pt x="938" y="860"/>
                    <a:pt x="948" y="869"/>
                    <a:pt x="945" y="879"/>
                  </a:cubicBezTo>
                  <a:cubicBezTo>
                    <a:pt x="1018" y="802"/>
                    <a:pt x="1054" y="707"/>
                    <a:pt x="1061" y="602"/>
                  </a:cubicBezTo>
                  <a:cubicBezTo>
                    <a:pt x="1065" y="598"/>
                    <a:pt x="1065" y="598"/>
                    <a:pt x="1065" y="598"/>
                  </a:cubicBezTo>
                  <a:cubicBezTo>
                    <a:pt x="1039" y="600"/>
                    <a:pt x="1011" y="599"/>
                    <a:pt x="984" y="599"/>
                  </a:cubicBezTo>
                  <a:lnTo>
                    <a:pt x="978" y="597"/>
                  </a:lnTo>
                  <a:close/>
                  <a:moveTo>
                    <a:pt x="302" y="598"/>
                  </a:moveTo>
                  <a:cubicBezTo>
                    <a:pt x="306" y="605"/>
                    <a:pt x="306" y="605"/>
                    <a:pt x="306" y="605"/>
                  </a:cubicBezTo>
                  <a:cubicBezTo>
                    <a:pt x="306" y="624"/>
                    <a:pt x="314" y="642"/>
                    <a:pt x="310" y="662"/>
                  </a:cubicBezTo>
                  <a:cubicBezTo>
                    <a:pt x="313" y="656"/>
                    <a:pt x="314" y="649"/>
                    <a:pt x="321" y="645"/>
                  </a:cubicBezTo>
                  <a:cubicBezTo>
                    <a:pt x="322" y="640"/>
                    <a:pt x="314" y="638"/>
                    <a:pt x="315" y="633"/>
                  </a:cubicBezTo>
                  <a:cubicBezTo>
                    <a:pt x="320" y="622"/>
                    <a:pt x="315" y="605"/>
                    <a:pt x="329" y="600"/>
                  </a:cubicBezTo>
                  <a:cubicBezTo>
                    <a:pt x="319" y="602"/>
                    <a:pt x="310" y="604"/>
                    <a:pt x="302" y="598"/>
                  </a:cubicBezTo>
                  <a:close/>
                  <a:moveTo>
                    <a:pt x="162" y="599"/>
                  </a:moveTo>
                  <a:cubicBezTo>
                    <a:pt x="154" y="602"/>
                    <a:pt x="154" y="602"/>
                    <a:pt x="154" y="602"/>
                  </a:cubicBezTo>
                  <a:cubicBezTo>
                    <a:pt x="73" y="601"/>
                    <a:pt x="73" y="601"/>
                    <a:pt x="73" y="601"/>
                  </a:cubicBezTo>
                  <a:cubicBezTo>
                    <a:pt x="78" y="694"/>
                    <a:pt x="103" y="778"/>
                    <a:pt x="144" y="856"/>
                  </a:cubicBezTo>
                  <a:cubicBezTo>
                    <a:pt x="165" y="894"/>
                    <a:pt x="195" y="929"/>
                    <a:pt x="222" y="964"/>
                  </a:cubicBezTo>
                  <a:cubicBezTo>
                    <a:pt x="279" y="905"/>
                    <a:pt x="279" y="905"/>
                    <a:pt x="279" y="905"/>
                  </a:cubicBezTo>
                  <a:cubicBezTo>
                    <a:pt x="286" y="902"/>
                    <a:pt x="286" y="902"/>
                    <a:pt x="286" y="902"/>
                  </a:cubicBezTo>
                  <a:cubicBezTo>
                    <a:pt x="276" y="895"/>
                    <a:pt x="268" y="883"/>
                    <a:pt x="259" y="874"/>
                  </a:cubicBezTo>
                  <a:cubicBezTo>
                    <a:pt x="250" y="871"/>
                    <a:pt x="240" y="865"/>
                    <a:pt x="235" y="855"/>
                  </a:cubicBezTo>
                  <a:cubicBezTo>
                    <a:pt x="232" y="852"/>
                    <a:pt x="235" y="846"/>
                    <a:pt x="231" y="844"/>
                  </a:cubicBezTo>
                  <a:cubicBezTo>
                    <a:pt x="228" y="848"/>
                    <a:pt x="228" y="848"/>
                    <a:pt x="228" y="848"/>
                  </a:cubicBezTo>
                  <a:cubicBezTo>
                    <a:pt x="218" y="853"/>
                    <a:pt x="214" y="843"/>
                    <a:pt x="207" y="838"/>
                  </a:cubicBezTo>
                  <a:cubicBezTo>
                    <a:pt x="198" y="834"/>
                    <a:pt x="202" y="816"/>
                    <a:pt x="190" y="820"/>
                  </a:cubicBezTo>
                  <a:cubicBezTo>
                    <a:pt x="186" y="819"/>
                    <a:pt x="184" y="814"/>
                    <a:pt x="181" y="811"/>
                  </a:cubicBezTo>
                  <a:cubicBezTo>
                    <a:pt x="170" y="812"/>
                    <a:pt x="167" y="800"/>
                    <a:pt x="161" y="794"/>
                  </a:cubicBezTo>
                  <a:cubicBezTo>
                    <a:pt x="160" y="796"/>
                    <a:pt x="161" y="800"/>
                    <a:pt x="158" y="802"/>
                  </a:cubicBezTo>
                  <a:cubicBezTo>
                    <a:pt x="146" y="804"/>
                    <a:pt x="142" y="790"/>
                    <a:pt x="134" y="784"/>
                  </a:cubicBezTo>
                  <a:cubicBezTo>
                    <a:pt x="132" y="785"/>
                    <a:pt x="131" y="787"/>
                    <a:pt x="128" y="787"/>
                  </a:cubicBezTo>
                  <a:cubicBezTo>
                    <a:pt x="121" y="781"/>
                    <a:pt x="116" y="772"/>
                    <a:pt x="116" y="762"/>
                  </a:cubicBezTo>
                  <a:cubicBezTo>
                    <a:pt x="106" y="752"/>
                    <a:pt x="111" y="735"/>
                    <a:pt x="112" y="722"/>
                  </a:cubicBezTo>
                  <a:cubicBezTo>
                    <a:pt x="114" y="718"/>
                    <a:pt x="119" y="716"/>
                    <a:pt x="118" y="712"/>
                  </a:cubicBezTo>
                  <a:cubicBezTo>
                    <a:pt x="121" y="706"/>
                    <a:pt x="127" y="705"/>
                    <a:pt x="133" y="705"/>
                  </a:cubicBezTo>
                  <a:cubicBezTo>
                    <a:pt x="135" y="706"/>
                    <a:pt x="138" y="708"/>
                    <a:pt x="139" y="710"/>
                  </a:cubicBezTo>
                  <a:cubicBezTo>
                    <a:pt x="143" y="708"/>
                    <a:pt x="151" y="711"/>
                    <a:pt x="148" y="702"/>
                  </a:cubicBezTo>
                  <a:cubicBezTo>
                    <a:pt x="153" y="698"/>
                    <a:pt x="160" y="696"/>
                    <a:pt x="167" y="695"/>
                  </a:cubicBezTo>
                  <a:cubicBezTo>
                    <a:pt x="171" y="701"/>
                    <a:pt x="174" y="708"/>
                    <a:pt x="180" y="713"/>
                  </a:cubicBezTo>
                  <a:cubicBezTo>
                    <a:pt x="176" y="707"/>
                    <a:pt x="176" y="707"/>
                    <a:pt x="176" y="707"/>
                  </a:cubicBezTo>
                  <a:cubicBezTo>
                    <a:pt x="169" y="678"/>
                    <a:pt x="163" y="649"/>
                    <a:pt x="162" y="619"/>
                  </a:cubicBezTo>
                  <a:cubicBezTo>
                    <a:pt x="162" y="617"/>
                    <a:pt x="158" y="616"/>
                    <a:pt x="160" y="614"/>
                  </a:cubicBezTo>
                  <a:cubicBezTo>
                    <a:pt x="161" y="615"/>
                    <a:pt x="161" y="615"/>
                    <a:pt x="161" y="615"/>
                  </a:cubicBezTo>
                  <a:cubicBezTo>
                    <a:pt x="161" y="609"/>
                    <a:pt x="161" y="603"/>
                    <a:pt x="162" y="599"/>
                  </a:cubicBezTo>
                  <a:close/>
                  <a:moveTo>
                    <a:pt x="275" y="599"/>
                  </a:moveTo>
                  <a:cubicBezTo>
                    <a:pt x="269" y="602"/>
                    <a:pt x="269" y="602"/>
                    <a:pt x="269" y="602"/>
                  </a:cubicBezTo>
                  <a:cubicBezTo>
                    <a:pt x="242" y="601"/>
                    <a:pt x="214" y="604"/>
                    <a:pt x="188" y="600"/>
                  </a:cubicBezTo>
                  <a:cubicBezTo>
                    <a:pt x="192" y="605"/>
                    <a:pt x="192" y="605"/>
                    <a:pt x="192" y="605"/>
                  </a:cubicBezTo>
                  <a:cubicBezTo>
                    <a:pt x="198" y="658"/>
                    <a:pt x="198" y="658"/>
                    <a:pt x="198" y="658"/>
                  </a:cubicBezTo>
                  <a:cubicBezTo>
                    <a:pt x="201" y="679"/>
                    <a:pt x="210" y="698"/>
                    <a:pt x="209" y="719"/>
                  </a:cubicBezTo>
                  <a:cubicBezTo>
                    <a:pt x="212" y="714"/>
                    <a:pt x="210" y="706"/>
                    <a:pt x="218" y="705"/>
                  </a:cubicBezTo>
                  <a:cubicBezTo>
                    <a:pt x="215" y="698"/>
                    <a:pt x="224" y="693"/>
                    <a:pt x="219" y="687"/>
                  </a:cubicBezTo>
                  <a:cubicBezTo>
                    <a:pt x="222" y="673"/>
                    <a:pt x="223" y="659"/>
                    <a:pt x="235" y="649"/>
                  </a:cubicBezTo>
                  <a:cubicBezTo>
                    <a:pt x="250" y="649"/>
                    <a:pt x="251" y="629"/>
                    <a:pt x="266" y="628"/>
                  </a:cubicBezTo>
                  <a:cubicBezTo>
                    <a:pt x="274" y="628"/>
                    <a:pt x="278" y="638"/>
                    <a:pt x="282" y="642"/>
                  </a:cubicBezTo>
                  <a:cubicBezTo>
                    <a:pt x="272" y="630"/>
                    <a:pt x="273" y="612"/>
                    <a:pt x="275" y="599"/>
                  </a:cubicBezTo>
                  <a:close/>
                  <a:moveTo>
                    <a:pt x="424" y="635"/>
                  </a:moveTo>
                  <a:cubicBezTo>
                    <a:pt x="432" y="650"/>
                    <a:pt x="437" y="667"/>
                    <a:pt x="445" y="682"/>
                  </a:cubicBezTo>
                  <a:cubicBezTo>
                    <a:pt x="450" y="695"/>
                    <a:pt x="462" y="706"/>
                    <a:pt x="467" y="719"/>
                  </a:cubicBezTo>
                  <a:cubicBezTo>
                    <a:pt x="473" y="708"/>
                    <a:pt x="484" y="700"/>
                    <a:pt x="491" y="690"/>
                  </a:cubicBezTo>
                  <a:cubicBezTo>
                    <a:pt x="492" y="686"/>
                    <a:pt x="491" y="682"/>
                    <a:pt x="489" y="679"/>
                  </a:cubicBezTo>
                  <a:cubicBezTo>
                    <a:pt x="486" y="673"/>
                    <a:pt x="489" y="664"/>
                    <a:pt x="484" y="659"/>
                  </a:cubicBezTo>
                  <a:cubicBezTo>
                    <a:pt x="476" y="662"/>
                    <a:pt x="487" y="669"/>
                    <a:pt x="483" y="673"/>
                  </a:cubicBezTo>
                  <a:cubicBezTo>
                    <a:pt x="480" y="676"/>
                    <a:pt x="477" y="673"/>
                    <a:pt x="476" y="670"/>
                  </a:cubicBezTo>
                  <a:cubicBezTo>
                    <a:pt x="470" y="669"/>
                    <a:pt x="464" y="663"/>
                    <a:pt x="462" y="657"/>
                  </a:cubicBezTo>
                  <a:cubicBezTo>
                    <a:pt x="468" y="653"/>
                    <a:pt x="461" y="652"/>
                    <a:pt x="460" y="649"/>
                  </a:cubicBezTo>
                  <a:cubicBezTo>
                    <a:pt x="457" y="648"/>
                    <a:pt x="456" y="648"/>
                    <a:pt x="454" y="651"/>
                  </a:cubicBezTo>
                  <a:cubicBezTo>
                    <a:pt x="453" y="651"/>
                    <a:pt x="451" y="651"/>
                    <a:pt x="450" y="650"/>
                  </a:cubicBezTo>
                  <a:cubicBezTo>
                    <a:pt x="450" y="633"/>
                    <a:pt x="431" y="643"/>
                    <a:pt x="424" y="635"/>
                  </a:cubicBezTo>
                  <a:close/>
                  <a:moveTo>
                    <a:pt x="515" y="658"/>
                  </a:moveTo>
                  <a:cubicBezTo>
                    <a:pt x="513" y="665"/>
                    <a:pt x="509" y="671"/>
                    <a:pt x="503" y="676"/>
                  </a:cubicBezTo>
                  <a:cubicBezTo>
                    <a:pt x="504" y="677"/>
                    <a:pt x="504" y="677"/>
                    <a:pt x="504" y="677"/>
                  </a:cubicBezTo>
                  <a:cubicBezTo>
                    <a:pt x="511" y="672"/>
                    <a:pt x="516" y="663"/>
                    <a:pt x="525" y="662"/>
                  </a:cubicBezTo>
                  <a:lnTo>
                    <a:pt x="515" y="658"/>
                  </a:lnTo>
                  <a:close/>
                  <a:moveTo>
                    <a:pt x="744" y="681"/>
                  </a:moveTo>
                  <a:cubicBezTo>
                    <a:pt x="745" y="686"/>
                    <a:pt x="745" y="691"/>
                    <a:pt x="749" y="695"/>
                  </a:cubicBezTo>
                  <a:cubicBezTo>
                    <a:pt x="760" y="694"/>
                    <a:pt x="755" y="709"/>
                    <a:pt x="766" y="708"/>
                  </a:cubicBezTo>
                  <a:cubicBezTo>
                    <a:pt x="771" y="706"/>
                    <a:pt x="766" y="701"/>
                    <a:pt x="768" y="697"/>
                  </a:cubicBezTo>
                  <a:cubicBezTo>
                    <a:pt x="766" y="689"/>
                    <a:pt x="758" y="688"/>
                    <a:pt x="752" y="682"/>
                  </a:cubicBezTo>
                  <a:cubicBezTo>
                    <a:pt x="751" y="681"/>
                    <a:pt x="752" y="679"/>
                    <a:pt x="753" y="678"/>
                  </a:cubicBezTo>
                  <a:cubicBezTo>
                    <a:pt x="749" y="676"/>
                    <a:pt x="747" y="678"/>
                    <a:pt x="744" y="681"/>
                  </a:cubicBezTo>
                  <a:close/>
                  <a:moveTo>
                    <a:pt x="908" y="682"/>
                  </a:moveTo>
                  <a:cubicBezTo>
                    <a:pt x="900" y="681"/>
                    <a:pt x="890" y="686"/>
                    <a:pt x="882" y="680"/>
                  </a:cubicBezTo>
                  <a:cubicBezTo>
                    <a:pt x="880" y="678"/>
                    <a:pt x="878" y="682"/>
                    <a:pt x="878" y="684"/>
                  </a:cubicBezTo>
                  <a:cubicBezTo>
                    <a:pt x="876" y="688"/>
                    <a:pt x="873" y="694"/>
                    <a:pt x="866" y="692"/>
                  </a:cubicBezTo>
                  <a:cubicBezTo>
                    <a:pt x="861" y="689"/>
                    <a:pt x="861" y="684"/>
                    <a:pt x="859" y="680"/>
                  </a:cubicBezTo>
                  <a:cubicBezTo>
                    <a:pt x="859" y="683"/>
                    <a:pt x="858" y="686"/>
                    <a:pt x="858" y="689"/>
                  </a:cubicBezTo>
                  <a:cubicBezTo>
                    <a:pt x="851" y="695"/>
                    <a:pt x="849" y="701"/>
                    <a:pt x="845" y="708"/>
                  </a:cubicBezTo>
                  <a:cubicBezTo>
                    <a:pt x="839" y="715"/>
                    <a:pt x="829" y="713"/>
                    <a:pt x="823" y="718"/>
                  </a:cubicBezTo>
                  <a:cubicBezTo>
                    <a:pt x="822" y="732"/>
                    <a:pt x="806" y="729"/>
                    <a:pt x="798" y="734"/>
                  </a:cubicBezTo>
                  <a:cubicBezTo>
                    <a:pt x="797" y="735"/>
                    <a:pt x="799" y="736"/>
                    <a:pt x="800" y="737"/>
                  </a:cubicBezTo>
                  <a:cubicBezTo>
                    <a:pt x="804" y="738"/>
                    <a:pt x="809" y="738"/>
                    <a:pt x="812" y="734"/>
                  </a:cubicBezTo>
                  <a:cubicBezTo>
                    <a:pt x="825" y="737"/>
                    <a:pt x="822" y="722"/>
                    <a:pt x="829" y="717"/>
                  </a:cubicBezTo>
                  <a:cubicBezTo>
                    <a:pt x="835" y="716"/>
                    <a:pt x="841" y="711"/>
                    <a:pt x="847" y="715"/>
                  </a:cubicBezTo>
                  <a:cubicBezTo>
                    <a:pt x="854" y="722"/>
                    <a:pt x="855" y="734"/>
                    <a:pt x="854" y="744"/>
                  </a:cubicBezTo>
                  <a:cubicBezTo>
                    <a:pt x="847" y="751"/>
                    <a:pt x="851" y="762"/>
                    <a:pt x="846" y="770"/>
                  </a:cubicBezTo>
                  <a:cubicBezTo>
                    <a:pt x="847" y="780"/>
                    <a:pt x="835" y="784"/>
                    <a:pt x="837" y="794"/>
                  </a:cubicBezTo>
                  <a:cubicBezTo>
                    <a:pt x="833" y="798"/>
                    <a:pt x="827" y="799"/>
                    <a:pt x="821" y="799"/>
                  </a:cubicBezTo>
                  <a:cubicBezTo>
                    <a:pt x="798" y="790"/>
                    <a:pt x="774" y="785"/>
                    <a:pt x="748" y="782"/>
                  </a:cubicBezTo>
                  <a:cubicBezTo>
                    <a:pt x="746" y="783"/>
                    <a:pt x="745" y="785"/>
                    <a:pt x="745" y="788"/>
                  </a:cubicBezTo>
                  <a:cubicBezTo>
                    <a:pt x="755" y="793"/>
                    <a:pt x="768" y="794"/>
                    <a:pt x="779" y="798"/>
                  </a:cubicBezTo>
                  <a:cubicBezTo>
                    <a:pt x="789" y="801"/>
                    <a:pt x="796" y="813"/>
                    <a:pt x="808" y="809"/>
                  </a:cubicBezTo>
                  <a:cubicBezTo>
                    <a:pt x="818" y="803"/>
                    <a:pt x="836" y="813"/>
                    <a:pt x="843" y="802"/>
                  </a:cubicBezTo>
                  <a:cubicBezTo>
                    <a:pt x="842" y="791"/>
                    <a:pt x="851" y="783"/>
                    <a:pt x="856" y="774"/>
                  </a:cubicBezTo>
                  <a:cubicBezTo>
                    <a:pt x="859" y="773"/>
                    <a:pt x="859" y="773"/>
                    <a:pt x="859" y="773"/>
                  </a:cubicBezTo>
                  <a:cubicBezTo>
                    <a:pt x="865" y="779"/>
                    <a:pt x="865" y="788"/>
                    <a:pt x="867" y="795"/>
                  </a:cubicBezTo>
                  <a:cubicBezTo>
                    <a:pt x="875" y="786"/>
                    <a:pt x="882" y="776"/>
                    <a:pt x="889" y="767"/>
                  </a:cubicBezTo>
                  <a:cubicBezTo>
                    <a:pt x="908" y="740"/>
                    <a:pt x="924" y="710"/>
                    <a:pt x="931" y="678"/>
                  </a:cubicBezTo>
                  <a:cubicBezTo>
                    <a:pt x="923" y="678"/>
                    <a:pt x="916" y="680"/>
                    <a:pt x="908" y="682"/>
                  </a:cubicBezTo>
                  <a:close/>
                  <a:moveTo>
                    <a:pt x="543" y="682"/>
                  </a:moveTo>
                  <a:cubicBezTo>
                    <a:pt x="531" y="702"/>
                    <a:pt x="507" y="721"/>
                    <a:pt x="489" y="740"/>
                  </a:cubicBezTo>
                  <a:cubicBezTo>
                    <a:pt x="520" y="765"/>
                    <a:pt x="555" y="781"/>
                    <a:pt x="594" y="788"/>
                  </a:cubicBezTo>
                  <a:cubicBezTo>
                    <a:pt x="596" y="780"/>
                    <a:pt x="593" y="770"/>
                    <a:pt x="597" y="763"/>
                  </a:cubicBezTo>
                  <a:cubicBezTo>
                    <a:pt x="600" y="757"/>
                    <a:pt x="607" y="757"/>
                    <a:pt x="613" y="758"/>
                  </a:cubicBezTo>
                  <a:cubicBezTo>
                    <a:pt x="617" y="758"/>
                    <a:pt x="619" y="754"/>
                    <a:pt x="617" y="751"/>
                  </a:cubicBezTo>
                  <a:cubicBezTo>
                    <a:pt x="608" y="749"/>
                    <a:pt x="612" y="740"/>
                    <a:pt x="609" y="735"/>
                  </a:cubicBezTo>
                  <a:cubicBezTo>
                    <a:pt x="609" y="732"/>
                    <a:pt x="614" y="732"/>
                    <a:pt x="613" y="729"/>
                  </a:cubicBezTo>
                  <a:cubicBezTo>
                    <a:pt x="607" y="724"/>
                    <a:pt x="616" y="719"/>
                    <a:pt x="611" y="714"/>
                  </a:cubicBezTo>
                  <a:cubicBezTo>
                    <a:pt x="613" y="712"/>
                    <a:pt x="615" y="709"/>
                    <a:pt x="618" y="709"/>
                  </a:cubicBezTo>
                  <a:cubicBezTo>
                    <a:pt x="599" y="719"/>
                    <a:pt x="580" y="707"/>
                    <a:pt x="563" y="700"/>
                  </a:cubicBezTo>
                  <a:cubicBezTo>
                    <a:pt x="556" y="696"/>
                    <a:pt x="545" y="691"/>
                    <a:pt x="543" y="682"/>
                  </a:cubicBezTo>
                  <a:close/>
                  <a:moveTo>
                    <a:pt x="711" y="733"/>
                  </a:moveTo>
                  <a:cubicBezTo>
                    <a:pt x="711" y="735"/>
                    <a:pt x="707" y="739"/>
                    <a:pt x="711" y="740"/>
                  </a:cubicBezTo>
                  <a:cubicBezTo>
                    <a:pt x="718" y="733"/>
                    <a:pt x="733" y="734"/>
                    <a:pt x="734" y="723"/>
                  </a:cubicBezTo>
                  <a:cubicBezTo>
                    <a:pt x="724" y="722"/>
                    <a:pt x="718" y="727"/>
                    <a:pt x="711" y="733"/>
                  </a:cubicBezTo>
                  <a:close/>
                  <a:moveTo>
                    <a:pt x="744" y="754"/>
                  </a:moveTo>
                  <a:cubicBezTo>
                    <a:pt x="735" y="754"/>
                    <a:pt x="731" y="761"/>
                    <a:pt x="724" y="767"/>
                  </a:cubicBezTo>
                  <a:cubicBezTo>
                    <a:pt x="716" y="771"/>
                    <a:pt x="712" y="758"/>
                    <a:pt x="705" y="761"/>
                  </a:cubicBezTo>
                  <a:cubicBezTo>
                    <a:pt x="705" y="763"/>
                    <a:pt x="707" y="763"/>
                    <a:pt x="708" y="764"/>
                  </a:cubicBezTo>
                  <a:cubicBezTo>
                    <a:pt x="710" y="766"/>
                    <a:pt x="710" y="770"/>
                    <a:pt x="708" y="772"/>
                  </a:cubicBezTo>
                  <a:cubicBezTo>
                    <a:pt x="698" y="781"/>
                    <a:pt x="693" y="768"/>
                    <a:pt x="684" y="769"/>
                  </a:cubicBezTo>
                  <a:cubicBezTo>
                    <a:pt x="684" y="772"/>
                    <a:pt x="684" y="772"/>
                    <a:pt x="684" y="772"/>
                  </a:cubicBezTo>
                  <a:cubicBezTo>
                    <a:pt x="685" y="774"/>
                    <a:pt x="684" y="778"/>
                    <a:pt x="681" y="776"/>
                  </a:cubicBezTo>
                  <a:cubicBezTo>
                    <a:pt x="675" y="767"/>
                    <a:pt x="663" y="770"/>
                    <a:pt x="657" y="762"/>
                  </a:cubicBezTo>
                  <a:cubicBezTo>
                    <a:pt x="653" y="760"/>
                    <a:pt x="650" y="762"/>
                    <a:pt x="647" y="765"/>
                  </a:cubicBezTo>
                  <a:cubicBezTo>
                    <a:pt x="645" y="769"/>
                    <a:pt x="636" y="764"/>
                    <a:pt x="638" y="772"/>
                  </a:cubicBezTo>
                  <a:cubicBezTo>
                    <a:pt x="631" y="774"/>
                    <a:pt x="630" y="782"/>
                    <a:pt x="625" y="787"/>
                  </a:cubicBezTo>
                  <a:cubicBezTo>
                    <a:pt x="616" y="785"/>
                    <a:pt x="612" y="796"/>
                    <a:pt x="604" y="795"/>
                  </a:cubicBezTo>
                  <a:cubicBezTo>
                    <a:pt x="605" y="797"/>
                    <a:pt x="604" y="800"/>
                    <a:pt x="606" y="800"/>
                  </a:cubicBezTo>
                  <a:cubicBezTo>
                    <a:pt x="611" y="802"/>
                    <a:pt x="617" y="803"/>
                    <a:pt x="623" y="802"/>
                  </a:cubicBezTo>
                  <a:cubicBezTo>
                    <a:pt x="632" y="788"/>
                    <a:pt x="646" y="800"/>
                    <a:pt x="658" y="795"/>
                  </a:cubicBezTo>
                  <a:cubicBezTo>
                    <a:pt x="666" y="796"/>
                    <a:pt x="661" y="804"/>
                    <a:pt x="666" y="807"/>
                  </a:cubicBezTo>
                  <a:cubicBezTo>
                    <a:pt x="678" y="803"/>
                    <a:pt x="687" y="817"/>
                    <a:pt x="697" y="809"/>
                  </a:cubicBezTo>
                  <a:cubicBezTo>
                    <a:pt x="696" y="795"/>
                    <a:pt x="711" y="796"/>
                    <a:pt x="720" y="793"/>
                  </a:cubicBezTo>
                  <a:cubicBezTo>
                    <a:pt x="733" y="785"/>
                    <a:pt x="748" y="774"/>
                    <a:pt x="746" y="757"/>
                  </a:cubicBezTo>
                  <a:lnTo>
                    <a:pt x="744" y="754"/>
                  </a:lnTo>
                  <a:close/>
                  <a:moveTo>
                    <a:pt x="464" y="762"/>
                  </a:moveTo>
                  <a:cubicBezTo>
                    <a:pt x="447" y="783"/>
                    <a:pt x="427" y="805"/>
                    <a:pt x="407" y="822"/>
                  </a:cubicBezTo>
                  <a:cubicBezTo>
                    <a:pt x="416" y="822"/>
                    <a:pt x="421" y="832"/>
                    <a:pt x="428" y="836"/>
                  </a:cubicBezTo>
                  <a:cubicBezTo>
                    <a:pt x="472" y="873"/>
                    <a:pt x="526" y="890"/>
                    <a:pt x="576" y="903"/>
                  </a:cubicBezTo>
                  <a:cubicBezTo>
                    <a:pt x="562" y="896"/>
                    <a:pt x="562" y="896"/>
                    <a:pt x="562" y="896"/>
                  </a:cubicBezTo>
                  <a:cubicBezTo>
                    <a:pt x="552" y="884"/>
                    <a:pt x="537" y="870"/>
                    <a:pt x="537" y="854"/>
                  </a:cubicBezTo>
                  <a:cubicBezTo>
                    <a:pt x="547" y="850"/>
                    <a:pt x="546" y="839"/>
                    <a:pt x="549" y="831"/>
                  </a:cubicBezTo>
                  <a:cubicBezTo>
                    <a:pt x="558" y="822"/>
                    <a:pt x="569" y="817"/>
                    <a:pt x="580" y="814"/>
                  </a:cubicBezTo>
                  <a:cubicBezTo>
                    <a:pt x="551" y="826"/>
                    <a:pt x="525" y="805"/>
                    <a:pt x="501" y="793"/>
                  </a:cubicBezTo>
                  <a:cubicBezTo>
                    <a:pt x="488" y="784"/>
                    <a:pt x="472" y="776"/>
                    <a:pt x="464" y="762"/>
                  </a:cubicBezTo>
                  <a:close/>
                  <a:moveTo>
                    <a:pt x="867" y="843"/>
                  </a:moveTo>
                  <a:cubicBezTo>
                    <a:pt x="865" y="838"/>
                    <a:pt x="865" y="838"/>
                    <a:pt x="865" y="838"/>
                  </a:cubicBezTo>
                  <a:cubicBezTo>
                    <a:pt x="862" y="845"/>
                    <a:pt x="857" y="849"/>
                    <a:pt x="852" y="854"/>
                  </a:cubicBezTo>
                  <a:cubicBezTo>
                    <a:pt x="852" y="859"/>
                    <a:pt x="851" y="866"/>
                    <a:pt x="856" y="869"/>
                  </a:cubicBezTo>
                  <a:cubicBezTo>
                    <a:pt x="868" y="873"/>
                    <a:pt x="883" y="880"/>
                    <a:pt x="885" y="894"/>
                  </a:cubicBezTo>
                  <a:cubicBezTo>
                    <a:pt x="881" y="907"/>
                    <a:pt x="856" y="918"/>
                    <a:pt x="871" y="932"/>
                  </a:cubicBezTo>
                  <a:cubicBezTo>
                    <a:pt x="876" y="939"/>
                    <a:pt x="865" y="942"/>
                    <a:pt x="867" y="948"/>
                  </a:cubicBezTo>
                  <a:cubicBezTo>
                    <a:pt x="871" y="942"/>
                    <a:pt x="871" y="942"/>
                    <a:pt x="871" y="942"/>
                  </a:cubicBezTo>
                  <a:cubicBezTo>
                    <a:pt x="888" y="929"/>
                    <a:pt x="907" y="916"/>
                    <a:pt x="922" y="899"/>
                  </a:cubicBezTo>
                  <a:cubicBezTo>
                    <a:pt x="924" y="899"/>
                    <a:pt x="924" y="899"/>
                    <a:pt x="924" y="899"/>
                  </a:cubicBezTo>
                  <a:cubicBezTo>
                    <a:pt x="921" y="898"/>
                    <a:pt x="916" y="901"/>
                    <a:pt x="912" y="900"/>
                  </a:cubicBezTo>
                  <a:cubicBezTo>
                    <a:pt x="904" y="896"/>
                    <a:pt x="903" y="889"/>
                    <a:pt x="903" y="880"/>
                  </a:cubicBezTo>
                  <a:lnTo>
                    <a:pt x="867" y="843"/>
                  </a:lnTo>
                  <a:close/>
                  <a:moveTo>
                    <a:pt x="401" y="854"/>
                  </a:moveTo>
                  <a:cubicBezTo>
                    <a:pt x="400" y="852"/>
                    <a:pt x="400" y="852"/>
                    <a:pt x="400" y="852"/>
                  </a:cubicBezTo>
                  <a:cubicBezTo>
                    <a:pt x="401" y="856"/>
                    <a:pt x="401" y="856"/>
                    <a:pt x="401" y="856"/>
                  </a:cubicBezTo>
                  <a:lnTo>
                    <a:pt x="401" y="854"/>
                  </a:lnTo>
                  <a:close/>
                  <a:moveTo>
                    <a:pt x="410" y="867"/>
                  </a:moveTo>
                  <a:cubicBezTo>
                    <a:pt x="407" y="865"/>
                    <a:pt x="404" y="862"/>
                    <a:pt x="403" y="858"/>
                  </a:cubicBezTo>
                  <a:lnTo>
                    <a:pt x="410" y="867"/>
                  </a:lnTo>
                  <a:close/>
                  <a:moveTo>
                    <a:pt x="412" y="869"/>
                  </a:moveTo>
                  <a:cubicBezTo>
                    <a:pt x="414" y="876"/>
                    <a:pt x="423" y="880"/>
                    <a:pt x="421" y="889"/>
                  </a:cubicBezTo>
                  <a:cubicBezTo>
                    <a:pt x="416" y="897"/>
                    <a:pt x="406" y="897"/>
                    <a:pt x="398" y="897"/>
                  </a:cubicBezTo>
                  <a:cubicBezTo>
                    <a:pt x="381" y="894"/>
                    <a:pt x="369" y="907"/>
                    <a:pt x="353" y="909"/>
                  </a:cubicBezTo>
                  <a:cubicBezTo>
                    <a:pt x="339" y="913"/>
                    <a:pt x="334" y="896"/>
                    <a:pt x="321" y="897"/>
                  </a:cubicBezTo>
                  <a:cubicBezTo>
                    <a:pt x="402" y="967"/>
                    <a:pt x="494" y="1012"/>
                    <a:pt x="602" y="1017"/>
                  </a:cubicBezTo>
                  <a:cubicBezTo>
                    <a:pt x="610" y="1023"/>
                    <a:pt x="610" y="1023"/>
                    <a:pt x="610" y="1023"/>
                  </a:cubicBezTo>
                  <a:cubicBezTo>
                    <a:pt x="606" y="1013"/>
                    <a:pt x="606" y="1013"/>
                    <a:pt x="606" y="1013"/>
                  </a:cubicBezTo>
                  <a:cubicBezTo>
                    <a:pt x="606" y="936"/>
                    <a:pt x="606" y="936"/>
                    <a:pt x="606" y="936"/>
                  </a:cubicBezTo>
                  <a:cubicBezTo>
                    <a:pt x="599" y="939"/>
                    <a:pt x="599" y="939"/>
                    <a:pt x="599" y="939"/>
                  </a:cubicBezTo>
                  <a:cubicBezTo>
                    <a:pt x="529" y="936"/>
                    <a:pt x="467" y="910"/>
                    <a:pt x="412" y="869"/>
                  </a:cubicBezTo>
                  <a:close/>
                  <a:moveTo>
                    <a:pt x="948" y="923"/>
                  </a:moveTo>
                  <a:cubicBezTo>
                    <a:pt x="947" y="916"/>
                    <a:pt x="947" y="916"/>
                    <a:pt x="947" y="916"/>
                  </a:cubicBezTo>
                  <a:cubicBezTo>
                    <a:pt x="938" y="932"/>
                    <a:pt x="920" y="943"/>
                    <a:pt x="907" y="955"/>
                  </a:cubicBezTo>
                  <a:cubicBezTo>
                    <a:pt x="888" y="974"/>
                    <a:pt x="857" y="978"/>
                    <a:pt x="848" y="1005"/>
                  </a:cubicBezTo>
                  <a:cubicBezTo>
                    <a:pt x="838" y="1014"/>
                    <a:pt x="834" y="1029"/>
                    <a:pt x="820" y="1034"/>
                  </a:cubicBezTo>
                  <a:cubicBezTo>
                    <a:pt x="815" y="1048"/>
                    <a:pt x="800" y="1047"/>
                    <a:pt x="791" y="1057"/>
                  </a:cubicBezTo>
                  <a:cubicBezTo>
                    <a:pt x="767" y="1079"/>
                    <a:pt x="751" y="1043"/>
                    <a:pt x="729" y="1039"/>
                  </a:cubicBezTo>
                  <a:cubicBezTo>
                    <a:pt x="685" y="1047"/>
                    <a:pt x="685" y="1047"/>
                    <a:pt x="685" y="1047"/>
                  </a:cubicBezTo>
                  <a:cubicBezTo>
                    <a:pt x="670" y="1047"/>
                    <a:pt x="654" y="1052"/>
                    <a:pt x="640" y="1047"/>
                  </a:cubicBezTo>
                  <a:cubicBezTo>
                    <a:pt x="642" y="1077"/>
                    <a:pt x="642" y="1109"/>
                    <a:pt x="640" y="1138"/>
                  </a:cubicBezTo>
                  <a:cubicBezTo>
                    <a:pt x="645" y="1135"/>
                    <a:pt x="645" y="1135"/>
                    <a:pt x="645" y="1135"/>
                  </a:cubicBezTo>
                  <a:cubicBezTo>
                    <a:pt x="785" y="1129"/>
                    <a:pt x="906" y="1076"/>
                    <a:pt x="1009" y="982"/>
                  </a:cubicBezTo>
                  <a:lnTo>
                    <a:pt x="948" y="923"/>
                  </a:lnTo>
                  <a:close/>
                  <a:moveTo>
                    <a:pt x="304" y="923"/>
                  </a:moveTo>
                  <a:cubicBezTo>
                    <a:pt x="304" y="926"/>
                    <a:pt x="304" y="926"/>
                    <a:pt x="304" y="926"/>
                  </a:cubicBezTo>
                  <a:cubicBezTo>
                    <a:pt x="244" y="986"/>
                    <a:pt x="244" y="986"/>
                    <a:pt x="244" y="986"/>
                  </a:cubicBezTo>
                  <a:cubicBezTo>
                    <a:pt x="334" y="1064"/>
                    <a:pt x="436" y="1115"/>
                    <a:pt x="553" y="1131"/>
                  </a:cubicBezTo>
                  <a:cubicBezTo>
                    <a:pt x="571" y="1134"/>
                    <a:pt x="593" y="1132"/>
                    <a:pt x="611" y="1138"/>
                  </a:cubicBezTo>
                  <a:cubicBezTo>
                    <a:pt x="606" y="1131"/>
                    <a:pt x="606" y="1131"/>
                    <a:pt x="606" y="1131"/>
                  </a:cubicBezTo>
                  <a:cubicBezTo>
                    <a:pt x="606" y="1052"/>
                    <a:pt x="606" y="1052"/>
                    <a:pt x="606" y="1052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00" y="1050"/>
                    <a:pt x="600" y="1050"/>
                    <a:pt x="600" y="1050"/>
                  </a:cubicBezTo>
                  <a:cubicBezTo>
                    <a:pt x="487" y="1042"/>
                    <a:pt x="387" y="1002"/>
                    <a:pt x="304" y="923"/>
                  </a:cubicBezTo>
                  <a:close/>
                  <a:moveTo>
                    <a:pt x="636" y="943"/>
                  </a:moveTo>
                  <a:cubicBezTo>
                    <a:pt x="640" y="949"/>
                    <a:pt x="640" y="949"/>
                    <a:pt x="640" y="949"/>
                  </a:cubicBezTo>
                  <a:cubicBezTo>
                    <a:pt x="640" y="973"/>
                    <a:pt x="643" y="997"/>
                    <a:pt x="640" y="1021"/>
                  </a:cubicBezTo>
                  <a:cubicBezTo>
                    <a:pt x="661" y="1014"/>
                    <a:pt x="686" y="1015"/>
                    <a:pt x="709" y="1011"/>
                  </a:cubicBezTo>
                  <a:cubicBezTo>
                    <a:pt x="705" y="1009"/>
                    <a:pt x="700" y="1008"/>
                    <a:pt x="697" y="1003"/>
                  </a:cubicBezTo>
                  <a:cubicBezTo>
                    <a:pt x="683" y="1003"/>
                    <a:pt x="677" y="988"/>
                    <a:pt x="672" y="978"/>
                  </a:cubicBezTo>
                  <a:cubicBezTo>
                    <a:pt x="670" y="970"/>
                    <a:pt x="676" y="963"/>
                    <a:pt x="679" y="957"/>
                  </a:cubicBezTo>
                  <a:cubicBezTo>
                    <a:pt x="673" y="945"/>
                    <a:pt x="655" y="954"/>
                    <a:pt x="645" y="949"/>
                  </a:cubicBezTo>
                  <a:cubicBezTo>
                    <a:pt x="642" y="947"/>
                    <a:pt x="640" y="943"/>
                    <a:pt x="636" y="9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630" y="181"/>
              <a:ext cx="37" cy="39"/>
            </a:xfrm>
            <a:custGeom>
              <a:avLst/>
              <a:gdLst>
                <a:gd name="T0" fmla="*/ 124 w 205"/>
                <a:gd name="T1" fmla="*/ 61 h 216"/>
                <a:gd name="T2" fmla="*/ 198 w 205"/>
                <a:gd name="T3" fmla="*/ 200 h 216"/>
                <a:gd name="T4" fmla="*/ 205 w 205"/>
                <a:gd name="T5" fmla="*/ 216 h 216"/>
                <a:gd name="T6" fmla="*/ 48 w 205"/>
                <a:gd name="T7" fmla="*/ 49 h 216"/>
                <a:gd name="T8" fmla="*/ 0 w 205"/>
                <a:gd name="T9" fmla="*/ 0 h 216"/>
                <a:gd name="T10" fmla="*/ 124 w 205"/>
                <a:gd name="T11" fmla="*/ 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16">
                  <a:moveTo>
                    <a:pt x="124" y="61"/>
                  </a:moveTo>
                  <a:cubicBezTo>
                    <a:pt x="166" y="99"/>
                    <a:pt x="185" y="149"/>
                    <a:pt x="198" y="200"/>
                  </a:cubicBezTo>
                  <a:cubicBezTo>
                    <a:pt x="205" y="216"/>
                    <a:pt x="205" y="216"/>
                    <a:pt x="205" y="216"/>
                  </a:cubicBezTo>
                  <a:cubicBezTo>
                    <a:pt x="143" y="172"/>
                    <a:pt x="87" y="112"/>
                    <a:pt x="48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18"/>
                    <a:pt x="87" y="29"/>
                    <a:pt x="12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438" y="182"/>
              <a:ext cx="37" cy="40"/>
            </a:xfrm>
            <a:custGeom>
              <a:avLst/>
              <a:gdLst>
                <a:gd name="T0" fmla="*/ 97 w 201"/>
                <a:gd name="T1" fmla="*/ 129 h 217"/>
                <a:gd name="T2" fmla="*/ 0 w 201"/>
                <a:gd name="T3" fmla="*/ 217 h 217"/>
                <a:gd name="T4" fmla="*/ 43 w 201"/>
                <a:gd name="T5" fmla="*/ 106 h 217"/>
                <a:gd name="T6" fmla="*/ 201 w 201"/>
                <a:gd name="T7" fmla="*/ 0 h 217"/>
                <a:gd name="T8" fmla="*/ 97 w 201"/>
                <a:gd name="T9" fmla="*/ 1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17">
                  <a:moveTo>
                    <a:pt x="97" y="129"/>
                  </a:moveTo>
                  <a:cubicBezTo>
                    <a:pt x="68" y="164"/>
                    <a:pt x="32" y="187"/>
                    <a:pt x="0" y="217"/>
                  </a:cubicBezTo>
                  <a:cubicBezTo>
                    <a:pt x="17" y="182"/>
                    <a:pt x="18" y="139"/>
                    <a:pt x="43" y="106"/>
                  </a:cubicBezTo>
                  <a:cubicBezTo>
                    <a:pt x="78" y="44"/>
                    <a:pt x="143" y="23"/>
                    <a:pt x="201" y="0"/>
                  </a:cubicBezTo>
                  <a:cubicBezTo>
                    <a:pt x="158" y="38"/>
                    <a:pt x="128" y="85"/>
                    <a:pt x="9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645" y="195"/>
              <a:ext cx="37" cy="56"/>
            </a:xfrm>
            <a:custGeom>
              <a:avLst/>
              <a:gdLst>
                <a:gd name="T0" fmla="*/ 193 w 207"/>
                <a:gd name="T1" fmla="*/ 124 h 306"/>
                <a:gd name="T2" fmla="*/ 200 w 207"/>
                <a:gd name="T3" fmla="*/ 306 h 306"/>
                <a:gd name="T4" fmla="*/ 199 w 207"/>
                <a:gd name="T5" fmla="*/ 306 h 306"/>
                <a:gd name="T6" fmla="*/ 47 w 207"/>
                <a:gd name="T7" fmla="*/ 158 h 306"/>
                <a:gd name="T8" fmla="*/ 0 w 207"/>
                <a:gd name="T9" fmla="*/ 50 h 306"/>
                <a:gd name="T10" fmla="*/ 146 w 207"/>
                <a:gd name="T11" fmla="*/ 188 h 306"/>
                <a:gd name="T12" fmla="*/ 174 w 207"/>
                <a:gd name="T13" fmla="*/ 233 h 306"/>
                <a:gd name="T14" fmla="*/ 175 w 207"/>
                <a:gd name="T15" fmla="*/ 232 h 306"/>
                <a:gd name="T16" fmla="*/ 125 w 207"/>
                <a:gd name="T17" fmla="*/ 64 h 306"/>
                <a:gd name="T18" fmla="*/ 77 w 207"/>
                <a:gd name="T19" fmla="*/ 0 h 306"/>
                <a:gd name="T20" fmla="*/ 193 w 207"/>
                <a:gd name="T21" fmla="*/ 1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306">
                  <a:moveTo>
                    <a:pt x="193" y="124"/>
                  </a:moveTo>
                  <a:cubicBezTo>
                    <a:pt x="207" y="185"/>
                    <a:pt x="187" y="244"/>
                    <a:pt x="200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66" y="241"/>
                    <a:pt x="96" y="210"/>
                    <a:pt x="47" y="158"/>
                  </a:cubicBezTo>
                  <a:cubicBezTo>
                    <a:pt x="19" y="127"/>
                    <a:pt x="7" y="90"/>
                    <a:pt x="0" y="50"/>
                  </a:cubicBezTo>
                  <a:cubicBezTo>
                    <a:pt x="28" y="117"/>
                    <a:pt x="103" y="131"/>
                    <a:pt x="146" y="188"/>
                  </a:cubicBezTo>
                  <a:cubicBezTo>
                    <a:pt x="160" y="201"/>
                    <a:pt x="165" y="219"/>
                    <a:pt x="174" y="233"/>
                  </a:cubicBezTo>
                  <a:cubicBezTo>
                    <a:pt x="175" y="232"/>
                    <a:pt x="175" y="232"/>
                    <a:pt x="175" y="232"/>
                  </a:cubicBezTo>
                  <a:cubicBezTo>
                    <a:pt x="151" y="179"/>
                    <a:pt x="142" y="120"/>
                    <a:pt x="125" y="64"/>
                  </a:cubicBezTo>
                  <a:cubicBezTo>
                    <a:pt x="117" y="39"/>
                    <a:pt x="99" y="15"/>
                    <a:pt x="77" y="0"/>
                  </a:cubicBezTo>
                  <a:cubicBezTo>
                    <a:pt x="133" y="11"/>
                    <a:pt x="182" y="70"/>
                    <a:pt x="193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423" y="197"/>
              <a:ext cx="37" cy="55"/>
            </a:xfrm>
            <a:custGeom>
              <a:avLst/>
              <a:gdLst>
                <a:gd name="T0" fmla="*/ 124 w 201"/>
                <a:gd name="T1" fmla="*/ 0 h 306"/>
                <a:gd name="T2" fmla="*/ 52 w 201"/>
                <a:gd name="T3" fmla="*/ 169 h 306"/>
                <a:gd name="T4" fmla="*/ 31 w 201"/>
                <a:gd name="T5" fmla="*/ 233 h 306"/>
                <a:gd name="T6" fmla="*/ 33 w 201"/>
                <a:gd name="T7" fmla="*/ 234 h 306"/>
                <a:gd name="T8" fmla="*/ 80 w 201"/>
                <a:gd name="T9" fmla="*/ 165 h 306"/>
                <a:gd name="T10" fmla="*/ 201 w 201"/>
                <a:gd name="T11" fmla="*/ 48 h 306"/>
                <a:gd name="T12" fmla="*/ 74 w 201"/>
                <a:gd name="T13" fmla="*/ 230 h 306"/>
                <a:gd name="T14" fmla="*/ 10 w 201"/>
                <a:gd name="T15" fmla="*/ 306 h 306"/>
                <a:gd name="T16" fmla="*/ 11 w 201"/>
                <a:gd name="T17" fmla="*/ 246 h 306"/>
                <a:gd name="T18" fmla="*/ 48 w 201"/>
                <a:gd name="T19" fmla="*/ 51 h 306"/>
                <a:gd name="T20" fmla="*/ 124 w 201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306">
                  <a:moveTo>
                    <a:pt x="124" y="0"/>
                  </a:moveTo>
                  <a:cubicBezTo>
                    <a:pt x="67" y="40"/>
                    <a:pt x="70" y="110"/>
                    <a:pt x="52" y="169"/>
                  </a:cubicBezTo>
                  <a:cubicBezTo>
                    <a:pt x="46" y="191"/>
                    <a:pt x="36" y="211"/>
                    <a:pt x="31" y="233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42" y="209"/>
                    <a:pt x="59" y="185"/>
                    <a:pt x="80" y="165"/>
                  </a:cubicBezTo>
                  <a:cubicBezTo>
                    <a:pt x="121" y="127"/>
                    <a:pt x="181" y="104"/>
                    <a:pt x="201" y="48"/>
                  </a:cubicBezTo>
                  <a:cubicBezTo>
                    <a:pt x="200" y="125"/>
                    <a:pt x="136" y="186"/>
                    <a:pt x="74" y="230"/>
                  </a:cubicBezTo>
                  <a:cubicBezTo>
                    <a:pt x="48" y="252"/>
                    <a:pt x="24" y="278"/>
                    <a:pt x="10" y="306"/>
                  </a:cubicBezTo>
                  <a:cubicBezTo>
                    <a:pt x="8" y="287"/>
                    <a:pt x="13" y="267"/>
                    <a:pt x="11" y="246"/>
                  </a:cubicBezTo>
                  <a:cubicBezTo>
                    <a:pt x="5" y="179"/>
                    <a:pt x="0" y="102"/>
                    <a:pt x="48" y="51"/>
                  </a:cubicBezTo>
                  <a:cubicBezTo>
                    <a:pt x="68" y="26"/>
                    <a:pt x="95" y="8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4658" y="214"/>
              <a:ext cx="40" cy="73"/>
            </a:xfrm>
            <a:custGeom>
              <a:avLst/>
              <a:gdLst>
                <a:gd name="T0" fmla="*/ 157 w 219"/>
                <a:gd name="T1" fmla="*/ 33 h 401"/>
                <a:gd name="T2" fmla="*/ 182 w 219"/>
                <a:gd name="T3" fmla="*/ 293 h 401"/>
                <a:gd name="T4" fmla="*/ 153 w 219"/>
                <a:gd name="T5" fmla="*/ 401 h 401"/>
                <a:gd name="T6" fmla="*/ 147 w 219"/>
                <a:gd name="T7" fmla="*/ 378 h 401"/>
                <a:gd name="T8" fmla="*/ 22 w 219"/>
                <a:gd name="T9" fmla="*/ 171 h 401"/>
                <a:gd name="T10" fmla="*/ 0 w 219"/>
                <a:gd name="T11" fmla="*/ 96 h 401"/>
                <a:gd name="T12" fmla="*/ 134 w 219"/>
                <a:gd name="T13" fmla="*/ 253 h 401"/>
                <a:gd name="T14" fmla="*/ 148 w 219"/>
                <a:gd name="T15" fmla="*/ 309 h 401"/>
                <a:gd name="T16" fmla="*/ 151 w 219"/>
                <a:gd name="T17" fmla="*/ 307 h 401"/>
                <a:gd name="T18" fmla="*/ 153 w 219"/>
                <a:gd name="T19" fmla="*/ 100 h 401"/>
                <a:gd name="T20" fmla="*/ 129 w 219"/>
                <a:gd name="T21" fmla="*/ 0 h 401"/>
                <a:gd name="T22" fmla="*/ 157 w 219"/>
                <a:gd name="T23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401">
                  <a:moveTo>
                    <a:pt x="157" y="33"/>
                  </a:moveTo>
                  <a:cubicBezTo>
                    <a:pt x="208" y="103"/>
                    <a:pt x="219" y="214"/>
                    <a:pt x="182" y="293"/>
                  </a:cubicBezTo>
                  <a:cubicBezTo>
                    <a:pt x="168" y="327"/>
                    <a:pt x="158" y="363"/>
                    <a:pt x="153" y="401"/>
                  </a:cubicBezTo>
                  <a:cubicBezTo>
                    <a:pt x="150" y="394"/>
                    <a:pt x="149" y="386"/>
                    <a:pt x="147" y="378"/>
                  </a:cubicBezTo>
                  <a:cubicBezTo>
                    <a:pt x="127" y="300"/>
                    <a:pt x="53" y="245"/>
                    <a:pt x="22" y="171"/>
                  </a:cubicBezTo>
                  <a:cubicBezTo>
                    <a:pt x="13" y="147"/>
                    <a:pt x="5" y="122"/>
                    <a:pt x="0" y="96"/>
                  </a:cubicBezTo>
                  <a:cubicBezTo>
                    <a:pt x="33" y="156"/>
                    <a:pt x="113" y="187"/>
                    <a:pt x="134" y="253"/>
                  </a:cubicBezTo>
                  <a:cubicBezTo>
                    <a:pt x="143" y="270"/>
                    <a:pt x="143" y="291"/>
                    <a:pt x="148" y="309"/>
                  </a:cubicBezTo>
                  <a:cubicBezTo>
                    <a:pt x="149" y="309"/>
                    <a:pt x="151" y="308"/>
                    <a:pt x="151" y="307"/>
                  </a:cubicBezTo>
                  <a:cubicBezTo>
                    <a:pt x="141" y="239"/>
                    <a:pt x="144" y="167"/>
                    <a:pt x="153" y="100"/>
                  </a:cubicBezTo>
                  <a:cubicBezTo>
                    <a:pt x="153" y="64"/>
                    <a:pt x="149" y="28"/>
                    <a:pt x="129" y="0"/>
                  </a:cubicBezTo>
                  <a:cubicBezTo>
                    <a:pt x="142" y="8"/>
                    <a:pt x="148" y="22"/>
                    <a:pt x="15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4410" y="216"/>
              <a:ext cx="37" cy="73"/>
            </a:xfrm>
            <a:custGeom>
              <a:avLst/>
              <a:gdLst>
                <a:gd name="T0" fmla="*/ 75 w 205"/>
                <a:gd name="T1" fmla="*/ 1 h 401"/>
                <a:gd name="T2" fmla="*/ 66 w 205"/>
                <a:gd name="T3" fmla="*/ 228 h 401"/>
                <a:gd name="T4" fmla="*/ 60 w 205"/>
                <a:gd name="T5" fmla="*/ 306 h 401"/>
                <a:gd name="T6" fmla="*/ 63 w 205"/>
                <a:gd name="T7" fmla="*/ 308 h 401"/>
                <a:gd name="T8" fmla="*/ 68 w 205"/>
                <a:gd name="T9" fmla="*/ 281 h 401"/>
                <a:gd name="T10" fmla="*/ 181 w 205"/>
                <a:gd name="T11" fmla="*/ 130 h 401"/>
                <a:gd name="T12" fmla="*/ 205 w 205"/>
                <a:gd name="T13" fmla="*/ 94 h 401"/>
                <a:gd name="T14" fmla="*/ 178 w 205"/>
                <a:gd name="T15" fmla="*/ 186 h 401"/>
                <a:gd name="T16" fmla="*/ 60 w 205"/>
                <a:gd name="T17" fmla="*/ 401 h 401"/>
                <a:gd name="T18" fmla="*/ 5 w 205"/>
                <a:gd name="T19" fmla="*/ 178 h 401"/>
                <a:gd name="T20" fmla="*/ 72 w 205"/>
                <a:gd name="T21" fmla="*/ 2 h 401"/>
                <a:gd name="T22" fmla="*/ 75 w 205"/>
                <a:gd name="T23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401">
                  <a:moveTo>
                    <a:pt x="75" y="1"/>
                  </a:moveTo>
                  <a:cubicBezTo>
                    <a:pt x="31" y="68"/>
                    <a:pt x="68" y="152"/>
                    <a:pt x="66" y="228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61" y="307"/>
                    <a:pt x="61" y="309"/>
                    <a:pt x="63" y="308"/>
                  </a:cubicBezTo>
                  <a:cubicBezTo>
                    <a:pt x="66" y="300"/>
                    <a:pt x="66" y="290"/>
                    <a:pt x="68" y="281"/>
                  </a:cubicBezTo>
                  <a:cubicBezTo>
                    <a:pt x="78" y="218"/>
                    <a:pt x="133" y="174"/>
                    <a:pt x="181" y="130"/>
                  </a:cubicBezTo>
                  <a:cubicBezTo>
                    <a:pt x="191" y="119"/>
                    <a:pt x="200" y="107"/>
                    <a:pt x="205" y="94"/>
                  </a:cubicBezTo>
                  <a:cubicBezTo>
                    <a:pt x="201" y="125"/>
                    <a:pt x="191" y="157"/>
                    <a:pt x="178" y="186"/>
                  </a:cubicBezTo>
                  <a:cubicBezTo>
                    <a:pt x="141" y="258"/>
                    <a:pt x="73" y="318"/>
                    <a:pt x="60" y="401"/>
                  </a:cubicBezTo>
                  <a:cubicBezTo>
                    <a:pt x="54" y="321"/>
                    <a:pt x="0" y="262"/>
                    <a:pt x="5" y="178"/>
                  </a:cubicBezTo>
                  <a:cubicBezTo>
                    <a:pt x="4" y="109"/>
                    <a:pt x="32" y="53"/>
                    <a:pt x="72" y="2"/>
                  </a:cubicBezTo>
                  <a:cubicBezTo>
                    <a:pt x="73" y="2"/>
                    <a:pt x="74" y="0"/>
                    <a:pt x="7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667" y="252"/>
              <a:ext cx="38" cy="74"/>
            </a:xfrm>
            <a:custGeom>
              <a:avLst/>
              <a:gdLst>
                <a:gd name="T0" fmla="*/ 153 w 207"/>
                <a:gd name="T1" fmla="*/ 274 h 401"/>
                <a:gd name="T2" fmla="*/ 57 w 207"/>
                <a:gd name="T3" fmla="*/ 401 h 401"/>
                <a:gd name="T4" fmla="*/ 51 w 207"/>
                <a:gd name="T5" fmla="*/ 291 h 401"/>
                <a:gd name="T6" fmla="*/ 0 w 207"/>
                <a:gd name="T7" fmla="*/ 69 h 401"/>
                <a:gd name="T8" fmla="*/ 1 w 207"/>
                <a:gd name="T9" fmla="*/ 40 h 401"/>
                <a:gd name="T10" fmla="*/ 92 w 207"/>
                <a:gd name="T11" fmla="*/ 263 h 401"/>
                <a:gd name="T12" fmla="*/ 83 w 207"/>
                <a:gd name="T13" fmla="*/ 322 h 401"/>
                <a:gd name="T14" fmla="*/ 85 w 207"/>
                <a:gd name="T15" fmla="*/ 324 h 401"/>
                <a:gd name="T16" fmla="*/ 88 w 207"/>
                <a:gd name="T17" fmla="*/ 320 h 401"/>
                <a:gd name="T18" fmla="*/ 123 w 207"/>
                <a:gd name="T19" fmla="*/ 189 h 401"/>
                <a:gd name="T20" fmla="*/ 168 w 207"/>
                <a:gd name="T21" fmla="*/ 0 h 401"/>
                <a:gd name="T22" fmla="*/ 153 w 207"/>
                <a:gd name="T23" fmla="*/ 2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401">
                  <a:moveTo>
                    <a:pt x="153" y="274"/>
                  </a:moveTo>
                  <a:cubicBezTo>
                    <a:pt x="122" y="317"/>
                    <a:pt x="85" y="357"/>
                    <a:pt x="57" y="401"/>
                  </a:cubicBezTo>
                  <a:cubicBezTo>
                    <a:pt x="61" y="367"/>
                    <a:pt x="65" y="324"/>
                    <a:pt x="51" y="291"/>
                  </a:cubicBezTo>
                  <a:cubicBezTo>
                    <a:pt x="27" y="220"/>
                    <a:pt x="7" y="147"/>
                    <a:pt x="0" y="6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9" y="119"/>
                    <a:pt x="97" y="174"/>
                    <a:pt x="92" y="263"/>
                  </a:cubicBezTo>
                  <a:cubicBezTo>
                    <a:pt x="94" y="285"/>
                    <a:pt x="87" y="303"/>
                    <a:pt x="83" y="322"/>
                  </a:cubicBezTo>
                  <a:cubicBezTo>
                    <a:pt x="85" y="324"/>
                    <a:pt x="85" y="324"/>
                    <a:pt x="85" y="324"/>
                  </a:cubicBezTo>
                  <a:cubicBezTo>
                    <a:pt x="88" y="320"/>
                    <a:pt x="88" y="320"/>
                    <a:pt x="88" y="320"/>
                  </a:cubicBezTo>
                  <a:cubicBezTo>
                    <a:pt x="100" y="276"/>
                    <a:pt x="105" y="230"/>
                    <a:pt x="123" y="189"/>
                  </a:cubicBezTo>
                  <a:cubicBezTo>
                    <a:pt x="149" y="130"/>
                    <a:pt x="181" y="71"/>
                    <a:pt x="168" y="0"/>
                  </a:cubicBezTo>
                  <a:cubicBezTo>
                    <a:pt x="207" y="84"/>
                    <a:pt x="195" y="196"/>
                    <a:pt x="153" y="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4403" y="254"/>
              <a:ext cx="36" cy="73"/>
            </a:xfrm>
            <a:custGeom>
              <a:avLst/>
              <a:gdLst>
                <a:gd name="T0" fmla="*/ 91 w 199"/>
                <a:gd name="T1" fmla="*/ 234 h 399"/>
                <a:gd name="T2" fmla="*/ 113 w 199"/>
                <a:gd name="T3" fmla="*/ 322 h 399"/>
                <a:gd name="T4" fmla="*/ 116 w 199"/>
                <a:gd name="T5" fmla="*/ 321 h 399"/>
                <a:gd name="T6" fmla="*/ 173 w 199"/>
                <a:gd name="T7" fmla="*/ 95 h 399"/>
                <a:gd name="T8" fmla="*/ 194 w 199"/>
                <a:gd name="T9" fmla="*/ 37 h 399"/>
                <a:gd name="T10" fmla="*/ 184 w 199"/>
                <a:gd name="T11" fmla="*/ 157 h 399"/>
                <a:gd name="T12" fmla="*/ 144 w 199"/>
                <a:gd name="T13" fmla="*/ 303 h 399"/>
                <a:gd name="T14" fmla="*/ 142 w 199"/>
                <a:gd name="T15" fmla="*/ 399 h 399"/>
                <a:gd name="T16" fmla="*/ 138 w 199"/>
                <a:gd name="T17" fmla="*/ 395 h 399"/>
                <a:gd name="T18" fmla="*/ 25 w 199"/>
                <a:gd name="T19" fmla="*/ 228 h 399"/>
                <a:gd name="T20" fmla="*/ 10 w 199"/>
                <a:gd name="T21" fmla="*/ 63 h 399"/>
                <a:gd name="T22" fmla="*/ 28 w 199"/>
                <a:gd name="T23" fmla="*/ 0 h 399"/>
                <a:gd name="T24" fmla="*/ 91 w 199"/>
                <a:gd name="T25" fmla="*/ 23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399">
                  <a:moveTo>
                    <a:pt x="91" y="234"/>
                  </a:moveTo>
                  <a:cubicBezTo>
                    <a:pt x="100" y="263"/>
                    <a:pt x="102" y="295"/>
                    <a:pt x="113" y="322"/>
                  </a:cubicBezTo>
                  <a:cubicBezTo>
                    <a:pt x="115" y="323"/>
                    <a:pt x="115" y="322"/>
                    <a:pt x="116" y="321"/>
                  </a:cubicBezTo>
                  <a:cubicBezTo>
                    <a:pt x="86" y="237"/>
                    <a:pt x="129" y="160"/>
                    <a:pt x="173" y="95"/>
                  </a:cubicBezTo>
                  <a:cubicBezTo>
                    <a:pt x="183" y="77"/>
                    <a:pt x="189" y="57"/>
                    <a:pt x="194" y="37"/>
                  </a:cubicBezTo>
                  <a:cubicBezTo>
                    <a:pt x="199" y="75"/>
                    <a:pt x="189" y="118"/>
                    <a:pt x="184" y="157"/>
                  </a:cubicBezTo>
                  <a:cubicBezTo>
                    <a:pt x="173" y="207"/>
                    <a:pt x="158" y="255"/>
                    <a:pt x="144" y="303"/>
                  </a:cubicBezTo>
                  <a:cubicBezTo>
                    <a:pt x="135" y="333"/>
                    <a:pt x="138" y="367"/>
                    <a:pt x="142" y="399"/>
                  </a:cubicBezTo>
                  <a:cubicBezTo>
                    <a:pt x="138" y="395"/>
                    <a:pt x="138" y="395"/>
                    <a:pt x="138" y="395"/>
                  </a:cubicBezTo>
                  <a:cubicBezTo>
                    <a:pt x="106" y="337"/>
                    <a:pt x="44" y="292"/>
                    <a:pt x="25" y="228"/>
                  </a:cubicBezTo>
                  <a:cubicBezTo>
                    <a:pt x="10" y="177"/>
                    <a:pt x="0" y="118"/>
                    <a:pt x="10" y="63"/>
                  </a:cubicBezTo>
                  <a:cubicBezTo>
                    <a:pt x="15" y="41"/>
                    <a:pt x="19" y="19"/>
                    <a:pt x="28" y="0"/>
                  </a:cubicBezTo>
                  <a:cubicBezTo>
                    <a:pt x="10" y="90"/>
                    <a:pt x="71" y="155"/>
                    <a:pt x="91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4656" y="294"/>
              <a:ext cx="50" cy="67"/>
            </a:xfrm>
            <a:custGeom>
              <a:avLst/>
              <a:gdLst>
                <a:gd name="T0" fmla="*/ 96 w 272"/>
                <a:gd name="T1" fmla="*/ 184 h 366"/>
                <a:gd name="T2" fmla="*/ 61 w 272"/>
                <a:gd name="T3" fmla="*/ 289 h 366"/>
                <a:gd name="T4" fmla="*/ 64 w 272"/>
                <a:gd name="T5" fmla="*/ 289 h 366"/>
                <a:gd name="T6" fmla="*/ 146 w 272"/>
                <a:gd name="T7" fmla="*/ 179 h 366"/>
                <a:gd name="T8" fmla="*/ 255 w 272"/>
                <a:gd name="T9" fmla="*/ 13 h 366"/>
                <a:gd name="T10" fmla="*/ 115 w 272"/>
                <a:gd name="T11" fmla="*/ 288 h 366"/>
                <a:gd name="T12" fmla="*/ 0 w 272"/>
                <a:gd name="T13" fmla="*/ 366 h 366"/>
                <a:gd name="T14" fmla="*/ 0 w 272"/>
                <a:gd name="T15" fmla="*/ 362 h 366"/>
                <a:gd name="T16" fmla="*/ 64 w 272"/>
                <a:gd name="T17" fmla="*/ 34 h 366"/>
                <a:gd name="T18" fmla="*/ 77 w 272"/>
                <a:gd name="T19" fmla="*/ 0 h 366"/>
                <a:gd name="T20" fmla="*/ 96 w 272"/>
                <a:gd name="T21" fmla="*/ 18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66">
                  <a:moveTo>
                    <a:pt x="96" y="184"/>
                  </a:moveTo>
                  <a:cubicBezTo>
                    <a:pt x="94" y="223"/>
                    <a:pt x="81" y="258"/>
                    <a:pt x="61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92" y="253"/>
                    <a:pt x="114" y="214"/>
                    <a:pt x="146" y="179"/>
                  </a:cubicBezTo>
                  <a:cubicBezTo>
                    <a:pt x="197" y="130"/>
                    <a:pt x="248" y="80"/>
                    <a:pt x="255" y="13"/>
                  </a:cubicBezTo>
                  <a:cubicBezTo>
                    <a:pt x="272" y="126"/>
                    <a:pt x="208" y="224"/>
                    <a:pt x="115" y="288"/>
                  </a:cubicBezTo>
                  <a:cubicBezTo>
                    <a:pt x="76" y="313"/>
                    <a:pt x="37" y="337"/>
                    <a:pt x="0" y="366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57" y="268"/>
                    <a:pt x="29" y="138"/>
                    <a:pt x="64" y="3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64"/>
                    <a:pt x="98" y="119"/>
                    <a:pt x="96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4404" y="296"/>
              <a:ext cx="47" cy="66"/>
            </a:xfrm>
            <a:custGeom>
              <a:avLst/>
              <a:gdLst>
                <a:gd name="T0" fmla="*/ 233 w 260"/>
                <a:gd name="T1" fmla="*/ 302 h 363"/>
                <a:gd name="T2" fmla="*/ 260 w 260"/>
                <a:gd name="T3" fmla="*/ 363 h 363"/>
                <a:gd name="T4" fmla="*/ 18 w 260"/>
                <a:gd name="T5" fmla="*/ 141 h 363"/>
                <a:gd name="T6" fmla="*/ 3 w 260"/>
                <a:gd name="T7" fmla="*/ 15 h 363"/>
                <a:gd name="T8" fmla="*/ 161 w 260"/>
                <a:gd name="T9" fmla="*/ 241 h 363"/>
                <a:gd name="T10" fmla="*/ 197 w 260"/>
                <a:gd name="T11" fmla="*/ 289 h 363"/>
                <a:gd name="T12" fmla="*/ 182 w 260"/>
                <a:gd name="T13" fmla="*/ 259 h 363"/>
                <a:gd name="T14" fmla="*/ 163 w 260"/>
                <a:gd name="T15" fmla="*/ 146 h 363"/>
                <a:gd name="T16" fmla="*/ 180 w 260"/>
                <a:gd name="T17" fmla="*/ 0 h 363"/>
                <a:gd name="T18" fmla="*/ 233 w 260"/>
                <a:gd name="T19" fmla="*/ 30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363">
                  <a:moveTo>
                    <a:pt x="233" y="302"/>
                  </a:moveTo>
                  <a:cubicBezTo>
                    <a:pt x="239" y="323"/>
                    <a:pt x="252" y="343"/>
                    <a:pt x="260" y="363"/>
                  </a:cubicBezTo>
                  <a:cubicBezTo>
                    <a:pt x="174" y="304"/>
                    <a:pt x="56" y="248"/>
                    <a:pt x="18" y="141"/>
                  </a:cubicBezTo>
                  <a:cubicBezTo>
                    <a:pt x="1" y="103"/>
                    <a:pt x="0" y="57"/>
                    <a:pt x="3" y="15"/>
                  </a:cubicBezTo>
                  <a:cubicBezTo>
                    <a:pt x="10" y="111"/>
                    <a:pt x="113" y="161"/>
                    <a:pt x="161" y="241"/>
                  </a:cubicBezTo>
                  <a:cubicBezTo>
                    <a:pt x="172" y="257"/>
                    <a:pt x="182" y="275"/>
                    <a:pt x="197" y="289"/>
                  </a:cubicBezTo>
                  <a:cubicBezTo>
                    <a:pt x="195" y="279"/>
                    <a:pt x="185" y="270"/>
                    <a:pt x="182" y="259"/>
                  </a:cubicBezTo>
                  <a:cubicBezTo>
                    <a:pt x="165" y="226"/>
                    <a:pt x="159" y="186"/>
                    <a:pt x="163" y="146"/>
                  </a:cubicBezTo>
                  <a:cubicBezTo>
                    <a:pt x="168" y="97"/>
                    <a:pt x="188" y="52"/>
                    <a:pt x="180" y="0"/>
                  </a:cubicBezTo>
                  <a:cubicBezTo>
                    <a:pt x="223" y="91"/>
                    <a:pt x="210" y="204"/>
                    <a:pt x="233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627" y="324"/>
              <a:ext cx="66" cy="61"/>
            </a:xfrm>
            <a:custGeom>
              <a:avLst/>
              <a:gdLst>
                <a:gd name="T0" fmla="*/ 127 w 363"/>
                <a:gd name="T1" fmla="*/ 219 h 333"/>
                <a:gd name="T2" fmla="*/ 68 w 363"/>
                <a:gd name="T3" fmla="*/ 290 h 333"/>
                <a:gd name="T4" fmla="*/ 89 w 363"/>
                <a:gd name="T5" fmla="*/ 278 h 333"/>
                <a:gd name="T6" fmla="*/ 300 w 363"/>
                <a:gd name="T7" fmla="*/ 148 h 333"/>
                <a:gd name="T8" fmla="*/ 363 w 363"/>
                <a:gd name="T9" fmla="*/ 68 h 333"/>
                <a:gd name="T10" fmla="*/ 152 w 363"/>
                <a:gd name="T11" fmla="*/ 299 h 333"/>
                <a:gd name="T12" fmla="*/ 0 w 363"/>
                <a:gd name="T13" fmla="*/ 333 h 333"/>
                <a:gd name="T14" fmla="*/ 132 w 363"/>
                <a:gd name="T15" fmla="*/ 71 h 333"/>
                <a:gd name="T16" fmla="*/ 184 w 363"/>
                <a:gd name="T17" fmla="*/ 0 h 333"/>
                <a:gd name="T18" fmla="*/ 127 w 363"/>
                <a:gd name="T19" fmla="*/ 2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33">
                  <a:moveTo>
                    <a:pt x="127" y="219"/>
                  </a:moveTo>
                  <a:cubicBezTo>
                    <a:pt x="112" y="244"/>
                    <a:pt x="91" y="269"/>
                    <a:pt x="68" y="290"/>
                  </a:cubicBezTo>
                  <a:cubicBezTo>
                    <a:pt x="76" y="289"/>
                    <a:pt x="82" y="283"/>
                    <a:pt x="89" y="278"/>
                  </a:cubicBezTo>
                  <a:cubicBezTo>
                    <a:pt x="151" y="216"/>
                    <a:pt x="233" y="199"/>
                    <a:pt x="300" y="148"/>
                  </a:cubicBezTo>
                  <a:cubicBezTo>
                    <a:pt x="327" y="127"/>
                    <a:pt x="351" y="99"/>
                    <a:pt x="363" y="68"/>
                  </a:cubicBezTo>
                  <a:cubicBezTo>
                    <a:pt x="350" y="171"/>
                    <a:pt x="248" y="268"/>
                    <a:pt x="152" y="299"/>
                  </a:cubicBezTo>
                  <a:cubicBezTo>
                    <a:pt x="102" y="312"/>
                    <a:pt x="48" y="316"/>
                    <a:pt x="0" y="333"/>
                  </a:cubicBezTo>
                  <a:cubicBezTo>
                    <a:pt x="82" y="262"/>
                    <a:pt x="77" y="153"/>
                    <a:pt x="132" y="71"/>
                  </a:cubicBezTo>
                  <a:cubicBezTo>
                    <a:pt x="150" y="47"/>
                    <a:pt x="164" y="22"/>
                    <a:pt x="184" y="0"/>
                  </a:cubicBezTo>
                  <a:cubicBezTo>
                    <a:pt x="151" y="67"/>
                    <a:pt x="166" y="154"/>
                    <a:pt x="127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4414" y="326"/>
              <a:ext cx="66" cy="60"/>
            </a:xfrm>
            <a:custGeom>
              <a:avLst/>
              <a:gdLst>
                <a:gd name="T0" fmla="*/ 259 w 366"/>
                <a:gd name="T1" fmla="*/ 123 h 328"/>
                <a:gd name="T2" fmla="*/ 366 w 366"/>
                <a:gd name="T3" fmla="*/ 328 h 328"/>
                <a:gd name="T4" fmla="*/ 145 w 366"/>
                <a:gd name="T5" fmla="*/ 267 h 328"/>
                <a:gd name="T6" fmla="*/ 0 w 366"/>
                <a:gd name="T7" fmla="*/ 71 h 328"/>
                <a:gd name="T8" fmla="*/ 249 w 366"/>
                <a:gd name="T9" fmla="*/ 255 h 328"/>
                <a:gd name="T10" fmla="*/ 297 w 366"/>
                <a:gd name="T11" fmla="*/ 288 h 328"/>
                <a:gd name="T12" fmla="*/ 297 w 366"/>
                <a:gd name="T13" fmla="*/ 287 h 328"/>
                <a:gd name="T14" fmla="*/ 244 w 366"/>
                <a:gd name="T15" fmla="*/ 229 h 328"/>
                <a:gd name="T16" fmla="*/ 178 w 366"/>
                <a:gd name="T17" fmla="*/ 0 h 328"/>
                <a:gd name="T18" fmla="*/ 259 w 366"/>
                <a:gd name="T19" fmla="*/ 1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8">
                  <a:moveTo>
                    <a:pt x="259" y="123"/>
                  </a:moveTo>
                  <a:cubicBezTo>
                    <a:pt x="288" y="194"/>
                    <a:pt x="299" y="275"/>
                    <a:pt x="366" y="328"/>
                  </a:cubicBezTo>
                  <a:cubicBezTo>
                    <a:pt x="294" y="305"/>
                    <a:pt x="209" y="311"/>
                    <a:pt x="145" y="267"/>
                  </a:cubicBezTo>
                  <a:cubicBezTo>
                    <a:pt x="75" y="224"/>
                    <a:pt x="13" y="151"/>
                    <a:pt x="0" y="71"/>
                  </a:cubicBezTo>
                  <a:cubicBezTo>
                    <a:pt x="48" y="180"/>
                    <a:pt x="168" y="189"/>
                    <a:pt x="249" y="255"/>
                  </a:cubicBezTo>
                  <a:cubicBezTo>
                    <a:pt x="264" y="268"/>
                    <a:pt x="280" y="280"/>
                    <a:pt x="297" y="288"/>
                  </a:cubicBezTo>
                  <a:cubicBezTo>
                    <a:pt x="297" y="287"/>
                    <a:pt x="297" y="287"/>
                    <a:pt x="297" y="287"/>
                  </a:cubicBezTo>
                  <a:cubicBezTo>
                    <a:pt x="279" y="270"/>
                    <a:pt x="257" y="251"/>
                    <a:pt x="244" y="229"/>
                  </a:cubicBezTo>
                  <a:cubicBezTo>
                    <a:pt x="197" y="163"/>
                    <a:pt x="214" y="71"/>
                    <a:pt x="178" y="0"/>
                  </a:cubicBezTo>
                  <a:cubicBezTo>
                    <a:pt x="210" y="39"/>
                    <a:pt x="240" y="79"/>
                    <a:pt x="25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4588" y="356"/>
              <a:ext cx="83" cy="48"/>
            </a:xfrm>
            <a:custGeom>
              <a:avLst/>
              <a:gdLst>
                <a:gd name="T0" fmla="*/ 162 w 451"/>
                <a:gd name="T1" fmla="*/ 170 h 261"/>
                <a:gd name="T2" fmla="*/ 104 w 451"/>
                <a:gd name="T3" fmla="*/ 192 h 261"/>
                <a:gd name="T4" fmla="*/ 179 w 451"/>
                <a:gd name="T5" fmla="*/ 181 h 261"/>
                <a:gd name="T6" fmla="*/ 451 w 451"/>
                <a:gd name="T7" fmla="*/ 100 h 261"/>
                <a:gd name="T8" fmla="*/ 307 w 451"/>
                <a:gd name="T9" fmla="*/ 224 h 261"/>
                <a:gd name="T10" fmla="*/ 18 w 451"/>
                <a:gd name="T11" fmla="*/ 201 h 261"/>
                <a:gd name="T12" fmla="*/ 0 w 451"/>
                <a:gd name="T13" fmla="*/ 198 h 261"/>
                <a:gd name="T14" fmla="*/ 0 w 451"/>
                <a:gd name="T15" fmla="*/ 198 h 261"/>
                <a:gd name="T16" fmla="*/ 124 w 451"/>
                <a:gd name="T17" fmla="*/ 142 h 261"/>
                <a:gd name="T18" fmla="*/ 281 w 451"/>
                <a:gd name="T19" fmla="*/ 0 h 261"/>
                <a:gd name="T20" fmla="*/ 162 w 451"/>
                <a:gd name="T21" fmla="*/ 17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1" h="261">
                  <a:moveTo>
                    <a:pt x="162" y="170"/>
                  </a:moveTo>
                  <a:cubicBezTo>
                    <a:pt x="144" y="181"/>
                    <a:pt x="122" y="183"/>
                    <a:pt x="104" y="192"/>
                  </a:cubicBezTo>
                  <a:cubicBezTo>
                    <a:pt x="130" y="193"/>
                    <a:pt x="153" y="183"/>
                    <a:pt x="179" y="181"/>
                  </a:cubicBezTo>
                  <a:cubicBezTo>
                    <a:pt x="275" y="166"/>
                    <a:pt x="385" y="181"/>
                    <a:pt x="451" y="100"/>
                  </a:cubicBezTo>
                  <a:cubicBezTo>
                    <a:pt x="427" y="157"/>
                    <a:pt x="364" y="204"/>
                    <a:pt x="307" y="224"/>
                  </a:cubicBezTo>
                  <a:cubicBezTo>
                    <a:pt x="210" y="261"/>
                    <a:pt x="111" y="216"/>
                    <a:pt x="18" y="20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4" y="188"/>
                    <a:pt x="88" y="174"/>
                    <a:pt x="124" y="142"/>
                  </a:cubicBezTo>
                  <a:cubicBezTo>
                    <a:pt x="176" y="92"/>
                    <a:pt x="223" y="40"/>
                    <a:pt x="281" y="0"/>
                  </a:cubicBezTo>
                  <a:cubicBezTo>
                    <a:pt x="238" y="55"/>
                    <a:pt x="233" y="134"/>
                    <a:pt x="16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4436" y="357"/>
              <a:ext cx="83" cy="47"/>
            </a:xfrm>
            <a:custGeom>
              <a:avLst/>
              <a:gdLst>
                <a:gd name="T0" fmla="*/ 325 w 454"/>
                <a:gd name="T1" fmla="*/ 135 h 253"/>
                <a:gd name="T2" fmla="*/ 454 w 454"/>
                <a:gd name="T3" fmla="*/ 193 h 253"/>
                <a:gd name="T4" fmla="*/ 416 w 454"/>
                <a:gd name="T5" fmla="*/ 199 h 253"/>
                <a:gd name="T6" fmla="*/ 148 w 454"/>
                <a:gd name="T7" fmla="*/ 223 h 253"/>
                <a:gd name="T8" fmla="*/ 0 w 454"/>
                <a:gd name="T9" fmla="*/ 101 h 253"/>
                <a:gd name="T10" fmla="*/ 307 w 454"/>
                <a:gd name="T11" fmla="*/ 183 h 253"/>
                <a:gd name="T12" fmla="*/ 350 w 454"/>
                <a:gd name="T13" fmla="*/ 188 h 253"/>
                <a:gd name="T14" fmla="*/ 307 w 454"/>
                <a:gd name="T15" fmla="*/ 174 h 253"/>
                <a:gd name="T16" fmla="*/ 171 w 454"/>
                <a:gd name="T17" fmla="*/ 0 h 253"/>
                <a:gd name="T18" fmla="*/ 325 w 454"/>
                <a:gd name="T19" fmla="*/ 13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253">
                  <a:moveTo>
                    <a:pt x="325" y="135"/>
                  </a:moveTo>
                  <a:cubicBezTo>
                    <a:pt x="363" y="168"/>
                    <a:pt x="407" y="183"/>
                    <a:pt x="454" y="193"/>
                  </a:cubicBezTo>
                  <a:cubicBezTo>
                    <a:pt x="443" y="197"/>
                    <a:pt x="428" y="195"/>
                    <a:pt x="416" y="199"/>
                  </a:cubicBezTo>
                  <a:cubicBezTo>
                    <a:pt x="331" y="220"/>
                    <a:pt x="238" y="253"/>
                    <a:pt x="148" y="223"/>
                  </a:cubicBezTo>
                  <a:cubicBezTo>
                    <a:pt x="90" y="205"/>
                    <a:pt x="30" y="159"/>
                    <a:pt x="0" y="101"/>
                  </a:cubicBezTo>
                  <a:cubicBezTo>
                    <a:pt x="78" y="189"/>
                    <a:pt x="204" y="160"/>
                    <a:pt x="307" y="183"/>
                  </a:cubicBezTo>
                  <a:cubicBezTo>
                    <a:pt x="321" y="185"/>
                    <a:pt x="334" y="191"/>
                    <a:pt x="350" y="188"/>
                  </a:cubicBezTo>
                  <a:cubicBezTo>
                    <a:pt x="338" y="180"/>
                    <a:pt x="320" y="181"/>
                    <a:pt x="307" y="174"/>
                  </a:cubicBezTo>
                  <a:cubicBezTo>
                    <a:pt x="227" y="146"/>
                    <a:pt x="215" y="59"/>
                    <a:pt x="171" y="0"/>
                  </a:cubicBezTo>
                  <a:cubicBezTo>
                    <a:pt x="227" y="37"/>
                    <a:pt x="274" y="87"/>
                    <a:pt x="32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4461" y="389"/>
              <a:ext cx="185" cy="37"/>
            </a:xfrm>
            <a:custGeom>
              <a:avLst/>
              <a:gdLst>
                <a:gd name="T0" fmla="*/ 819 w 1016"/>
                <a:gd name="T1" fmla="*/ 80 h 202"/>
                <a:gd name="T2" fmla="*/ 1016 w 1016"/>
                <a:gd name="T3" fmla="*/ 59 h 202"/>
                <a:gd name="T4" fmla="*/ 912 w 1016"/>
                <a:gd name="T5" fmla="*/ 132 h 202"/>
                <a:gd name="T6" fmla="*/ 667 w 1016"/>
                <a:gd name="T7" fmla="*/ 79 h 202"/>
                <a:gd name="T8" fmla="*/ 579 w 1016"/>
                <a:gd name="T9" fmla="*/ 39 h 202"/>
                <a:gd name="T10" fmla="*/ 543 w 1016"/>
                <a:gd name="T11" fmla="*/ 42 h 202"/>
                <a:gd name="T12" fmla="*/ 726 w 1016"/>
                <a:gd name="T13" fmla="*/ 169 h 202"/>
                <a:gd name="T14" fmla="*/ 693 w 1016"/>
                <a:gd name="T15" fmla="*/ 199 h 202"/>
                <a:gd name="T16" fmla="*/ 512 w 1016"/>
                <a:gd name="T17" fmla="*/ 53 h 202"/>
                <a:gd name="T18" fmla="*/ 475 w 1016"/>
                <a:gd name="T19" fmla="*/ 68 h 202"/>
                <a:gd name="T20" fmla="*/ 326 w 1016"/>
                <a:gd name="T21" fmla="*/ 202 h 202"/>
                <a:gd name="T22" fmla="*/ 291 w 1016"/>
                <a:gd name="T23" fmla="*/ 173 h 202"/>
                <a:gd name="T24" fmla="*/ 475 w 1016"/>
                <a:gd name="T25" fmla="*/ 41 h 202"/>
                <a:gd name="T26" fmla="*/ 316 w 1016"/>
                <a:gd name="T27" fmla="*/ 104 h 202"/>
                <a:gd name="T28" fmla="*/ 102 w 1016"/>
                <a:gd name="T29" fmla="*/ 136 h 202"/>
                <a:gd name="T30" fmla="*/ 0 w 1016"/>
                <a:gd name="T31" fmla="*/ 66 h 202"/>
                <a:gd name="T32" fmla="*/ 202 w 1016"/>
                <a:gd name="T33" fmla="*/ 83 h 202"/>
                <a:gd name="T34" fmla="*/ 477 w 1016"/>
                <a:gd name="T35" fmla="*/ 22 h 202"/>
                <a:gd name="T36" fmla="*/ 524 w 1016"/>
                <a:gd name="T37" fmla="*/ 25 h 202"/>
                <a:gd name="T38" fmla="*/ 751 w 1016"/>
                <a:gd name="T39" fmla="*/ 53 h 202"/>
                <a:gd name="T40" fmla="*/ 819 w 1016"/>
                <a:gd name="T41" fmla="*/ 8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6" h="202">
                  <a:moveTo>
                    <a:pt x="819" y="80"/>
                  </a:moveTo>
                  <a:cubicBezTo>
                    <a:pt x="882" y="104"/>
                    <a:pt x="963" y="97"/>
                    <a:pt x="1016" y="59"/>
                  </a:cubicBezTo>
                  <a:cubicBezTo>
                    <a:pt x="989" y="93"/>
                    <a:pt x="951" y="118"/>
                    <a:pt x="912" y="132"/>
                  </a:cubicBezTo>
                  <a:cubicBezTo>
                    <a:pt x="825" y="164"/>
                    <a:pt x="734" y="130"/>
                    <a:pt x="667" y="79"/>
                  </a:cubicBezTo>
                  <a:cubicBezTo>
                    <a:pt x="639" y="61"/>
                    <a:pt x="615" y="36"/>
                    <a:pt x="579" y="39"/>
                  </a:cubicBezTo>
                  <a:cubicBezTo>
                    <a:pt x="566" y="38"/>
                    <a:pt x="554" y="39"/>
                    <a:pt x="543" y="42"/>
                  </a:cubicBezTo>
                  <a:cubicBezTo>
                    <a:pt x="609" y="73"/>
                    <a:pt x="670" y="115"/>
                    <a:pt x="726" y="169"/>
                  </a:cubicBezTo>
                  <a:cubicBezTo>
                    <a:pt x="717" y="180"/>
                    <a:pt x="705" y="190"/>
                    <a:pt x="693" y="199"/>
                  </a:cubicBezTo>
                  <a:cubicBezTo>
                    <a:pt x="639" y="141"/>
                    <a:pt x="579" y="85"/>
                    <a:pt x="512" y="53"/>
                  </a:cubicBezTo>
                  <a:cubicBezTo>
                    <a:pt x="499" y="54"/>
                    <a:pt x="487" y="62"/>
                    <a:pt x="475" y="68"/>
                  </a:cubicBezTo>
                  <a:cubicBezTo>
                    <a:pt x="420" y="103"/>
                    <a:pt x="366" y="147"/>
                    <a:pt x="326" y="202"/>
                  </a:cubicBezTo>
                  <a:cubicBezTo>
                    <a:pt x="291" y="173"/>
                    <a:pt x="291" y="173"/>
                    <a:pt x="291" y="173"/>
                  </a:cubicBezTo>
                  <a:cubicBezTo>
                    <a:pt x="347" y="117"/>
                    <a:pt x="408" y="73"/>
                    <a:pt x="475" y="41"/>
                  </a:cubicBezTo>
                  <a:cubicBezTo>
                    <a:pt x="409" y="21"/>
                    <a:pt x="366" y="76"/>
                    <a:pt x="316" y="104"/>
                  </a:cubicBezTo>
                  <a:cubicBezTo>
                    <a:pt x="257" y="145"/>
                    <a:pt x="173" y="164"/>
                    <a:pt x="102" y="136"/>
                  </a:cubicBezTo>
                  <a:cubicBezTo>
                    <a:pt x="64" y="121"/>
                    <a:pt x="28" y="100"/>
                    <a:pt x="0" y="66"/>
                  </a:cubicBezTo>
                  <a:cubicBezTo>
                    <a:pt x="56" y="104"/>
                    <a:pt x="139" y="108"/>
                    <a:pt x="202" y="83"/>
                  </a:cubicBezTo>
                  <a:cubicBezTo>
                    <a:pt x="287" y="46"/>
                    <a:pt x="375" y="0"/>
                    <a:pt x="477" y="22"/>
                  </a:cubicBezTo>
                  <a:cubicBezTo>
                    <a:pt x="493" y="22"/>
                    <a:pt x="509" y="38"/>
                    <a:pt x="524" y="25"/>
                  </a:cubicBezTo>
                  <a:cubicBezTo>
                    <a:pt x="600" y="5"/>
                    <a:pt x="686" y="19"/>
                    <a:pt x="751" y="53"/>
                  </a:cubicBezTo>
                  <a:lnTo>
                    <a:pt x="81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431800" y="366904"/>
            <a:ext cx="365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cap="small" baseline="0" dirty="0">
                <a:solidFill>
                  <a:schemeClr val="bg1">
                    <a:lumMod val="85000"/>
                  </a:schemeClr>
                </a:solidFill>
              </a:rPr>
              <a:t>Monitoring Platforms and Tools (MPTS)</a:t>
            </a:r>
            <a:endParaRPr lang="en-GB" b="0" cap="small" baseline="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69" r:id="rId4"/>
    <p:sldLayoutId id="2147483671" r:id="rId5"/>
  </p:sldLayoutIdLst>
  <p:transition>
    <p:randomBar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2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62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1500">
          <a:solidFill>
            <a:schemeClr val="tx1"/>
          </a:solidFill>
          <a:latin typeface="+mn-lt"/>
        </a:defRPr>
      </a:lvl2pPr>
      <a:lvl3pPr marL="904875" indent="-1889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1300">
          <a:solidFill>
            <a:schemeClr val="tx1"/>
          </a:solidFill>
          <a:latin typeface="+mn-lt"/>
        </a:defRPr>
      </a:lvl3pPr>
      <a:lvl4pPr marL="16287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kobotoolbox.org" TargetMode="External"/><Relationship Id="rId3" Type="http://schemas.openxmlformats.org/officeDocument/2006/relationships/hyperlink" Target="mailto:calvio@un.org" TargetMode="External"/><Relationship Id="rId7" Type="http://schemas.openxmlformats.org/officeDocument/2006/relationships/hyperlink" Target="mailto:ocha-hpc@un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hfoudh@un.org" TargetMode="External"/><Relationship Id="rId5" Type="http://schemas.openxmlformats.org/officeDocument/2006/relationships/hyperlink" Target="mailto:Imboden@un.org" TargetMode="External"/><Relationship Id="rId4" Type="http://schemas.openxmlformats.org/officeDocument/2006/relationships/hyperlink" Target="mailto:fts@un.org" TargetMode="External"/><Relationship Id="rId9" Type="http://schemas.openxmlformats.org/officeDocument/2006/relationships/hyperlink" Target="mailto:fawadhussain@un.or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598" y="3739969"/>
            <a:ext cx="6400800" cy="720197"/>
          </a:xfrm>
        </p:spPr>
        <p:txBody>
          <a:bodyPr/>
          <a:lstStyle/>
          <a:p>
            <a:r>
              <a:rPr lang="en-US" sz="1800" dirty="0">
                <a:latin typeface="+mj-lt"/>
                <a:cs typeface="Open Sans"/>
              </a:rPr>
              <a:t>Global Food Security Cluster IM Training </a:t>
            </a:r>
            <a:br>
              <a:rPr lang="en-US" sz="1800" dirty="0">
                <a:latin typeface="Open Sans"/>
                <a:cs typeface="Open Sans"/>
              </a:rPr>
            </a:br>
            <a:r>
              <a:rPr lang="en-US" b="0" dirty="0">
                <a:solidFill>
                  <a:schemeClr val="bg1">
                    <a:lumMod val="85000"/>
                  </a:schemeClr>
                </a:solidFill>
              </a:rPr>
              <a:t>16 May 2018</a:t>
            </a:r>
            <a:endParaRPr lang="en-GB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10380" y="2908972"/>
            <a:ext cx="8123237" cy="830997"/>
          </a:xfrm>
        </p:spPr>
        <p:txBody>
          <a:bodyPr/>
          <a:lstStyle/>
          <a:p>
            <a:r>
              <a:rPr lang="en-GB" sz="2400" dirty="0"/>
              <a:t>Supporting Inter-Cluster field information management around the HPC</a:t>
            </a:r>
            <a:endParaRPr lang="en-US" sz="24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28625" y="6565900"/>
            <a:ext cx="1296988" cy="2603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569200" y="6527800"/>
            <a:ext cx="1165225" cy="33337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88385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How the RPM will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tool helps to lighten and streamline HPC processes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16812" y="2559140"/>
            <a:ext cx="6110376" cy="3708547"/>
            <a:chOff x="1360769" y="2591039"/>
            <a:chExt cx="6110376" cy="3708547"/>
          </a:xfrm>
        </p:grpSpPr>
        <p:graphicFrame>
          <p:nvGraphicFramePr>
            <p:cNvPr id="3" name="Diagram 2"/>
            <p:cNvGraphicFramePr/>
            <p:nvPr>
              <p:extLst/>
            </p:nvPr>
          </p:nvGraphicFramePr>
          <p:xfrm>
            <a:off x="1375145" y="2594214"/>
            <a:ext cx="6096000" cy="3684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360769" y="2591039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8090" y="3291992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14416" y="3983647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93714" y="4679728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4512" y="5376256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647391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Development and rollout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Consultation and field piloting support continuous iterative development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24196" y="2677114"/>
            <a:ext cx="8128921" cy="1349513"/>
            <a:chOff x="524196" y="2677114"/>
            <a:chExt cx="8128921" cy="1349513"/>
          </a:xfrm>
        </p:grpSpPr>
        <p:sp>
          <p:nvSpPr>
            <p:cNvPr id="28" name="Freeform 27"/>
            <p:cNvSpPr/>
            <p:nvPr/>
          </p:nvSpPr>
          <p:spPr>
            <a:xfrm>
              <a:off x="52419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rgbClr val="BCD1E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Initial consultations: stated user needs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29523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6383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‘Agile’ development of </a:t>
              </a:r>
              <a:r>
                <a:rPr lang="en-GB" sz="1700" dirty="0"/>
                <a:t>initial version</a:t>
              </a:r>
              <a:endParaRPr lang="en-GB" sz="1700" kern="12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3487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0347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Field piloting 2015-16 : revealed user needs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57451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943117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/>
                <a:t>Continuous development</a:t>
              </a:r>
              <a:endParaRPr lang="en-GB" sz="1700" kern="1200" dirty="0"/>
            </a:p>
          </p:txBody>
        </p:sp>
      </p:grpSp>
      <p:sp>
        <p:nvSpPr>
          <p:cNvPr id="57" name="Freeform 56"/>
          <p:cNvSpPr/>
          <p:nvPr/>
        </p:nvSpPr>
        <p:spPr>
          <a:xfrm>
            <a:off x="4803476" y="426243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 dirty="0"/>
              <a:t>1</a:t>
            </a:r>
            <a:r>
              <a:rPr lang="en-GB" sz="1700" kern="1200" baseline="30000" dirty="0"/>
              <a:t>st</a:t>
            </a:r>
            <a:r>
              <a:rPr lang="en-GB" sz="1700" kern="1200" dirty="0"/>
              <a:t> wave of adopters 2017</a:t>
            </a:r>
          </a:p>
        </p:txBody>
      </p:sp>
      <p:sp>
        <p:nvSpPr>
          <p:cNvPr id="62" name="Freeform 61"/>
          <p:cNvSpPr/>
          <p:nvPr/>
        </p:nvSpPr>
        <p:spPr>
          <a:xfrm>
            <a:off x="6574511" y="4438182"/>
            <a:ext cx="324002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3" name="Freeform 62"/>
          <p:cNvSpPr/>
          <p:nvPr/>
        </p:nvSpPr>
        <p:spPr>
          <a:xfrm>
            <a:off x="6943117" y="426243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/>
              <a:t>Continuous development</a:t>
            </a:r>
            <a:endParaRPr lang="en-GB" sz="1700" kern="1200" dirty="0"/>
          </a:p>
        </p:txBody>
      </p:sp>
      <p:sp>
        <p:nvSpPr>
          <p:cNvPr id="64" name="Freeform 63"/>
          <p:cNvSpPr/>
          <p:nvPr/>
        </p:nvSpPr>
        <p:spPr>
          <a:xfrm>
            <a:off x="4799059" y="521690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dirty="0"/>
              <a:t>2</a:t>
            </a:r>
            <a:r>
              <a:rPr lang="en-GB" sz="1700" baseline="30000" dirty="0"/>
              <a:t>nd</a:t>
            </a:r>
            <a:r>
              <a:rPr lang="en-GB" sz="1700" dirty="0"/>
              <a:t> wave of adopters 2018</a:t>
            </a:r>
            <a:endParaRPr lang="en-GB" sz="1700" kern="1200" dirty="0"/>
          </a:p>
        </p:txBody>
      </p:sp>
      <p:sp>
        <p:nvSpPr>
          <p:cNvPr id="65" name="Freeform 64"/>
          <p:cNvSpPr/>
          <p:nvPr/>
        </p:nvSpPr>
        <p:spPr>
          <a:xfrm>
            <a:off x="6570094" y="5392652"/>
            <a:ext cx="324002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6" name="Freeform 65"/>
          <p:cNvSpPr/>
          <p:nvPr/>
        </p:nvSpPr>
        <p:spPr>
          <a:xfrm>
            <a:off x="6938700" y="521690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/>
              <a:t>Continuous development</a:t>
            </a:r>
            <a:endParaRPr lang="en-GB" sz="1700" kern="1200" dirty="0"/>
          </a:p>
        </p:txBody>
      </p:sp>
      <p:sp>
        <p:nvSpPr>
          <p:cNvPr id="67" name="Freeform 66"/>
          <p:cNvSpPr/>
          <p:nvPr/>
        </p:nvSpPr>
        <p:spPr>
          <a:xfrm rot="9000000">
            <a:off x="6456971" y="3953582"/>
            <a:ext cx="550243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9" name="Freeform 68"/>
          <p:cNvSpPr/>
          <p:nvPr/>
        </p:nvSpPr>
        <p:spPr>
          <a:xfrm rot="9000000">
            <a:off x="6456971" y="4913662"/>
            <a:ext cx="550243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35" name="Down Arrow 34"/>
          <p:cNvSpPr/>
          <p:nvPr/>
        </p:nvSpPr>
        <p:spPr bwMode="auto">
          <a:xfrm>
            <a:off x="4430205" y="4102347"/>
            <a:ext cx="387723" cy="1834561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4973" y="4313548"/>
            <a:ext cx="133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Sequential global introduction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1802" y="4583971"/>
            <a:ext cx="3346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Each field rollout is an integral part of the consultative process to establish what users want and need.</a:t>
            </a:r>
          </a:p>
        </p:txBody>
      </p:sp>
    </p:spTree>
    <p:extLst>
      <p:ext uri="{BB962C8B-B14F-4D97-AF65-F5344CB8AC3E}">
        <p14:creationId xmlns:p14="http://schemas.microsoft.com/office/powerpoint/2010/main" val="1262227993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8">
            <a:extLst>
              <a:ext uri="{FF2B5EF4-FFF2-40B4-BE49-F238E27FC236}">
                <a16:creationId xmlns:a16="http://schemas.microsoft.com/office/drawing/2014/main" id="{4786592E-0202-4C4F-8870-EC4262C123DE}"/>
              </a:ext>
            </a:extLst>
          </p:cNvPr>
          <p:cNvSpPr/>
          <p:nvPr/>
        </p:nvSpPr>
        <p:spPr bwMode="auto">
          <a:xfrm>
            <a:off x="428625" y="2339163"/>
            <a:ext cx="6323049" cy="4040372"/>
          </a:xfrm>
          <a:prstGeom prst="roundRect">
            <a:avLst>
              <a:gd name="adj" fmla="val 448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PLANNING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HPC planning and monitoring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Differences depending on costing methodologies and level of detail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20700" y="2716216"/>
            <a:ext cx="1046843" cy="1002535"/>
          </a:xfrm>
          <a:prstGeom prst="roundRect">
            <a:avLst>
              <a:gd name="adj" fmla="val 7112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Strategic</a:t>
            </a:r>
            <a:r>
              <a:rPr kumimoji="0" lang="en-GB" sz="12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 planning </a:t>
            </a:r>
            <a:br>
              <a:rPr kumimoji="0" lang="en-GB" sz="12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</a:br>
            <a:r>
              <a:rPr kumimoji="0" lang="en-GB" sz="12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(inter-cluster)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824854" y="2716216"/>
            <a:ext cx="1144769" cy="1002535"/>
          </a:xfrm>
          <a:prstGeom prst="roundRect">
            <a:avLst>
              <a:gd name="adj" fmla="val 7112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Cluster-level (or</a:t>
            </a:r>
            <a:r>
              <a:rPr kumimoji="0" lang="en-GB" sz="12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 multi-sectorial) </a:t>
            </a: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planning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90618" y="2718341"/>
            <a:ext cx="1386477" cy="1002535"/>
          </a:xfrm>
          <a:prstGeom prst="roundRect">
            <a:avLst>
              <a:gd name="adj" fmla="val 7112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Activity-based costing (cluster-level)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5246912" y="5245766"/>
            <a:ext cx="1097305" cy="1002535"/>
          </a:xfrm>
          <a:prstGeom prst="roundRect">
            <a:avLst>
              <a:gd name="adj" fmla="val 7112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Project-based</a:t>
            </a:r>
            <a:r>
              <a:rPr kumimoji="0" lang="en-GB" sz="12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 costing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3" name="Left Arrow 32"/>
          <p:cNvSpPr/>
          <p:nvPr/>
        </p:nvSpPr>
        <p:spPr>
          <a:xfrm flipH="1">
            <a:off x="1478259" y="3050126"/>
            <a:ext cx="437376" cy="337508"/>
          </a:xfrm>
          <a:prstGeom prst="leftArrow">
            <a:avLst>
              <a:gd name="adj1" fmla="val 50000"/>
              <a:gd name="adj2" fmla="val 6899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Left Arrow 33"/>
          <p:cNvSpPr/>
          <p:nvPr/>
        </p:nvSpPr>
        <p:spPr>
          <a:xfrm flipH="1">
            <a:off x="2873194" y="3050126"/>
            <a:ext cx="952382" cy="337508"/>
          </a:xfrm>
          <a:prstGeom prst="leftArrow">
            <a:avLst>
              <a:gd name="adj1" fmla="val 50000"/>
              <a:gd name="adj2" fmla="val 6899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Left Arrow 34"/>
          <p:cNvSpPr/>
          <p:nvPr/>
        </p:nvSpPr>
        <p:spPr>
          <a:xfrm flipH="1">
            <a:off x="4996268" y="3050126"/>
            <a:ext cx="2203901" cy="337508"/>
          </a:xfrm>
          <a:prstGeom prst="leftArrow">
            <a:avLst>
              <a:gd name="adj1" fmla="val 50000"/>
              <a:gd name="adj2" fmla="val 6899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Bent Arrow 35"/>
          <p:cNvSpPr/>
          <p:nvPr/>
        </p:nvSpPr>
        <p:spPr>
          <a:xfrm rot="10800000" flipH="1">
            <a:off x="3100777" y="3289799"/>
            <a:ext cx="1283079" cy="1536707"/>
          </a:xfrm>
          <a:prstGeom prst="bentArrow">
            <a:avLst>
              <a:gd name="adj1" fmla="val 10817"/>
              <a:gd name="adj2" fmla="val 11100"/>
              <a:gd name="adj3" fmla="val 19682"/>
              <a:gd name="adj4" fmla="val 431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Left Arrow 37"/>
          <p:cNvSpPr/>
          <p:nvPr/>
        </p:nvSpPr>
        <p:spPr>
          <a:xfrm flipH="1">
            <a:off x="6235336" y="5418077"/>
            <a:ext cx="964831" cy="337508"/>
          </a:xfrm>
          <a:prstGeom prst="leftArrow">
            <a:avLst>
              <a:gd name="adj1" fmla="val 60321"/>
              <a:gd name="adj2" fmla="val 68997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Bent Arrow 38"/>
          <p:cNvSpPr/>
          <p:nvPr/>
        </p:nvSpPr>
        <p:spPr>
          <a:xfrm rot="10800000" flipH="1">
            <a:off x="3834286" y="3638738"/>
            <a:ext cx="558280" cy="684537"/>
          </a:xfrm>
          <a:prstGeom prst="bentArrow">
            <a:avLst>
              <a:gd name="adj1" fmla="val 31055"/>
              <a:gd name="adj2" fmla="val 32455"/>
              <a:gd name="adj3" fmla="val 46702"/>
              <a:gd name="adj4" fmla="val 4318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ounded Rectangle 26"/>
          <p:cNvSpPr/>
          <p:nvPr/>
        </p:nvSpPr>
        <p:spPr bwMode="auto">
          <a:xfrm>
            <a:off x="4383856" y="3990036"/>
            <a:ext cx="1726113" cy="1002535"/>
          </a:xfrm>
          <a:prstGeom prst="roundRect">
            <a:avLst>
              <a:gd name="adj" fmla="val 7112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Project registration</a:t>
            </a:r>
            <a:r>
              <a:rPr kumimoji="0" lang="en-GB" sz="12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 and approval </a:t>
            </a:r>
            <a:br>
              <a:rPr kumimoji="0" lang="en-GB" sz="12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</a:br>
            <a:r>
              <a:rPr kumimoji="0" lang="en-GB" sz="1200" b="1" i="0" u="none" strike="noStrike" cap="none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charset="0"/>
              </a:rPr>
              <a:t>(clusters &amp; partners)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7" name="Left Arrow 36"/>
          <p:cNvSpPr/>
          <p:nvPr/>
        </p:nvSpPr>
        <p:spPr>
          <a:xfrm flipH="1">
            <a:off x="6026332" y="3998424"/>
            <a:ext cx="1165128" cy="337508"/>
          </a:xfrm>
          <a:prstGeom prst="leftArrow">
            <a:avLst>
              <a:gd name="adj1" fmla="val 50000"/>
              <a:gd name="adj2" fmla="val 6899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Bent Arrow 39"/>
          <p:cNvSpPr/>
          <p:nvPr/>
        </p:nvSpPr>
        <p:spPr>
          <a:xfrm rot="10800000" flipH="1">
            <a:off x="4616507" y="4958023"/>
            <a:ext cx="656663" cy="805170"/>
          </a:xfrm>
          <a:prstGeom prst="bentArrow">
            <a:avLst>
              <a:gd name="adj1" fmla="val 27076"/>
              <a:gd name="adj2" fmla="val 27150"/>
              <a:gd name="adj3" fmla="val 40071"/>
              <a:gd name="adj4" fmla="val 43183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7200170" y="2339163"/>
            <a:ext cx="1386477" cy="4040372"/>
            <a:chOff x="6875961" y="2718341"/>
            <a:chExt cx="1386477" cy="3082383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ounded Rectangle 28"/>
            <p:cNvSpPr/>
            <p:nvPr/>
          </p:nvSpPr>
          <p:spPr bwMode="auto">
            <a:xfrm>
              <a:off x="6875961" y="2718341"/>
              <a:ext cx="1386477" cy="3082383"/>
            </a:xfrm>
            <a:prstGeom prst="roundRect">
              <a:avLst>
                <a:gd name="adj" fmla="val 7112"/>
              </a:avLst>
            </a:prstGeom>
            <a:grp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charset="0"/>
                </a:rPr>
                <a:t>MONITORING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7005365" y="3295554"/>
              <a:ext cx="1146447" cy="692341"/>
            </a:xfrm>
            <a:prstGeom prst="roundRect">
              <a:avLst>
                <a:gd name="adj" fmla="val 7112"/>
              </a:avLst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charset="0"/>
                </a:rPr>
                <a:t>Financial (FTS)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7005365" y="4137150"/>
              <a:ext cx="1146447" cy="692341"/>
            </a:xfrm>
            <a:prstGeom prst="roundRect">
              <a:avLst>
                <a:gd name="adj" fmla="val 7112"/>
              </a:avLst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charset="0"/>
                </a:rPr>
                <a:t>Activity-level (clusters)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7005365" y="4961006"/>
              <a:ext cx="1146447" cy="692341"/>
            </a:xfrm>
            <a:prstGeom prst="roundRect">
              <a:avLst>
                <a:gd name="adj" fmla="val 7112"/>
              </a:avLst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charset="0"/>
                </a:rPr>
                <a:t>Project-level (partners &amp; clusters)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054144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94" t="9512" r="43725" b="4812"/>
          <a:stretch/>
        </p:blipFill>
        <p:spPr>
          <a:xfrm>
            <a:off x="1459344" y="944782"/>
            <a:ext cx="6109855" cy="53653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286102" y="5059680"/>
            <a:ext cx="202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RPM Demo</a:t>
            </a:r>
          </a:p>
        </p:txBody>
      </p:sp>
    </p:spTree>
    <p:extLst>
      <p:ext uri="{BB962C8B-B14F-4D97-AF65-F5344CB8AC3E}">
        <p14:creationId xmlns:p14="http://schemas.microsoft.com/office/powerpoint/2010/main" val="1605721991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Impact of new tool on existing workflows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0700" y="2532063"/>
            <a:ext cx="2126807" cy="2746906"/>
          </a:xfrm>
        </p:spPr>
        <p:txBody>
          <a:bodyPr/>
          <a:lstStyle/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900" dirty="0"/>
              <a:t>Inter-cluster level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Cluster level</a:t>
            </a:r>
            <a:endParaRPr lang="en-GB" sz="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RPM matches Excel template for data entry on caseloads and indicators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47507" y="5071729"/>
            <a:ext cx="3338624" cy="882503"/>
          </a:xfrm>
          <a:prstGeom prst="rect">
            <a:avLst/>
          </a:prstGeom>
          <a:solidFill>
            <a:srgbClr val="1976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Cluster data platforms, tools and repositories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753832" y="2965720"/>
            <a:ext cx="2429540" cy="861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Excel reporting templates</a:t>
            </a:r>
          </a:p>
        </p:txBody>
      </p:sp>
      <p:cxnSp>
        <p:nvCxnSpPr>
          <p:cNvPr id="12" name="Straight Arrow Connector 11"/>
          <p:cNvCxnSpPr>
            <a:stCxn id="25" idx="0"/>
            <a:endCxn id="13" idx="2"/>
          </p:cNvCxnSpPr>
          <p:nvPr/>
        </p:nvCxnSpPr>
        <p:spPr bwMode="auto">
          <a:xfrm flipH="1" flipV="1">
            <a:off x="5497031" y="4761958"/>
            <a:ext cx="2" cy="17154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76D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85779" y="4454181"/>
            <a:ext cx="3422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consolidation and aggregation (offline)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347637" y="5071729"/>
            <a:ext cx="1988289" cy="8825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Othe</a:t>
            </a:r>
            <a:r>
              <a:rPr lang="en-GB" sz="1600" dirty="0">
                <a:latin typeface="Arial" charset="0"/>
              </a:rPr>
              <a:t>r data</a:t>
            </a:r>
            <a:endParaRPr kumimoji="0" lang="en-GB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477386" y="4933507"/>
            <a:ext cx="6039293" cy="119084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711803" y="2965720"/>
            <a:ext cx="1804876" cy="86110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RPM tool</a:t>
            </a:r>
          </a:p>
        </p:txBody>
      </p:sp>
      <p:cxnSp>
        <p:nvCxnSpPr>
          <p:cNvPr id="34" name="Elbow Connector 33"/>
          <p:cNvCxnSpPr>
            <a:stCxn id="13" idx="0"/>
            <a:endCxn id="32" idx="2"/>
          </p:cNvCxnSpPr>
          <p:nvPr/>
        </p:nvCxnSpPr>
        <p:spPr bwMode="auto">
          <a:xfrm rot="5400000" flipH="1" flipV="1">
            <a:off x="6241960" y="3081900"/>
            <a:ext cx="627353" cy="211721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Elbow Connector 35"/>
          <p:cNvCxnSpPr>
            <a:stCxn id="13" idx="0"/>
            <a:endCxn id="11" idx="2"/>
          </p:cNvCxnSpPr>
          <p:nvPr/>
        </p:nvCxnSpPr>
        <p:spPr bwMode="auto">
          <a:xfrm rot="16200000" flipV="1">
            <a:off x="4419141" y="3376290"/>
            <a:ext cx="627353" cy="1528429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1976D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1" idx="3"/>
            <a:endCxn id="32" idx="1"/>
          </p:cNvCxnSpPr>
          <p:nvPr/>
        </p:nvCxnSpPr>
        <p:spPr bwMode="auto">
          <a:xfrm>
            <a:off x="5183372" y="3396274"/>
            <a:ext cx="152843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976D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7697972" y="3908639"/>
            <a:ext cx="103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OPTION 2: </a:t>
            </a:r>
          </a:p>
          <a:p>
            <a:r>
              <a:rPr lang="en-GB" sz="1200" dirty="0"/>
              <a:t>Clusters use tool directly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25602" y="3908639"/>
            <a:ext cx="112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Soft launch: </a:t>
            </a:r>
          </a:p>
          <a:p>
            <a:r>
              <a:rPr lang="en-GB" sz="1200" dirty="0"/>
              <a:t>business as usual for clusters</a:t>
            </a:r>
          </a:p>
        </p:txBody>
      </p:sp>
      <p:pic>
        <p:nvPicPr>
          <p:cNvPr id="1026" name="Picture 2" descr="HXL_celllogo_white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6" y="3176692"/>
            <a:ext cx="728330" cy="4288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3214865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Future integrated workflows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0700" y="2532063"/>
            <a:ext cx="2126807" cy="2746906"/>
          </a:xfrm>
        </p:spPr>
        <p:txBody>
          <a:bodyPr/>
          <a:lstStyle/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900" dirty="0"/>
              <a:t>Inter-cluster level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Cluster level</a:t>
            </a:r>
            <a:endParaRPr lang="en-GB" sz="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RPM exchanges data in both directions with cluster monitoring platforms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647506" y="5027749"/>
            <a:ext cx="5654521" cy="926483"/>
          </a:xfrm>
          <a:prstGeom prst="rect">
            <a:avLst/>
          </a:prstGeom>
          <a:solidFill>
            <a:srgbClr val="1976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Cluster data platforms e.g. </a:t>
            </a:r>
            <a:r>
              <a:rPr kumimoji="0" lang="en-GB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eTools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 </a:t>
            </a:r>
            <a:r>
              <a:rPr kumimoji="0" lang="en-GB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ActivityInfo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Consolidation and aggregation (online)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477386" y="4888871"/>
            <a:ext cx="6039293" cy="123548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711803" y="2965720"/>
            <a:ext cx="1804876" cy="86110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RPM tool</a:t>
            </a:r>
          </a:p>
        </p:txBody>
      </p:sp>
      <p:cxnSp>
        <p:nvCxnSpPr>
          <p:cNvPr id="34" name="Elbow Connector 33"/>
          <p:cNvCxnSpPr>
            <a:stCxn id="8" idx="0"/>
            <a:endCxn id="32" idx="2"/>
          </p:cNvCxnSpPr>
          <p:nvPr/>
        </p:nvCxnSpPr>
        <p:spPr bwMode="auto">
          <a:xfrm rot="5400000" flipH="1" flipV="1">
            <a:off x="5944044" y="3357552"/>
            <a:ext cx="1200921" cy="2139474"/>
          </a:xfrm>
          <a:prstGeom prst="bentConnector3">
            <a:avLst>
              <a:gd name="adj1" fmla="val 67339"/>
            </a:avLst>
          </a:prstGeom>
          <a:solidFill>
            <a:schemeClr val="accent1"/>
          </a:solidFill>
          <a:ln w="28575" cap="flat" cmpd="sng" algn="ctr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1026" name="Picture 2" descr="HXL_celllogo_white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91" y="4038829"/>
            <a:ext cx="592767" cy="3490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5" name="Rectangle 14"/>
          <p:cNvSpPr/>
          <p:nvPr/>
        </p:nvSpPr>
        <p:spPr bwMode="auto">
          <a:xfrm>
            <a:off x="6559393" y="4038829"/>
            <a:ext cx="497941" cy="34902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chemeClr val="bg1"/>
                </a:solidFill>
                <a:latin typeface="Arial" charset="0"/>
              </a:rPr>
              <a:t>API</a:t>
            </a:r>
            <a:endParaRPr lang="en-US" sz="1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3928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2030818"/>
            <a:ext cx="66985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88649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The Online Project System (OPS)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Facilitating project planning, approval and publication since 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32" y="2510658"/>
            <a:ext cx="6369947" cy="33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9775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00632" y="3165365"/>
            <a:ext cx="1885438" cy="2373446"/>
          </a:xfrm>
          <a:prstGeom prst="roundRect">
            <a:avLst/>
          </a:prstGeom>
          <a:solidFill>
            <a:srgbClr val="62B44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374" tIns="109654" rIns="155374" bIns="10965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New</a:t>
            </a:r>
            <a:r>
              <a:rPr lang="en-GB" b="1" kern="1200" dirty="0"/>
              <a:t> HPC.tools Projects module</a:t>
            </a:r>
            <a:endParaRPr lang="en-US" b="1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Why are we replacing OPS?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modern platform designed for today’s field realities and user needs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51785" y="2469419"/>
            <a:ext cx="6237943" cy="3758904"/>
            <a:chOff x="2396610" y="2433559"/>
            <a:chExt cx="6237943" cy="3758904"/>
          </a:xfrm>
        </p:grpSpPr>
        <p:sp>
          <p:nvSpPr>
            <p:cNvPr id="12" name="Freeform 11"/>
            <p:cNvSpPr/>
            <p:nvPr/>
          </p:nvSpPr>
          <p:spPr>
            <a:xfrm>
              <a:off x="3953435" y="2546800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7" rIns="104487" bIns="7781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Enables </a:t>
              </a:r>
              <a:r>
                <a:rPr lang="en-GB" sz="1400" b="1" kern="1200" dirty="0"/>
                <a:t>context-specific</a:t>
              </a:r>
              <a:r>
                <a:rPr lang="en-GB" sz="1400" kern="1200" dirty="0"/>
                <a:t> planning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Better reflects </a:t>
              </a:r>
              <a:r>
                <a:rPr lang="en-GB" sz="1400" b="1" kern="1200" dirty="0"/>
                <a:t>real-world</a:t>
              </a:r>
              <a:r>
                <a:rPr lang="en-GB" sz="1400" kern="1200" dirty="0"/>
                <a:t> projects (multi-plan/multi-cluster/multi-year)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Will have </a:t>
              </a:r>
              <a:r>
                <a:rPr lang="en-US" sz="1400" b="1" kern="1200" dirty="0"/>
                <a:t>additional</a:t>
              </a:r>
              <a:r>
                <a:rPr lang="en-US" sz="1400" kern="1200" dirty="0"/>
                <a:t> uses, e.g. marketplace and 3W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96610" y="2433559"/>
              <a:ext cx="1584000" cy="115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Flexible</a:t>
              </a:r>
              <a:endParaRPr lang="en-US" sz="3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54553" y="3850252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7" rIns="104487" bIns="7781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1" kern="1200" dirty="0"/>
                <a:t>Lightens</a:t>
              </a:r>
              <a:r>
                <a:rPr lang="en-GB" sz="1400" kern="1200" dirty="0"/>
                <a:t> and speeds up the HPC process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Supports </a:t>
              </a:r>
              <a:r>
                <a:rPr lang="en-GB" sz="1400" b="1" kern="1200" dirty="0"/>
                <a:t>non-technical</a:t>
              </a:r>
              <a:r>
                <a:rPr lang="en-GB" sz="1400" kern="1200" dirty="0"/>
                <a:t> users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Old OPS was </a:t>
              </a:r>
              <a:r>
                <a:rPr lang="en-US" sz="1400" b="1" kern="1200" dirty="0"/>
                <a:t>dated</a:t>
              </a:r>
              <a:r>
                <a:rPr lang="en-US" sz="1400" kern="1200" dirty="0"/>
                <a:t> and hard to use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96610" y="3737011"/>
              <a:ext cx="1584000" cy="1152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Easy to use</a:t>
              </a:r>
              <a:endParaRPr lang="en-US" sz="20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54553" y="5159181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8" rIns="104487" bIns="7781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1" kern="1200" dirty="0"/>
                <a:t>Links</a:t>
              </a:r>
              <a:r>
                <a:rPr lang="en-GB" sz="1400" kern="1200" dirty="0"/>
                <a:t> projects to frameworks (RPM) and funding (FTS)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Will </a:t>
              </a:r>
              <a:r>
                <a:rPr lang="en-US" sz="1400" b="1" kern="1200" dirty="0"/>
                <a:t>connect</a:t>
              </a:r>
              <a:r>
                <a:rPr lang="en-US" sz="1400" kern="1200" dirty="0"/>
                <a:t> to e.g. </a:t>
              </a:r>
              <a:r>
                <a:rPr lang="en-US" sz="1400" kern="1200" dirty="0" err="1"/>
                <a:t>Unicef</a:t>
              </a:r>
              <a:r>
                <a:rPr lang="en-US" sz="1400" kern="1200" dirty="0"/>
                <a:t> e-Tools (PRP) or pooled fund GMS and other standardized cluster tools</a:t>
              </a:r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Reduces </a:t>
              </a:r>
              <a:r>
                <a:rPr lang="en-GB" sz="1400" b="1" kern="1200" dirty="0"/>
                <a:t>duplication</a:t>
              </a:r>
              <a:r>
                <a:rPr lang="en-GB" sz="1400" kern="1200" dirty="0"/>
                <a:t> of data entry</a:t>
              </a:r>
              <a:endParaRPr lang="en-US" sz="1400" kern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96610" y="5040463"/>
              <a:ext cx="1584000" cy="11520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Integrated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110236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Project-based planning and costing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Robust planning process with greater oversight and accountability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2275" y="2420385"/>
            <a:ext cx="7790329" cy="3706203"/>
            <a:chOff x="556232" y="2452284"/>
            <a:chExt cx="7790329" cy="3706203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2752214134"/>
                </p:ext>
              </p:extLst>
            </p:nvPr>
          </p:nvGraphicFramePr>
          <p:xfrm>
            <a:off x="556232" y="2452284"/>
            <a:ext cx="7790329" cy="3684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556232" y="2468515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62B44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62B44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1466" y="3159440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62B44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62B44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8211" y="3851864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62B44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62B44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79804" y="4544288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62B44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62B44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455" y="5235157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62B44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62B44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176633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2030818"/>
            <a:ext cx="66985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14459"/>
      </p:ext>
    </p:extLst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for the new Projects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Phased approach allows consultative user-focused development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14417"/>
              </p:ext>
            </p:extLst>
          </p:nvPr>
        </p:nvGraphicFramePr>
        <p:xfrm>
          <a:off x="521494" y="2596968"/>
          <a:ext cx="8127206" cy="354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3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Phase 1: 2017</a:t>
                      </a:r>
                    </a:p>
                  </a:txBody>
                  <a:tcPr marL="180000" marR="180000" marT="180000" marB="180000"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Phase 2: 2018</a:t>
                      </a:r>
                    </a:p>
                  </a:txBody>
                  <a:tcPr marL="180000" marR="180000" marT="180000" marB="180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3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/>
                        <a:t>Replacement of old OPS </a:t>
                      </a: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b="1" baseline="0" dirty="0"/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field pilots in Libya and Chad</a:t>
                      </a:r>
                      <a:endParaRPr lang="en-GB" b="1" baseline="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New user interface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Greater flexibility and customisation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Link projects to plan framework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baseline="0" dirty="0"/>
                        <a:t>Pilots support 2018 plans</a:t>
                      </a:r>
                    </a:p>
                  </a:txBody>
                  <a:tcPr marL="180000" marR="180000" marT="180000" marB="180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/>
                        <a:t>Iterative development of new features </a:t>
                      </a: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 global rollout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baseline="0" dirty="0"/>
                        <a:t>Feedback on pilots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Additional consultations in field and HQ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Prioritisation of new features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Global rollout for 2019 plans</a:t>
                      </a:r>
                      <a:endParaRPr lang="en-GB" b="0" dirty="0"/>
                    </a:p>
                  </a:txBody>
                  <a:tcPr marL="180000" marR="180000" marT="180000" marB="18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201423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HPC.tools Projects module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very brief demonstration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7645"/>
          <a:stretch/>
        </p:blipFill>
        <p:spPr>
          <a:xfrm>
            <a:off x="503238" y="2850309"/>
            <a:ext cx="8145462" cy="31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0502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2030818"/>
            <a:ext cx="66985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4339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Making data more accessible and easy to 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249" t="7667" r="21210" b="17615"/>
          <a:stretch/>
        </p:blipFill>
        <p:spPr>
          <a:xfrm>
            <a:off x="1188511" y="1625159"/>
            <a:ext cx="6689190" cy="480241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575656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we need FTS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May-18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24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ysClr val="windowText" lastClr="000000"/>
                </a:solidFill>
              </a:rPr>
              <a:t>Providing a unique service for the humanitarian community since 1992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20700" y="2569011"/>
            <a:ext cx="6207481" cy="755175"/>
            <a:chOff x="520700" y="2569011"/>
            <a:chExt cx="6207481" cy="755175"/>
          </a:xfrm>
        </p:grpSpPr>
        <p:sp>
          <p:nvSpPr>
            <p:cNvPr id="9" name="Freeform 8"/>
            <p:cNvSpPr/>
            <p:nvPr/>
          </p:nvSpPr>
          <p:spPr>
            <a:xfrm>
              <a:off x="898287" y="2569011"/>
              <a:ext cx="5829894" cy="755175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rgbClr val="026C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2391" rIns="135128" bIns="7239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/>
                <a:t>Provides </a:t>
              </a:r>
              <a:r>
                <a:rPr lang="en-GB" sz="2000" b="1" kern="1200" dirty="0"/>
                <a:t>globally comparable</a:t>
              </a:r>
              <a:r>
                <a:rPr lang="en-GB" sz="1900" b="1" kern="1200" dirty="0"/>
                <a:t> </a:t>
              </a:r>
              <a:r>
                <a:rPr lang="en-GB" sz="1900" kern="1200" dirty="0"/>
                <a:t>data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20700" y="2569012"/>
              <a:ext cx="755173" cy="755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/>
          <p:cNvGrpSpPr/>
          <p:nvPr/>
        </p:nvGrpSpPr>
        <p:grpSpPr>
          <a:xfrm>
            <a:off x="1831840" y="3549610"/>
            <a:ext cx="6161291" cy="755175"/>
            <a:chOff x="1724168" y="3549610"/>
            <a:chExt cx="6161291" cy="755175"/>
          </a:xfrm>
        </p:grpSpPr>
        <p:sp>
          <p:nvSpPr>
            <p:cNvPr id="11" name="Freeform 10"/>
            <p:cNvSpPr/>
            <p:nvPr/>
          </p:nvSpPr>
          <p:spPr>
            <a:xfrm>
              <a:off x="2055565" y="3549610"/>
              <a:ext cx="5829894" cy="755175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Continuously updated </a:t>
              </a:r>
              <a:r>
                <a:rPr lang="en-GB" sz="1900" kern="1200" dirty="0"/>
                <a:t>to support coordination and decision-making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724168" y="3561191"/>
              <a:ext cx="720000" cy="72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46000" y="3618000"/>
              <a:ext cx="622800" cy="62280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1176270" y="4530209"/>
            <a:ext cx="6207481" cy="755174"/>
            <a:chOff x="1693346" y="4530209"/>
            <a:chExt cx="6207481" cy="755174"/>
          </a:xfrm>
        </p:grpSpPr>
        <p:sp>
          <p:nvSpPr>
            <p:cNvPr id="14" name="Freeform 13"/>
            <p:cNvSpPr/>
            <p:nvPr/>
          </p:nvSpPr>
          <p:spPr>
            <a:xfrm>
              <a:off x="2070933" y="4530209"/>
              <a:ext cx="5829894" cy="755174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rgbClr val="026C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Curates </a:t>
              </a:r>
              <a:r>
                <a:rPr lang="en-GB" sz="1900" kern="1200" dirty="0"/>
                <a:t>data, verifying its accuracy, triangulating and cross-checking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693346" y="4530210"/>
              <a:ext cx="755173" cy="75517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2441219" y="5510807"/>
            <a:ext cx="6207481" cy="755174"/>
            <a:chOff x="2441219" y="5510807"/>
            <a:chExt cx="6207481" cy="755174"/>
          </a:xfrm>
        </p:grpSpPr>
        <p:sp>
          <p:nvSpPr>
            <p:cNvPr id="16" name="Freeform 15"/>
            <p:cNvSpPr/>
            <p:nvPr/>
          </p:nvSpPr>
          <p:spPr>
            <a:xfrm>
              <a:off x="2818806" y="5510807"/>
              <a:ext cx="5829894" cy="755174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2391" rIns="135128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/>
                <a:t>Tracks how funding is </a:t>
              </a:r>
              <a:r>
                <a:rPr lang="en-GB" sz="2000" b="1" kern="1200" dirty="0"/>
                <a:t>allocated and used</a:t>
              </a:r>
              <a:r>
                <a:rPr lang="en-GB" sz="1900" kern="1200" dirty="0"/>
                <a:t>, particularly for inter-agency response plans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441219" y="5510808"/>
              <a:ext cx="755173" cy="755173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512053028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440"/>
            <a:ext cx="2255520" cy="1102179"/>
          </a:xfrm>
        </p:spPr>
        <p:txBody>
          <a:bodyPr/>
          <a:lstStyle/>
          <a:p>
            <a:r>
              <a:rPr lang="en-GB" sz="2400" dirty="0"/>
              <a:t>How FTS works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25</a:t>
            </a:fld>
            <a:endParaRPr lang="en-GB" b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May-18</a:t>
            </a:r>
            <a:endParaRPr lang="en-GB" sz="11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/>
          <a:stretch/>
        </p:blipFill>
        <p:spPr>
          <a:xfrm>
            <a:off x="2637135" y="304800"/>
            <a:ext cx="6097290" cy="5960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804027" y="1344889"/>
            <a:ext cx="1728537" cy="5936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428625" y="1780949"/>
            <a:ext cx="1826896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i="1" dirty="0"/>
              <a:t>Reports are received from many sources and in many formats</a:t>
            </a:r>
          </a:p>
        </p:txBody>
      </p:sp>
      <p:sp>
        <p:nvSpPr>
          <p:cNvPr id="26" name="Text Placeholder 33"/>
          <p:cNvSpPr txBox="1">
            <a:spLocks/>
          </p:cNvSpPr>
          <p:nvPr/>
        </p:nvSpPr>
        <p:spPr bwMode="auto">
          <a:xfrm>
            <a:off x="428625" y="2855458"/>
            <a:ext cx="1826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i="1" kern="0" dirty="0"/>
              <a:t>Data is analysed, verified and matched against plan requirements</a:t>
            </a:r>
          </a:p>
        </p:txBody>
      </p:sp>
      <p:sp>
        <p:nvSpPr>
          <p:cNvPr id="27" name="Text Placeholder 33"/>
          <p:cNvSpPr txBox="1">
            <a:spLocks/>
          </p:cNvSpPr>
          <p:nvPr/>
        </p:nvSpPr>
        <p:spPr bwMode="auto">
          <a:xfrm>
            <a:off x="428625" y="3929967"/>
            <a:ext cx="1826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i="1" kern="0" dirty="0"/>
              <a:t>Data is published on website</a:t>
            </a:r>
          </a:p>
        </p:txBody>
      </p:sp>
    </p:spTree>
    <p:extLst>
      <p:ext uri="{BB962C8B-B14F-4D97-AF65-F5344CB8AC3E}">
        <p14:creationId xmlns:p14="http://schemas.microsoft.com/office/powerpoint/2010/main" val="1987974165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changes to FTS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May-18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26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ysClr val="windowText" lastClr="000000"/>
                </a:solidFill>
              </a:rPr>
              <a:t>New technical capabilities to meet WHS and Grand Bargain commitments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90155355"/>
              </p:ext>
            </p:extLst>
          </p:nvPr>
        </p:nvGraphicFramePr>
        <p:xfrm>
          <a:off x="521494" y="2484953"/>
          <a:ext cx="8128000" cy="380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903974"/>
      </p:ext>
    </p:extLst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FTS now supports IATI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May-18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27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ysClr val="windowText" lastClr="000000"/>
                </a:solidFill>
              </a:rPr>
              <a:t>Key differences and complementarities</a:t>
            </a:r>
          </a:p>
        </p:txBody>
      </p:sp>
      <p:sp>
        <p:nvSpPr>
          <p:cNvPr id="19" name="Text Placeholder 226"/>
          <p:cNvSpPr>
            <a:spLocks noGrp="1"/>
          </p:cNvSpPr>
          <p:nvPr>
            <p:ph type="body" sz="quarter" idx="13"/>
          </p:nvPr>
        </p:nvSpPr>
        <p:spPr>
          <a:xfrm>
            <a:off x="4726112" y="2397689"/>
            <a:ext cx="3951162" cy="3828740"/>
          </a:xfr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GB" sz="2000" b="1" dirty="0"/>
              <a:t>FTS</a:t>
            </a:r>
            <a:endParaRPr lang="en-GB" sz="1600" b="1" dirty="0"/>
          </a:p>
          <a:p>
            <a:pPr>
              <a:spcBef>
                <a:spcPts val="1200"/>
              </a:spcBef>
            </a:pPr>
            <a:r>
              <a:rPr lang="en-GB" sz="1600" dirty="0"/>
              <a:t>A standard </a:t>
            </a:r>
            <a:r>
              <a:rPr lang="en-GB" sz="1600" b="1" dirty="0"/>
              <a:t>data platform</a:t>
            </a:r>
          </a:p>
          <a:p>
            <a:r>
              <a:rPr lang="en-GB" sz="1600" dirty="0"/>
              <a:t>Assembles reported data into a bigger picture of funding flows. Manually curates, verifies and cross-checks data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Why FTS needs IATI</a:t>
            </a:r>
            <a:r>
              <a:rPr lang="en-GB" sz="1600" dirty="0"/>
              <a:t>:</a:t>
            </a:r>
          </a:p>
          <a:p>
            <a:pPr marL="0" indent="0">
              <a:buNone/>
            </a:pPr>
            <a:r>
              <a:rPr lang="en-GB" sz="1600" dirty="0"/>
              <a:t>Receiving reports in the IATI format makes it easier for FTS to process them – no manual transcription required, and curation is facilitated.</a:t>
            </a:r>
          </a:p>
        </p:txBody>
      </p:sp>
      <p:sp>
        <p:nvSpPr>
          <p:cNvPr id="20" name="Text Placeholder 226"/>
          <p:cNvSpPr txBox="1">
            <a:spLocks/>
          </p:cNvSpPr>
          <p:nvPr/>
        </p:nvSpPr>
        <p:spPr bwMode="auto">
          <a:xfrm>
            <a:off x="500768" y="2397690"/>
            <a:ext cx="3600000" cy="382874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indent="0" algn="ctr" fontAlgn="base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None/>
              <a:defRPr lang="en-US" sz="1600" b="1" smtClean="0"/>
            </a:lvl1pPr>
            <a:lvl2pPr marL="536575" indent="-176213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/>
            </a:lvl2pPr>
            <a:lvl3pPr marL="904875" indent="-188913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/>
            </a:lvl3pPr>
            <a:lvl4pPr marL="1628775" indent="-22860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/>
            </a:lvl4pPr>
            <a:lvl5pPr marL="2057400" indent="-22860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IATI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standard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 format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by reporters to make their reports more standardised and machine readable</a:t>
            </a:r>
          </a:p>
          <a:p>
            <a:pPr algn="l">
              <a:spcBef>
                <a:spcPts val="0"/>
              </a:spcBef>
            </a:pPr>
            <a:endParaRPr lang="en-GB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IATI needs FTS</a:t>
            </a: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l"/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own, using IATI doesn’t (yet) create a bigger picture of funding flows without manual processing and curation</a:t>
            </a:r>
          </a:p>
        </p:txBody>
      </p:sp>
    </p:spTree>
    <p:extLst>
      <p:ext uri="{BB962C8B-B14F-4D97-AF65-F5344CB8AC3E}">
        <p14:creationId xmlns:p14="http://schemas.microsoft.com/office/powerpoint/2010/main" val="238730516"/>
      </p:ext>
    </p:extLst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new FTS flow model</a:t>
            </a:r>
            <a:endParaRPr lang="en-US" dirty="0"/>
          </a:p>
        </p:txBody>
      </p:sp>
      <p:sp>
        <p:nvSpPr>
          <p:cNvPr id="227" name="Text Placeholder 226"/>
          <p:cNvSpPr>
            <a:spLocks noGrp="1"/>
          </p:cNvSpPr>
          <p:nvPr>
            <p:ph type="body" sz="quarter" idx="13"/>
          </p:nvPr>
        </p:nvSpPr>
        <p:spPr>
          <a:xfrm>
            <a:off x="6087519" y="2397690"/>
            <a:ext cx="2589755" cy="3724096"/>
          </a:xfrm>
        </p:spPr>
        <p:txBody>
          <a:bodyPr/>
          <a:lstStyle/>
          <a:p>
            <a:r>
              <a:rPr lang="en-GB" sz="1600" dirty="0"/>
              <a:t>The basic tracked element is a ‘flow’, representing the movement of resources from a source to a destination</a:t>
            </a:r>
          </a:p>
          <a:p>
            <a:r>
              <a:rPr lang="en-GB" sz="1600" dirty="0"/>
              <a:t>Sources and destinations can be organisations, funds, countries, plans, activities, clusters, projects, etc.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May-18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28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Database architecture reflects full complexity of humanitarian funding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428625" y="2441174"/>
            <a:ext cx="5507321" cy="3925232"/>
            <a:chOff x="1293962" y="2441174"/>
            <a:chExt cx="5507321" cy="3925232"/>
          </a:xfrm>
        </p:grpSpPr>
        <p:sp>
          <p:nvSpPr>
            <p:cNvPr id="91" name="Rounded Rectangle 90"/>
            <p:cNvSpPr/>
            <p:nvPr/>
          </p:nvSpPr>
          <p:spPr>
            <a:xfrm>
              <a:off x="3363703" y="2441174"/>
              <a:ext cx="2868660" cy="3576095"/>
            </a:xfrm>
            <a:prstGeom prst="roundRect">
              <a:avLst>
                <a:gd name="adj" fmla="val 12020"/>
              </a:avLst>
            </a:prstGeom>
            <a:solidFill>
              <a:srgbClr val="EDEDEE"/>
            </a:solidFill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736880" y="4384903"/>
              <a:ext cx="1316424" cy="151102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793514" y="3685485"/>
              <a:ext cx="1042957" cy="230084"/>
              <a:chOff x="2793514" y="3685485"/>
              <a:chExt cx="1042957" cy="230084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606089" y="3685485"/>
                <a:ext cx="230382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2793514" y="3800323"/>
                <a:ext cx="812575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823740" y="3414349"/>
              <a:ext cx="1025215" cy="250013"/>
              <a:chOff x="3823740" y="3414349"/>
              <a:chExt cx="1025215" cy="250013"/>
            </a:xfrm>
          </p:grpSpPr>
          <p:sp>
            <p:nvSpPr>
              <p:cNvPr id="156" name="Oval 155"/>
              <p:cNvSpPr/>
              <p:nvPr/>
            </p:nvSpPr>
            <p:spPr>
              <a:xfrm rot="20700000">
                <a:off x="4618573" y="3414349"/>
                <a:ext cx="230382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rot="20700000">
                <a:off x="3823740" y="3664159"/>
                <a:ext cx="812575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3824521" y="3932488"/>
              <a:ext cx="1023317" cy="249393"/>
              <a:chOff x="3824521" y="3932488"/>
              <a:chExt cx="1023317" cy="249393"/>
            </a:xfrm>
          </p:grpSpPr>
          <p:sp>
            <p:nvSpPr>
              <p:cNvPr id="153" name="Oval 152"/>
              <p:cNvSpPr/>
              <p:nvPr/>
            </p:nvSpPr>
            <p:spPr>
              <a:xfrm rot="900000">
                <a:off x="4617871" y="3952943"/>
                <a:ext cx="229967" cy="2289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900000">
                <a:off x="3824521" y="3932488"/>
                <a:ext cx="811113" cy="202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4841572" y="3951060"/>
              <a:ext cx="1041080" cy="228938"/>
              <a:chOff x="4841572" y="3951060"/>
              <a:chExt cx="1041080" cy="22893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5652685" y="3951060"/>
                <a:ext cx="229967" cy="2289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4841572" y="4065327"/>
                <a:ext cx="811113" cy="202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563546" y="5146139"/>
              <a:ext cx="1612906" cy="230088"/>
              <a:chOff x="880206" y="638622"/>
              <a:chExt cx="894743" cy="127860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1647084" y="638624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880206" y="638622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1007841" y="702440"/>
                <a:ext cx="639243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4621746" y="5086614"/>
              <a:ext cx="1270634" cy="228943"/>
              <a:chOff x="0" y="-1"/>
              <a:chExt cx="706490" cy="127861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4621746" y="4729463"/>
              <a:ext cx="1270634" cy="228943"/>
              <a:chOff x="0" y="-1"/>
              <a:chExt cx="706490" cy="127861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4621746" y="5442621"/>
              <a:ext cx="1270634" cy="228943"/>
              <a:chOff x="0" y="-1"/>
              <a:chExt cx="706490" cy="127861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5275379" y="3435933"/>
              <a:ext cx="1525904" cy="228943"/>
              <a:chOff x="0" y="-1"/>
              <a:chExt cx="847885" cy="127861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720020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127635" y="63818"/>
                <a:ext cx="592385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 Box 39"/>
            <p:cNvSpPr txBox="1"/>
            <p:nvPr/>
          </p:nvSpPr>
          <p:spPr>
            <a:xfrm>
              <a:off x="4165004" y="2519015"/>
              <a:ext cx="1222557" cy="2300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Response plan</a:t>
              </a:r>
              <a:endParaRPr lang="en-GB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 Box 39"/>
            <p:cNvSpPr txBox="1"/>
            <p:nvPr/>
          </p:nvSpPr>
          <p:spPr>
            <a:xfrm>
              <a:off x="3915456" y="4449007"/>
              <a:ext cx="1109230" cy="2392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b="1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Pooled fund</a:t>
              </a:r>
              <a:endParaRPr lang="en-GB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 Box 39"/>
            <p:cNvSpPr txBox="1"/>
            <p:nvPr/>
          </p:nvSpPr>
          <p:spPr>
            <a:xfrm>
              <a:off x="5699034" y="3319172"/>
              <a:ext cx="765815" cy="244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Carryover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6" name="Text Box 39"/>
            <p:cNvSpPr txBox="1"/>
            <p:nvPr/>
          </p:nvSpPr>
          <p:spPr>
            <a:xfrm>
              <a:off x="3885693" y="3941898"/>
              <a:ext cx="571214" cy="42011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Pass-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through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7" name="Text Box 39"/>
            <p:cNvSpPr txBox="1"/>
            <p:nvPr/>
          </p:nvSpPr>
          <p:spPr>
            <a:xfrm>
              <a:off x="4314460" y="3144630"/>
              <a:ext cx="836788" cy="244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Int’l NGOs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8" name="Text Box 39"/>
            <p:cNvSpPr txBox="1"/>
            <p:nvPr/>
          </p:nvSpPr>
          <p:spPr>
            <a:xfrm>
              <a:off x="3422083" y="3150898"/>
              <a:ext cx="607845" cy="5448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>
                  <a:effectLst/>
                  <a:ea typeface="Arial" panose="020B0604020202020204" pitchFamily="34" charset="0"/>
                </a:rPr>
                <a:t>UN country office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9" name="Text Box 39"/>
            <p:cNvSpPr txBox="1"/>
            <p:nvPr/>
          </p:nvSpPr>
          <p:spPr>
            <a:xfrm>
              <a:off x="2390520" y="3234356"/>
              <a:ext cx="572358" cy="43842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UN Agency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0" name="Text Box 39"/>
            <p:cNvSpPr txBox="1"/>
            <p:nvPr/>
          </p:nvSpPr>
          <p:spPr>
            <a:xfrm>
              <a:off x="5221578" y="4266997"/>
              <a:ext cx="919207" cy="2209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Local NGOs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Text Box 39"/>
            <p:cNvSpPr txBox="1"/>
            <p:nvPr/>
          </p:nvSpPr>
          <p:spPr>
            <a:xfrm>
              <a:off x="1577193" y="3196260"/>
              <a:ext cx="558622" cy="19231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Donors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Text Box 39"/>
            <p:cNvSpPr txBox="1"/>
            <p:nvPr/>
          </p:nvSpPr>
          <p:spPr>
            <a:xfrm>
              <a:off x="1915308" y="3782655"/>
              <a:ext cx="596397" cy="3972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Un-ear-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marked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2729435" y="3904631"/>
              <a:ext cx="228943" cy="643132"/>
              <a:chOff x="2729435" y="3904631"/>
              <a:chExt cx="228943" cy="643132"/>
            </a:xfrm>
          </p:grpSpPr>
          <p:sp>
            <p:nvSpPr>
              <p:cNvPr id="129" name="Oval 128"/>
              <p:cNvSpPr/>
              <p:nvPr/>
            </p:nvSpPr>
            <p:spPr>
              <a:xfrm rot="4500000">
                <a:off x="2728964" y="4318349"/>
                <a:ext cx="229885" cy="22894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rot="20700000" flipH="1">
                <a:off x="2759235" y="3904631"/>
                <a:ext cx="195" cy="424366"/>
              </a:xfrm>
              <a:prstGeom prst="line">
                <a:avLst/>
              </a:prstGeom>
              <a:ln w="28575">
                <a:solidFill>
                  <a:srgbClr val="00F2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 Box 39"/>
            <p:cNvSpPr txBox="1"/>
            <p:nvPr/>
          </p:nvSpPr>
          <p:spPr>
            <a:xfrm>
              <a:off x="1293962" y="4360888"/>
              <a:ext cx="1349248" cy="222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Management cost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 Box 39"/>
            <p:cNvSpPr txBox="1"/>
            <p:nvPr/>
          </p:nvSpPr>
          <p:spPr>
            <a:xfrm>
              <a:off x="2081620" y="4954972"/>
              <a:ext cx="548319" cy="2369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>
                  <a:effectLst/>
                  <a:ea typeface="Arial" panose="020B0604020202020204" pitchFamily="34" charset="0"/>
                </a:rPr>
                <a:t>Donors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 Box 39"/>
            <p:cNvSpPr txBox="1"/>
            <p:nvPr/>
          </p:nvSpPr>
          <p:spPr>
            <a:xfrm>
              <a:off x="2889353" y="3854311"/>
              <a:ext cx="721171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Allocation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4500000">
              <a:off x="3721426" y="5826673"/>
              <a:ext cx="850523" cy="228943"/>
              <a:chOff x="292747" y="1"/>
              <a:chExt cx="472292" cy="127858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637174" y="1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92747" y="12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528728" y="-44517"/>
                <a:ext cx="101" cy="216792"/>
              </a:xfrm>
              <a:prstGeom prst="line">
                <a:avLst/>
              </a:prstGeom>
              <a:ln w="28575">
                <a:solidFill>
                  <a:srgbClr val="00F2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 Box 39"/>
            <p:cNvSpPr txBox="1"/>
            <p:nvPr/>
          </p:nvSpPr>
          <p:spPr>
            <a:xfrm>
              <a:off x="2574653" y="6147849"/>
              <a:ext cx="1456419" cy="1910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Management cost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Text Box 39"/>
            <p:cNvSpPr txBox="1"/>
            <p:nvPr/>
          </p:nvSpPr>
          <p:spPr>
            <a:xfrm>
              <a:off x="2925058" y="4967131"/>
              <a:ext cx="973009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Contributions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1" name="Text Box 39"/>
            <p:cNvSpPr txBox="1"/>
            <p:nvPr/>
          </p:nvSpPr>
          <p:spPr>
            <a:xfrm>
              <a:off x="4874728" y="5317847"/>
              <a:ext cx="800157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Allocations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1742054" y="2859569"/>
              <a:ext cx="3109246" cy="228943"/>
              <a:chOff x="-879952" y="-1"/>
              <a:chExt cx="1727837" cy="127861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20020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-879952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-752317" y="63816"/>
                <a:ext cx="1472337" cy="11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2563546" y="4724884"/>
              <a:ext cx="1612906" cy="230088"/>
              <a:chOff x="2563546" y="4724884"/>
              <a:chExt cx="1612906" cy="230088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3945957" y="4724888"/>
                <a:ext cx="230495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563546" y="4724884"/>
                <a:ext cx="230081" cy="22968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2791339" y="4835028"/>
                <a:ext cx="1152330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 rot="900000">
              <a:off x="1737060" y="3574443"/>
              <a:ext cx="1065731" cy="230088"/>
              <a:chOff x="114365" y="0"/>
              <a:chExt cx="592125" cy="12786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4365" y="0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242000" y="63817"/>
                <a:ext cx="336624" cy="11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6593397"/>
      </p:ext>
    </p:extLst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2030818"/>
            <a:ext cx="66985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3674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 bwMode="auto">
          <a:xfrm flipH="1">
            <a:off x="5031300" y="2815119"/>
            <a:ext cx="1880171" cy="31236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768231" y="2815119"/>
            <a:ext cx="1880171" cy="31236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data transforms coordination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 charset="0"/>
              </a:rPr>
              <a:t>Continuous strategic decision-making based on real evidence</a:t>
            </a:r>
            <a:endParaRPr lang="en-US" b="1" dirty="0"/>
          </a:p>
        </p:txBody>
      </p:sp>
      <p:sp>
        <p:nvSpPr>
          <p:cNvPr id="22" name="Freeform 21"/>
          <p:cNvSpPr/>
          <p:nvPr/>
        </p:nvSpPr>
        <p:spPr>
          <a:xfrm>
            <a:off x="6063801" y="3113676"/>
            <a:ext cx="2095200" cy="1386988"/>
          </a:xfrm>
          <a:custGeom>
            <a:avLst/>
            <a:gdLst>
              <a:gd name="connsiteX0" fmla="*/ 0 w 1758835"/>
              <a:gd name="connsiteY0" fmla="*/ 754879 h 1509757"/>
              <a:gd name="connsiteX1" fmla="*/ 377439 w 1758835"/>
              <a:gd name="connsiteY1" fmla="*/ 0 h 1509757"/>
              <a:gd name="connsiteX2" fmla="*/ 1381396 w 1758835"/>
              <a:gd name="connsiteY2" fmla="*/ 0 h 1509757"/>
              <a:gd name="connsiteX3" fmla="*/ 1758835 w 1758835"/>
              <a:gd name="connsiteY3" fmla="*/ 754879 h 1509757"/>
              <a:gd name="connsiteX4" fmla="*/ 1381396 w 1758835"/>
              <a:gd name="connsiteY4" fmla="*/ 1509757 h 1509757"/>
              <a:gd name="connsiteX5" fmla="*/ 377439 w 1758835"/>
              <a:gd name="connsiteY5" fmla="*/ 1509757 h 1509757"/>
              <a:gd name="connsiteX6" fmla="*/ 0 w 1758835"/>
              <a:gd name="connsiteY6" fmla="*/ 754879 h 150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835" h="1509757">
                <a:moveTo>
                  <a:pt x="0" y="754879"/>
                </a:moveTo>
                <a:lnTo>
                  <a:pt x="377439" y="0"/>
                </a:lnTo>
                <a:lnTo>
                  <a:pt x="1381396" y="0"/>
                </a:lnTo>
                <a:lnTo>
                  <a:pt x="1758835" y="754879"/>
                </a:lnTo>
                <a:lnTo>
                  <a:pt x="1381396" y="1509757"/>
                </a:lnTo>
                <a:lnTo>
                  <a:pt x="377439" y="1509757"/>
                </a:lnTo>
                <a:lnTo>
                  <a:pt x="0" y="754879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72383" tIns="252859" rIns="272383" bIns="252859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Field-driven demand</a:t>
            </a:r>
            <a:endParaRPr lang="en-GB" sz="2000" dirty="0"/>
          </a:p>
        </p:txBody>
      </p:sp>
      <p:sp>
        <p:nvSpPr>
          <p:cNvPr id="26" name="Freeform 25"/>
          <p:cNvSpPr/>
          <p:nvPr/>
        </p:nvSpPr>
        <p:spPr>
          <a:xfrm>
            <a:off x="522476" y="3452329"/>
            <a:ext cx="2093424" cy="1796963"/>
          </a:xfrm>
          <a:custGeom>
            <a:avLst/>
            <a:gdLst>
              <a:gd name="connsiteX0" fmla="*/ 0 w 1758835"/>
              <a:gd name="connsiteY0" fmla="*/ 754879 h 1509757"/>
              <a:gd name="connsiteX1" fmla="*/ 377439 w 1758835"/>
              <a:gd name="connsiteY1" fmla="*/ 0 h 1509757"/>
              <a:gd name="connsiteX2" fmla="*/ 1381396 w 1758835"/>
              <a:gd name="connsiteY2" fmla="*/ 0 h 1509757"/>
              <a:gd name="connsiteX3" fmla="*/ 1758835 w 1758835"/>
              <a:gd name="connsiteY3" fmla="*/ 754879 h 1509757"/>
              <a:gd name="connsiteX4" fmla="*/ 1381396 w 1758835"/>
              <a:gd name="connsiteY4" fmla="*/ 1509757 h 1509757"/>
              <a:gd name="connsiteX5" fmla="*/ 377439 w 1758835"/>
              <a:gd name="connsiteY5" fmla="*/ 1509757 h 1509757"/>
              <a:gd name="connsiteX6" fmla="*/ 0 w 1758835"/>
              <a:gd name="connsiteY6" fmla="*/ 754879 h 150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835" h="1509757">
                <a:moveTo>
                  <a:pt x="0" y="754879"/>
                </a:moveTo>
                <a:lnTo>
                  <a:pt x="377439" y="0"/>
                </a:lnTo>
                <a:lnTo>
                  <a:pt x="1381396" y="0"/>
                </a:lnTo>
                <a:lnTo>
                  <a:pt x="1758835" y="754879"/>
                </a:lnTo>
                <a:lnTo>
                  <a:pt x="1381396" y="1509757"/>
                </a:lnTo>
                <a:lnTo>
                  <a:pt x="377439" y="1509757"/>
                </a:lnTo>
                <a:lnTo>
                  <a:pt x="0" y="754879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72383" tIns="252859" rIns="272383" bIns="25285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OCHA mandate: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Inter-agency coordination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535935" y="4275037"/>
            <a:ext cx="2095200" cy="1386988"/>
          </a:xfrm>
          <a:custGeom>
            <a:avLst/>
            <a:gdLst>
              <a:gd name="connsiteX0" fmla="*/ 0 w 1758835"/>
              <a:gd name="connsiteY0" fmla="*/ 754879 h 1509757"/>
              <a:gd name="connsiteX1" fmla="*/ 377439 w 1758835"/>
              <a:gd name="connsiteY1" fmla="*/ 0 h 1509757"/>
              <a:gd name="connsiteX2" fmla="*/ 1381396 w 1758835"/>
              <a:gd name="connsiteY2" fmla="*/ 0 h 1509757"/>
              <a:gd name="connsiteX3" fmla="*/ 1758835 w 1758835"/>
              <a:gd name="connsiteY3" fmla="*/ 754879 h 1509757"/>
              <a:gd name="connsiteX4" fmla="*/ 1381396 w 1758835"/>
              <a:gd name="connsiteY4" fmla="*/ 1509757 h 1509757"/>
              <a:gd name="connsiteX5" fmla="*/ 377439 w 1758835"/>
              <a:gd name="connsiteY5" fmla="*/ 1509757 h 1509757"/>
              <a:gd name="connsiteX6" fmla="*/ 0 w 1758835"/>
              <a:gd name="connsiteY6" fmla="*/ 754879 h 150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835" h="1509757">
                <a:moveTo>
                  <a:pt x="0" y="754879"/>
                </a:moveTo>
                <a:lnTo>
                  <a:pt x="377439" y="0"/>
                </a:lnTo>
                <a:lnTo>
                  <a:pt x="1381396" y="0"/>
                </a:lnTo>
                <a:lnTo>
                  <a:pt x="1758835" y="754879"/>
                </a:lnTo>
                <a:lnTo>
                  <a:pt x="1381396" y="1509757"/>
                </a:lnTo>
                <a:lnTo>
                  <a:pt x="377439" y="1509757"/>
                </a:lnTo>
                <a:lnTo>
                  <a:pt x="0" y="754879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72383" tIns="252859" rIns="272383" bIns="25285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Stakeholder feedback</a:t>
            </a:r>
            <a:endParaRPr lang="en-GB" sz="2000" kern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3413486" y="2583207"/>
            <a:ext cx="1833213" cy="7553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 transparency</a:t>
            </a:r>
            <a:br>
              <a:rPr lang="en-US" dirty="0"/>
            </a:br>
            <a:r>
              <a:rPr lang="en-US" sz="1000" dirty="0"/>
              <a:t>. 	</a:t>
            </a: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May-18</a:t>
            </a:r>
            <a:endParaRPr lang="en-GB" sz="1100" dirty="0"/>
          </a:p>
        </p:txBody>
      </p:sp>
      <p:sp>
        <p:nvSpPr>
          <p:cNvPr id="15" name="Rounded Rectangle 14"/>
          <p:cNvSpPr/>
          <p:nvPr/>
        </p:nvSpPr>
        <p:spPr>
          <a:xfrm>
            <a:off x="3413486" y="5395845"/>
            <a:ext cx="1833213" cy="7553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en-US" sz="1000" dirty="0"/>
              <a:t> 	</a:t>
            </a: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13486" y="4458299"/>
            <a:ext cx="1833213" cy="7553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 approaches</a:t>
            </a:r>
            <a:endParaRPr lang="en-US" sz="1000" dirty="0"/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13486" y="3520753"/>
            <a:ext cx="1833213" cy="7553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Strengthen evidence base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09714"/>
      </p:ext>
    </p:extLst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tools to enable HPC-related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Developed in partnership with agencies and NGOs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520700" y="3957213"/>
          <a:ext cx="8127206" cy="233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1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Primary data collection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Using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smartphones, tablets, computers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Question library – standardise questions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Online training module</a:t>
                      </a:r>
                    </a:p>
                  </a:txBody>
                  <a:tcPr marL="180000" marR="180000" marT="180000" marB="180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Secondary data management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and categorisation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Facilitates analysis – in right hands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Still under development</a:t>
                      </a:r>
                    </a:p>
                  </a:txBody>
                  <a:tcPr marL="180000" marR="180000" marT="180000" marB="18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0D7795-2359-499A-BC58-C001B7E4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02" y="2558263"/>
            <a:ext cx="1293312" cy="1319896"/>
          </a:xfrm>
          <a:prstGeom prst="rect">
            <a:avLst/>
          </a:prstGeom>
        </p:spPr>
      </p:pic>
      <p:pic>
        <p:nvPicPr>
          <p:cNvPr id="15" name="Picture 2" descr="C:\Users\MAHFOUDH\Dropbox\_KOBO COMMON\10 Logos\New logos\kobologo_positive_dark.png">
            <a:extLst>
              <a:ext uri="{FF2B5EF4-FFF2-40B4-BE49-F238E27FC236}">
                <a16:creationId xmlns:a16="http://schemas.microsoft.com/office/drawing/2014/main" id="{2581969F-C9C3-4677-BE81-FD454701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9" y="2726252"/>
            <a:ext cx="3734115" cy="7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A30626-9C24-4E9C-A60E-EA1CFDE2C45B}"/>
              </a:ext>
            </a:extLst>
          </p:cNvPr>
          <p:cNvSpPr txBox="1"/>
          <p:nvPr/>
        </p:nvSpPr>
        <p:spPr>
          <a:xfrm>
            <a:off x="6212114" y="2626061"/>
            <a:ext cx="203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349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DEEP</a:t>
            </a:r>
          </a:p>
        </p:txBody>
      </p:sp>
    </p:spTree>
    <p:extLst>
      <p:ext uri="{BB962C8B-B14F-4D97-AF65-F5344CB8AC3E}">
        <p14:creationId xmlns:p14="http://schemas.microsoft.com/office/powerpoint/2010/main" val="394492221"/>
      </p:ext>
    </p:extLst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</a:rPr>
              <a:t>Improve both process and output of primary data collection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approaches to needs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May-18</a:t>
            </a:r>
            <a:endParaRPr lang="en-GB" sz="1100" dirty="0"/>
          </a:p>
        </p:txBody>
      </p:sp>
      <p:pic>
        <p:nvPicPr>
          <p:cNvPr id="47" name="Picture 2" descr="C:\Users\MAHFOUDH\Dropbox\_KOBO COMMON\10 Logos\New logos\kobologo_positive_d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78820"/>
            <a:ext cx="3141402" cy="6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697294" y="2814563"/>
          <a:ext cx="7776400" cy="312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22" y="5611188"/>
            <a:ext cx="1859343" cy="565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5" y="569622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partnership with</a:t>
            </a:r>
          </a:p>
        </p:txBody>
      </p:sp>
    </p:spTree>
    <p:extLst>
      <p:ext uri="{BB962C8B-B14F-4D97-AF65-F5344CB8AC3E}">
        <p14:creationId xmlns:p14="http://schemas.microsoft.com/office/powerpoint/2010/main" val="3245688641"/>
      </p:ext>
    </p:extLst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</a:rPr>
              <a:t>Collaborative secondary data review and analysis with shared framework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approaches to joint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May-18</a:t>
            </a:r>
            <a:endParaRPr lang="en-GB" sz="110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625" y="595747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partnership with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A4E69A-019C-48D0-A496-C9DFB16ACFF0}"/>
              </a:ext>
            </a:extLst>
          </p:cNvPr>
          <p:cNvGrpSpPr/>
          <p:nvPr/>
        </p:nvGrpSpPr>
        <p:grpSpPr>
          <a:xfrm>
            <a:off x="390071" y="2518343"/>
            <a:ext cx="1439362" cy="1340586"/>
            <a:chOff x="47325" y="2321828"/>
            <a:chExt cx="2033687" cy="18941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769EC6-8B1E-45BC-9FDE-AE06438A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13" y="2321828"/>
              <a:ext cx="1293312" cy="131989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D8A8A2-A108-4709-A061-1D985EE85677}"/>
                </a:ext>
              </a:extLst>
            </p:cNvPr>
            <p:cNvSpPr txBox="1"/>
            <p:nvPr/>
          </p:nvSpPr>
          <p:spPr>
            <a:xfrm>
              <a:off x="47325" y="3389720"/>
              <a:ext cx="2033687" cy="82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3494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DEEP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6CFA89-B393-410C-B20A-C1E62A1F8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22" y="5528767"/>
            <a:ext cx="1117259" cy="798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5EE752-EE3C-4C48-840E-A5BAD3C58F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r="1126"/>
          <a:stretch/>
        </p:blipFill>
        <p:spPr>
          <a:xfrm>
            <a:off x="1905000" y="2413781"/>
            <a:ext cx="6743700" cy="30351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595829"/>
      </p:ext>
    </p:extLst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82" y="954211"/>
            <a:ext cx="8231187" cy="519112"/>
          </a:xfrm>
        </p:spPr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60326" y="1915057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15082" y="1473323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All platforms supported directly by field IMOs working closely with MPTS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1BBE59-E969-4A5C-8B1F-9798ACF8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30907"/>
              </p:ext>
            </p:extLst>
          </p:nvPr>
        </p:nvGraphicFramePr>
        <p:xfrm>
          <a:off x="360326" y="2100570"/>
          <a:ext cx="8450332" cy="428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479">
                  <a:extLst>
                    <a:ext uri="{9D8B030D-6E8A-4147-A177-3AD203B41FA5}">
                      <a16:colId xmlns:a16="http://schemas.microsoft.com/office/drawing/2014/main" val="1979625619"/>
                    </a:ext>
                  </a:extLst>
                </a:gridCol>
                <a:gridCol w="2544418">
                  <a:extLst>
                    <a:ext uri="{9D8B030D-6E8A-4147-A177-3AD203B41FA5}">
                      <a16:colId xmlns:a16="http://schemas.microsoft.com/office/drawing/2014/main" val="1886588815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2848506673"/>
                    </a:ext>
                  </a:extLst>
                </a:gridCol>
                <a:gridCol w="2252870">
                  <a:extLst>
                    <a:ext uri="{9D8B030D-6E8A-4147-A177-3AD203B41FA5}">
                      <a16:colId xmlns:a16="http://schemas.microsoft.com/office/drawing/2014/main" val="2138902294"/>
                    </a:ext>
                  </a:extLst>
                </a:gridCol>
              </a:tblGrid>
              <a:tr h="2973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Key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554715"/>
                  </a:ext>
                </a:extLst>
              </a:tr>
              <a:tr h="503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Tracking Service</a:t>
                      </a: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requirements, contributions, IATI, feedback and support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Laura Calvio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FTS Manager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calvio@un.org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89507"/>
                  </a:ext>
                </a:extLst>
              </a:tr>
              <a:tr h="3483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FTS Support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fts@un.org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42565"/>
                  </a:ext>
                </a:extLst>
              </a:tr>
              <a:tr h="503688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HPC tools : OPS (New + Old), RPM,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planning, Cluster-level reporting, Inter-Cluster 3Ws, OPS feedback and support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Nick Imboden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Imboden@un.org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53793"/>
                  </a:ext>
                </a:extLst>
              </a:tr>
              <a:tr h="50368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Anwar Mahfoudh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RPM Lead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mahfoudh@un.org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599"/>
                  </a:ext>
                </a:extLst>
              </a:tr>
              <a:tr h="328503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HPC tools Support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ocha-hpc@un.org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96942"/>
                  </a:ext>
                </a:extLst>
              </a:tr>
              <a:tr h="503688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KoBoToolbox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 data collection feedback and support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Anwar Mahfoudh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mahfoudh@un.org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28633"/>
                  </a:ext>
                </a:extLst>
              </a:tr>
              <a:tr h="328503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KoBoToolbox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support@kobotoolbox.org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56511"/>
                  </a:ext>
                </a:extLst>
              </a:tr>
              <a:tr h="8370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Secondary data review and analysis feedback and support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Fawad Hussain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Support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fawadhussain@un.org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9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806344"/>
      </p:ext>
    </p:extLst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HPC.tools overall project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34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 charset="0"/>
              </a:rPr>
              <a:t>Staged approach: pilots, feedback and iterative improvement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3" y="2926418"/>
            <a:ext cx="8316912" cy="21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2221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Planning and monitoring the 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 charset="0"/>
              </a:rPr>
              <a:t>New tools and services which integrate planning and monitoring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5097" t="39936" r="33936" b="35634"/>
          <a:stretch/>
        </p:blipFill>
        <p:spPr>
          <a:xfrm>
            <a:off x="3381842" y="3731695"/>
            <a:ext cx="2269966" cy="100729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779630" y="2850221"/>
            <a:ext cx="2423711" cy="1002535"/>
          </a:xfrm>
          <a:prstGeom prst="roundRect">
            <a:avLst/>
          </a:prstGeom>
          <a:solidFill>
            <a:srgbClr val="1976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Needs</a:t>
            </a:r>
            <a:r>
              <a:rPr kumimoji="0" lang="en-GB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&amp; Situation Monitoring*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913490" y="2850221"/>
            <a:ext cx="2423711" cy="1002535"/>
          </a:xfrm>
          <a:prstGeom prst="roundRect">
            <a:avLst/>
          </a:prstGeom>
          <a:solidFill>
            <a:srgbClr val="EE73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Response Planning &amp; Monitoring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913490" y="4738993"/>
            <a:ext cx="2423711" cy="1002535"/>
          </a:xfrm>
          <a:prstGeom prst="roundRect">
            <a:avLst/>
          </a:prstGeom>
          <a:solidFill>
            <a:srgbClr val="62B4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Project Planning &amp; Implementation Tracking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79630" y="4738993"/>
            <a:ext cx="2423711" cy="1002535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Financial Tracking</a:t>
            </a:r>
          </a:p>
        </p:txBody>
      </p:sp>
      <p:sp>
        <p:nvSpPr>
          <p:cNvPr id="23" name="Circular Arrow 22"/>
          <p:cNvSpPr/>
          <p:nvPr/>
        </p:nvSpPr>
        <p:spPr>
          <a:xfrm>
            <a:off x="2024219" y="2690376"/>
            <a:ext cx="4958224" cy="3252569"/>
          </a:xfrm>
          <a:prstGeom prst="circularArrow">
            <a:avLst>
              <a:gd name="adj1" fmla="val 8166"/>
              <a:gd name="adj2" fmla="val 465633"/>
              <a:gd name="adj3" fmla="val 10958940"/>
              <a:gd name="adj4" fmla="val 10226959"/>
              <a:gd name="adj5" fmla="val 8524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ircular Arrow 23"/>
          <p:cNvSpPr/>
          <p:nvPr/>
        </p:nvSpPr>
        <p:spPr>
          <a:xfrm>
            <a:off x="2112356" y="2723466"/>
            <a:ext cx="4958222" cy="3252569"/>
          </a:xfrm>
          <a:prstGeom prst="circularArrow">
            <a:avLst>
              <a:gd name="adj1" fmla="val 8391"/>
              <a:gd name="adj2" fmla="val 788685"/>
              <a:gd name="adj3" fmla="val 18189041"/>
              <a:gd name="adj4" fmla="val 13382849"/>
              <a:gd name="adj5" fmla="val 9335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ircular Arrow 24"/>
          <p:cNvSpPr/>
          <p:nvPr/>
        </p:nvSpPr>
        <p:spPr>
          <a:xfrm rot="10800000">
            <a:off x="2079305" y="2723466"/>
            <a:ext cx="4958222" cy="3252569"/>
          </a:xfrm>
          <a:prstGeom prst="circularArrow">
            <a:avLst>
              <a:gd name="adj1" fmla="val 8671"/>
              <a:gd name="adj2" fmla="val 788685"/>
              <a:gd name="adj3" fmla="val 18322137"/>
              <a:gd name="adj4" fmla="val 13518836"/>
              <a:gd name="adj5" fmla="val 9335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ircular Arrow 25"/>
          <p:cNvSpPr/>
          <p:nvPr/>
        </p:nvSpPr>
        <p:spPr>
          <a:xfrm flipH="1" flipV="1">
            <a:off x="2024218" y="2706921"/>
            <a:ext cx="4958224" cy="3252569"/>
          </a:xfrm>
          <a:prstGeom prst="circularArrow">
            <a:avLst>
              <a:gd name="adj1" fmla="val 8045"/>
              <a:gd name="adj2" fmla="val 465633"/>
              <a:gd name="adj3" fmla="val 10894281"/>
              <a:gd name="adj4" fmla="val 10226959"/>
              <a:gd name="adj5" fmla="val 8524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5924B-8376-4BDE-9BB0-DD60AC523C4B}"/>
              </a:ext>
            </a:extLst>
          </p:cNvPr>
          <p:cNvSpPr txBox="1"/>
          <p:nvPr/>
        </p:nvSpPr>
        <p:spPr>
          <a:xfrm>
            <a:off x="520700" y="5976035"/>
            <a:ext cx="698500" cy="276999"/>
          </a:xfrm>
          <a:prstGeom prst="rect">
            <a:avLst/>
          </a:prstGeom>
          <a:solidFill>
            <a:srgbClr val="BCD1E8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 TBC</a:t>
            </a:r>
          </a:p>
        </p:txBody>
      </p:sp>
    </p:spTree>
    <p:extLst>
      <p:ext uri="{BB962C8B-B14F-4D97-AF65-F5344CB8AC3E}">
        <p14:creationId xmlns:p14="http://schemas.microsoft.com/office/powerpoint/2010/main" val="208187926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and inter-sector mandates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Clear division of responsibilities to avoid reporting duplication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80791" y="5180719"/>
            <a:ext cx="1155105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37472" y="5253367"/>
            <a:ext cx="1126115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Project Activity</a:t>
            </a:r>
            <a:endParaRPr lang="en-GB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4431435" y="5258668"/>
            <a:ext cx="1126115" cy="18466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>
                <a:solidFill>
                  <a:schemeClr val="bg1"/>
                </a:solidFill>
              </a:rPr>
              <a:t>Project Activity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088586" y="2345973"/>
            <a:ext cx="5254627" cy="4042480"/>
          </a:xfrm>
          <a:custGeom>
            <a:avLst/>
            <a:gdLst>
              <a:gd name="connsiteX0" fmla="*/ 0 w 8046720"/>
              <a:gd name="connsiteY0" fmla="*/ 36576 h 6190488"/>
              <a:gd name="connsiteX1" fmla="*/ 18288 w 8046720"/>
              <a:gd name="connsiteY1" fmla="*/ 6190488 h 6190488"/>
              <a:gd name="connsiteX2" fmla="*/ 3465576 w 8046720"/>
              <a:gd name="connsiteY2" fmla="*/ 6099048 h 6190488"/>
              <a:gd name="connsiteX3" fmla="*/ 3374136 w 8046720"/>
              <a:gd name="connsiteY3" fmla="*/ 3822192 h 6190488"/>
              <a:gd name="connsiteX4" fmla="*/ 8046720 w 8046720"/>
              <a:gd name="connsiteY4" fmla="*/ 3849624 h 6190488"/>
              <a:gd name="connsiteX5" fmla="*/ 8010144 w 8046720"/>
              <a:gd name="connsiteY5" fmla="*/ 0 h 6190488"/>
              <a:gd name="connsiteX6" fmla="*/ 0 w 8046720"/>
              <a:gd name="connsiteY6" fmla="*/ 36576 h 61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6720" h="6190488">
                <a:moveTo>
                  <a:pt x="0" y="36576"/>
                </a:moveTo>
                <a:lnTo>
                  <a:pt x="18288" y="6190488"/>
                </a:lnTo>
                <a:lnTo>
                  <a:pt x="3465576" y="6099048"/>
                </a:lnTo>
                <a:lnTo>
                  <a:pt x="3374136" y="3822192"/>
                </a:lnTo>
                <a:lnTo>
                  <a:pt x="8046720" y="3849624"/>
                </a:lnTo>
                <a:lnTo>
                  <a:pt x="8010144" y="0"/>
                </a:lnTo>
                <a:lnTo>
                  <a:pt x="0" y="36576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 w="28575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9" name="Rectangle 28"/>
          <p:cNvSpPr/>
          <p:nvPr/>
        </p:nvSpPr>
        <p:spPr>
          <a:xfrm>
            <a:off x="2461446" y="2418837"/>
            <a:ext cx="3345970" cy="1927914"/>
          </a:xfrm>
          <a:prstGeom prst="rect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5839022" y="2418837"/>
            <a:ext cx="966755" cy="19279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1" name="Rectangle 30"/>
          <p:cNvSpPr/>
          <p:nvPr/>
        </p:nvSpPr>
        <p:spPr>
          <a:xfrm>
            <a:off x="3408871" y="4804233"/>
            <a:ext cx="634809" cy="7521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6923625" y="3161725"/>
            <a:ext cx="82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Outcome Indicators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9874" y="2554932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070847" y="4502306"/>
            <a:ext cx="591996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718708" y="3642304"/>
            <a:ext cx="901094" cy="418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23053" y="2606134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Strategic Objective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3579213" y="3508929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3507763" y="3560673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CO INDICATOR</a:t>
            </a:r>
            <a:endParaRPr lang="en-GB" sz="600" dirty="0"/>
          </a:p>
        </p:txBody>
      </p:sp>
      <p:sp>
        <p:nvSpPr>
          <p:cNvPr id="39" name="TextBox 38"/>
          <p:cNvSpPr txBox="1"/>
          <p:nvPr/>
        </p:nvSpPr>
        <p:spPr>
          <a:xfrm>
            <a:off x="2937366" y="3178486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2870844" y="3211047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Cluster Objective</a:t>
            </a:r>
            <a:endParaRPr lang="en-GB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3300913" y="3778998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3233556" y="3816816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Cluster Activity</a:t>
            </a:r>
            <a:endParaRPr lang="en-GB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3572905" y="4068603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44" name="TextBox 43"/>
          <p:cNvSpPr txBox="1"/>
          <p:nvPr/>
        </p:nvSpPr>
        <p:spPr>
          <a:xfrm>
            <a:off x="3501454" y="4120347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ACTIVITY INDICATOR</a:t>
            </a:r>
            <a:endParaRPr lang="en-GB" sz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6354851" y="5455943"/>
            <a:ext cx="488515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14981" y="5494785"/>
            <a:ext cx="488515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562307" y="5501969"/>
            <a:ext cx="1115556" cy="209010"/>
            <a:chOff x="3717014" y="5365010"/>
            <a:chExt cx="1708317" cy="32006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9" name="TextBox 48"/>
            <p:cNvSpPr txBox="1"/>
            <p:nvPr/>
          </p:nvSpPr>
          <p:spPr>
            <a:xfrm>
              <a:off x="3758572" y="5365010"/>
              <a:ext cx="1666759" cy="282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17014" y="5402289"/>
              <a:ext cx="1644821" cy="282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600" dirty="0"/>
                <a:t>Activity </a:t>
              </a:r>
              <a:r>
                <a:rPr lang="fr-CH" sz="600" dirty="0" err="1"/>
                <a:t>indicator</a:t>
              </a:r>
              <a:endParaRPr lang="en-GB" sz="6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3461036" y="4864950"/>
            <a:ext cx="634809" cy="752180"/>
          </a:xfrm>
          <a:prstGeom prst="rect">
            <a:avLst/>
          </a:prstGeom>
          <a:solidFill>
            <a:srgbClr val="F79646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502967" y="4939654"/>
            <a:ext cx="653867" cy="752180"/>
            <a:chOff x="2249005" y="4783146"/>
            <a:chExt cx="1001305" cy="1151858"/>
          </a:xfrm>
        </p:grpSpPr>
        <p:sp>
          <p:nvSpPr>
            <p:cNvPr id="53" name="Rectangle 52">
              <a:hlinkClick r:id="" action="ppaction://noaction"/>
            </p:cNvPr>
            <p:cNvSpPr/>
            <p:nvPr/>
          </p:nvSpPr>
          <p:spPr>
            <a:xfrm>
              <a:off x="2262108" y="4783146"/>
              <a:ext cx="972121" cy="11518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9005" y="5122664"/>
              <a:ext cx="1001305" cy="3534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dirty="0"/>
                <a:t>PROJECTS</a:t>
              </a:r>
              <a:endParaRPr lang="en-GB" sz="900" dirty="0"/>
            </a:p>
          </p:txBody>
        </p:sp>
      </p:grpSp>
      <p:sp>
        <p:nvSpPr>
          <p:cNvPr id="55" name="Curved Right Arrow 54"/>
          <p:cNvSpPr/>
          <p:nvPr/>
        </p:nvSpPr>
        <p:spPr>
          <a:xfrm rot="21186868">
            <a:off x="2938188" y="3934373"/>
            <a:ext cx="329760" cy="1307081"/>
          </a:xfrm>
          <a:prstGeom prst="curvedRightArrow">
            <a:avLst>
              <a:gd name="adj1" fmla="val 5614"/>
              <a:gd name="adj2" fmla="val 28729"/>
              <a:gd name="adj3" fmla="val 1652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56" name="Curved Right Arrow 55"/>
          <p:cNvSpPr/>
          <p:nvPr/>
        </p:nvSpPr>
        <p:spPr>
          <a:xfrm rot="21181440" flipH="1" flipV="1">
            <a:off x="6813487" y="4035732"/>
            <a:ext cx="345686" cy="1404418"/>
          </a:xfrm>
          <a:prstGeom prst="curvedRightArrow">
            <a:avLst>
              <a:gd name="adj1" fmla="val 7722"/>
              <a:gd name="adj2" fmla="val 20899"/>
              <a:gd name="adj3" fmla="val 1896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14982" y="5228299"/>
            <a:ext cx="534811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Narrative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5674" y="2888617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59" name="TextBox 58"/>
          <p:cNvSpPr txBox="1"/>
          <p:nvPr/>
        </p:nvSpPr>
        <p:spPr>
          <a:xfrm>
            <a:off x="3514223" y="2940361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SO INDICATOR</a:t>
            </a:r>
            <a:endParaRPr lang="en-GB" sz="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2226169" y="5603267"/>
            <a:ext cx="699087" cy="649947"/>
            <a:chOff x="274695" y="5619021"/>
            <a:chExt cx="1070553" cy="995303"/>
          </a:xfrm>
        </p:grpSpPr>
        <p:sp>
          <p:nvSpPr>
            <p:cNvPr id="61" name="Rectangle 60"/>
            <p:cNvSpPr/>
            <p:nvPr/>
          </p:nvSpPr>
          <p:spPr>
            <a:xfrm>
              <a:off x="274695" y="5727626"/>
              <a:ext cx="972121" cy="8866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3127" y="5619021"/>
              <a:ext cx="972121" cy="8866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ACTORS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19836" y="4860647"/>
            <a:ext cx="706885" cy="632300"/>
            <a:chOff x="264997" y="4481802"/>
            <a:chExt cx="1082494" cy="968279"/>
          </a:xfrm>
        </p:grpSpPr>
        <p:sp>
          <p:nvSpPr>
            <p:cNvPr id="64" name="Rectangle 63"/>
            <p:cNvSpPr/>
            <p:nvPr/>
          </p:nvSpPr>
          <p:spPr>
            <a:xfrm>
              <a:off x="264997" y="4481802"/>
              <a:ext cx="972121" cy="886698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5370" y="4563383"/>
              <a:ext cx="972121" cy="886698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900" dirty="0"/>
                <a:t>FUNDING</a:t>
              </a:r>
              <a:endParaRPr lang="fr-CH" sz="700" dirty="0"/>
            </a:p>
            <a:p>
              <a:pPr algn="ctr"/>
              <a:endParaRPr lang="en-GB" sz="1000" dirty="0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V="1">
            <a:off x="2937366" y="5408325"/>
            <a:ext cx="376024" cy="2672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718708" y="3020752"/>
            <a:ext cx="901094" cy="418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43940" y="2334076"/>
            <a:ext cx="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79646"/>
                </a:solidFill>
              </a:rPr>
              <a:t>OCHA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55767" y="2551112"/>
            <a:ext cx="551509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Narrative</a:t>
            </a:r>
            <a:endParaRPr lang="en-GB" sz="600" b="1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952492" y="5300736"/>
            <a:ext cx="372181" cy="610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475175" y="5742710"/>
            <a:ext cx="681659" cy="200055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00" dirty="0" err="1"/>
              <a:t>Impl</a:t>
            </a:r>
            <a:r>
              <a:rPr lang="en-US" sz="700" dirty="0"/>
              <a:t>. </a:t>
            </a:r>
            <a:r>
              <a:rPr lang="en-US" sz="700" dirty="0" err="1"/>
              <a:t>Partn</a:t>
            </a:r>
            <a:r>
              <a:rPr lang="en-US" sz="700" dirty="0"/>
              <a:t>.</a:t>
            </a:r>
            <a:endParaRPr lang="fr-FR" sz="700" dirty="0"/>
          </a:p>
        </p:txBody>
      </p:sp>
      <p:sp>
        <p:nvSpPr>
          <p:cNvPr id="72" name="Rectangle 71"/>
          <p:cNvSpPr/>
          <p:nvPr/>
        </p:nvSpPr>
        <p:spPr>
          <a:xfrm>
            <a:off x="3475175" y="5969109"/>
            <a:ext cx="681659" cy="2000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00" dirty="0"/>
              <a:t>non aligned</a:t>
            </a:r>
            <a:endParaRPr lang="fr-FR" sz="700" dirty="0"/>
          </a:p>
        </p:txBody>
      </p:sp>
      <p:sp>
        <p:nvSpPr>
          <p:cNvPr id="73" name="Oval 72"/>
          <p:cNvSpPr/>
          <p:nvPr/>
        </p:nvSpPr>
        <p:spPr>
          <a:xfrm>
            <a:off x="5120520" y="2444508"/>
            <a:ext cx="557344" cy="3807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900" b="1" dirty="0">
                <a:solidFill>
                  <a:srgbClr val="F79646"/>
                </a:solidFill>
              </a:rPr>
              <a:t>OCHA</a:t>
            </a:r>
            <a:r>
              <a:rPr lang="fr-FR" sz="1050" b="1" dirty="0">
                <a:solidFill>
                  <a:srgbClr val="F79646"/>
                </a:solidFill>
              </a:rPr>
              <a:t> </a:t>
            </a:r>
            <a:r>
              <a:rPr lang="fr-FR" sz="1000" b="1" dirty="0">
                <a:solidFill>
                  <a:srgbClr val="F79646"/>
                </a:solidFill>
              </a:rPr>
              <a:t>RPM</a:t>
            </a:r>
            <a:endParaRPr lang="en-GB" sz="1000" b="1" dirty="0">
              <a:solidFill>
                <a:srgbClr val="F79646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9540" y="5255440"/>
            <a:ext cx="508456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en-US" sz="900" b="1" dirty="0">
                <a:solidFill>
                  <a:srgbClr val="F79646"/>
                </a:solidFill>
              </a:rPr>
              <a:t>FTS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555167" y="6017765"/>
            <a:ext cx="530272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fr-FR" sz="900" b="1" dirty="0">
                <a:solidFill>
                  <a:srgbClr val="F79646"/>
                </a:solidFill>
              </a:rPr>
              <a:t>H.ID?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794045" y="5388892"/>
            <a:ext cx="506499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en-US" sz="900" b="1" dirty="0">
                <a:solidFill>
                  <a:srgbClr val="F79646"/>
                </a:solidFill>
              </a:rPr>
              <a:t>OPX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72201" y="2881629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78" name="TextBox 77"/>
          <p:cNvSpPr txBox="1"/>
          <p:nvPr/>
        </p:nvSpPr>
        <p:spPr>
          <a:xfrm>
            <a:off x="5120520" y="2940361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79" name="TextBox 78"/>
          <p:cNvSpPr txBox="1"/>
          <p:nvPr/>
        </p:nvSpPr>
        <p:spPr>
          <a:xfrm>
            <a:off x="5168844" y="351043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0" name="TextBox 79"/>
          <p:cNvSpPr txBox="1"/>
          <p:nvPr/>
        </p:nvSpPr>
        <p:spPr>
          <a:xfrm>
            <a:off x="5120520" y="356609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1" name="TextBox 80"/>
          <p:cNvSpPr txBox="1"/>
          <p:nvPr/>
        </p:nvSpPr>
        <p:spPr>
          <a:xfrm>
            <a:off x="5165023" y="408553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2" name="TextBox 81"/>
          <p:cNvSpPr txBox="1"/>
          <p:nvPr/>
        </p:nvSpPr>
        <p:spPr>
          <a:xfrm>
            <a:off x="5133417" y="412851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3" name="TextBox 82"/>
          <p:cNvSpPr txBox="1"/>
          <p:nvPr/>
        </p:nvSpPr>
        <p:spPr>
          <a:xfrm>
            <a:off x="5839023" y="546532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4" name="TextBox 83"/>
          <p:cNvSpPr txBox="1"/>
          <p:nvPr/>
        </p:nvSpPr>
        <p:spPr>
          <a:xfrm>
            <a:off x="5787673" y="551322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5" name="TextBox 84"/>
          <p:cNvSpPr txBox="1"/>
          <p:nvPr/>
        </p:nvSpPr>
        <p:spPr>
          <a:xfrm>
            <a:off x="5975155" y="4064959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30151" y="411810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79420" y="2878324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79420" y="3497011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38192" y="356019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38192" y="293955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Freeform: Shape 1"/>
          <p:cNvSpPr/>
          <p:nvPr/>
        </p:nvSpPr>
        <p:spPr>
          <a:xfrm>
            <a:off x="2130264" y="3152086"/>
            <a:ext cx="4939784" cy="3209502"/>
          </a:xfrm>
          <a:custGeom>
            <a:avLst/>
            <a:gdLst>
              <a:gd name="connsiteX0" fmla="*/ 831273 w 7564582"/>
              <a:gd name="connsiteY0" fmla="*/ 0 h 4914900"/>
              <a:gd name="connsiteX1" fmla="*/ 1631373 w 7564582"/>
              <a:gd name="connsiteY1" fmla="*/ 3678382 h 4914900"/>
              <a:gd name="connsiteX2" fmla="*/ 0 w 7564582"/>
              <a:gd name="connsiteY2" fmla="*/ 3647209 h 4914900"/>
              <a:gd name="connsiteX3" fmla="*/ 20782 w 7564582"/>
              <a:gd name="connsiteY3" fmla="*/ 4904509 h 4914900"/>
              <a:gd name="connsiteX4" fmla="*/ 7564582 w 7564582"/>
              <a:gd name="connsiteY4" fmla="*/ 4914900 h 4914900"/>
              <a:gd name="connsiteX5" fmla="*/ 7533409 w 7564582"/>
              <a:gd name="connsiteY5" fmla="*/ 114300 h 4914900"/>
              <a:gd name="connsiteX6" fmla="*/ 831273 w 7564582"/>
              <a:gd name="connsiteY6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4582" h="4914900">
                <a:moveTo>
                  <a:pt x="831273" y="0"/>
                </a:moveTo>
                <a:lnTo>
                  <a:pt x="1631373" y="3678382"/>
                </a:lnTo>
                <a:lnTo>
                  <a:pt x="0" y="3647209"/>
                </a:lnTo>
                <a:lnTo>
                  <a:pt x="20782" y="4904509"/>
                </a:lnTo>
                <a:lnTo>
                  <a:pt x="7564582" y="4914900"/>
                </a:lnTo>
                <a:lnTo>
                  <a:pt x="7533409" y="114300"/>
                </a:lnTo>
                <a:lnTo>
                  <a:pt x="831273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91" name="Oval 90"/>
          <p:cNvSpPr/>
          <p:nvPr/>
        </p:nvSpPr>
        <p:spPr>
          <a:xfrm>
            <a:off x="5930151" y="5771909"/>
            <a:ext cx="1059426" cy="564267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Clusters, </a:t>
            </a:r>
            <a:r>
              <a:rPr lang="en-US" sz="10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eg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eTOOLS</a:t>
            </a:r>
            <a:endParaRPr lang="en-US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9097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8" grpId="0"/>
      <p:bldP spid="73" grpId="0" animBg="1"/>
      <p:bldP spid="74" grpId="0" animBg="1"/>
      <p:bldP spid="75" grpId="0" animBg="1"/>
      <p:bldP spid="76" grpId="0" animBg="1"/>
      <p:bldP spid="92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915190"/>
            <a:ext cx="3538237" cy="53220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3"/>
          <a:stretch/>
        </p:blipFill>
        <p:spPr>
          <a:xfrm>
            <a:off x="4948764" y="915191"/>
            <a:ext cx="3574938" cy="53220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75705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A common architecture for HPC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Interface modules provide data into a database, which serves consumers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79" y="2393879"/>
            <a:ext cx="6696095" cy="37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3066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2030818"/>
            <a:ext cx="66985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2833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492443"/>
          </a:xfrm>
        </p:spPr>
        <p:txBody>
          <a:bodyPr/>
          <a:lstStyle/>
          <a:p>
            <a:r>
              <a:rPr lang="en-US" sz="2600" dirty="0"/>
              <a:t>The Response Planning and Monitoring tool (RPM)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2276" y="2532063"/>
            <a:ext cx="4013200" cy="414805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1900" dirty="0"/>
              <a:t>Define and manage all elements of the framework at </a:t>
            </a:r>
            <a:r>
              <a:rPr lang="en-GB" sz="1900" b="1" dirty="0"/>
              <a:t>strategic</a:t>
            </a:r>
            <a:r>
              <a:rPr lang="en-GB" sz="1900" dirty="0"/>
              <a:t> and </a:t>
            </a:r>
            <a:r>
              <a:rPr lang="en-GB" sz="1900" b="1" dirty="0"/>
              <a:t>cluster</a:t>
            </a:r>
            <a:r>
              <a:rPr lang="en-GB" sz="1900" dirty="0"/>
              <a:t> levels</a:t>
            </a:r>
          </a:p>
          <a:p>
            <a:pPr marL="342900" indent="-342900">
              <a:buAutoNum type="arabicPeriod"/>
            </a:pPr>
            <a:r>
              <a:rPr lang="en-GB" sz="1900" dirty="0"/>
              <a:t>Flexibly attach and monitor </a:t>
            </a:r>
            <a:r>
              <a:rPr lang="en-GB" sz="1900" b="1" dirty="0"/>
              <a:t>indicators</a:t>
            </a:r>
            <a:r>
              <a:rPr lang="en-GB" sz="1900" dirty="0"/>
              <a:t> (chosen from indicator registry wherever appropriate), </a:t>
            </a:r>
            <a:r>
              <a:rPr lang="en-GB" sz="1900" b="1" dirty="0"/>
              <a:t>caseloads</a:t>
            </a:r>
            <a:r>
              <a:rPr lang="en-GB" sz="1900" dirty="0"/>
              <a:t> and </a:t>
            </a:r>
            <a:r>
              <a:rPr lang="en-GB" sz="1900" b="1" dirty="0"/>
              <a:t>costs</a:t>
            </a:r>
          </a:p>
          <a:p>
            <a:pPr marL="342900" indent="-342900">
              <a:buFontTx/>
              <a:buAutoNum type="arabicPeriod"/>
            </a:pPr>
            <a:r>
              <a:rPr lang="en-GB" sz="2000" dirty="0"/>
              <a:t>Empower clusters to manage their own framework elements</a:t>
            </a:r>
            <a:endParaRPr lang="en-GB" dirty="0"/>
          </a:p>
          <a:p>
            <a:pPr marL="536400" lvl="1" indent="-176400">
              <a:spcBef>
                <a:spcPts val="300"/>
              </a:spcBef>
            </a:pPr>
            <a:endParaRPr lang="en-GB" sz="300" dirty="0"/>
          </a:p>
          <a:p>
            <a:pPr marL="536400" lvl="1" indent="-176400">
              <a:spcBef>
                <a:spcPts val="300"/>
              </a:spcBef>
            </a:pPr>
            <a:endParaRPr lang="en-GB" sz="300" dirty="0"/>
          </a:p>
          <a:p>
            <a:pPr marL="180800" indent="-176400">
              <a:lnSpc>
                <a:spcPct val="100000"/>
              </a:lnSpc>
              <a:spcBef>
                <a:spcPts val="300"/>
              </a:spcBef>
            </a:pPr>
            <a:endParaRPr lang="en-GB" sz="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May-18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Creation, management and monitoring of the HRP strategic framework</a:t>
            </a:r>
          </a:p>
        </p:txBody>
      </p:sp>
      <p:pic>
        <p:nvPicPr>
          <p:cNvPr id="46" name="Picture 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528888"/>
            <a:ext cx="4211952" cy="369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785540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cha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CHAC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CHACAR 1">
        <a:dk1>
          <a:srgbClr val="000000"/>
        </a:dk1>
        <a:lt1>
          <a:srgbClr val="FFFFFF"/>
        </a:lt1>
        <a:dk2>
          <a:srgbClr val="000000"/>
        </a:dk2>
        <a:lt2>
          <a:srgbClr val="DDC189"/>
        </a:lt2>
        <a:accent1>
          <a:srgbClr val="ECDEC2"/>
        </a:accent1>
        <a:accent2>
          <a:srgbClr val="A68448"/>
        </a:accent2>
        <a:accent3>
          <a:srgbClr val="FFFFFF"/>
        </a:accent3>
        <a:accent4>
          <a:srgbClr val="000000"/>
        </a:accent4>
        <a:accent5>
          <a:srgbClr val="F4ECDD"/>
        </a:accent5>
        <a:accent6>
          <a:srgbClr val="967740"/>
        </a:accent6>
        <a:hlink>
          <a:srgbClr val="755F33"/>
        </a:hlink>
        <a:folHlink>
          <a:srgbClr val="393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HACAR 2">
        <a:dk1>
          <a:srgbClr val="000000"/>
        </a:dk1>
        <a:lt1>
          <a:srgbClr val="FFFFFF"/>
        </a:lt1>
        <a:dk2>
          <a:srgbClr val="000000"/>
        </a:dk2>
        <a:lt2>
          <a:srgbClr val="A4C1E0"/>
        </a:lt2>
        <a:accent1>
          <a:srgbClr val="CEDDEE"/>
        </a:accent1>
        <a:accent2>
          <a:srgbClr val="6798CC"/>
        </a:accent2>
        <a:accent3>
          <a:srgbClr val="FFFFFF"/>
        </a:accent3>
        <a:accent4>
          <a:srgbClr val="000000"/>
        </a:accent4>
        <a:accent5>
          <a:srgbClr val="E3EBF5"/>
        </a:accent5>
        <a:accent6>
          <a:srgbClr val="5D89B9"/>
        </a:accent6>
        <a:hlink>
          <a:srgbClr val="3668A0"/>
        </a:hlink>
        <a:folHlink>
          <a:srgbClr val="203E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Microsoft Office PowerPoint</Application>
  <PresentationFormat>On-screen Show (4:3)</PresentationFormat>
  <Paragraphs>431</Paragraphs>
  <Slides>34</Slides>
  <Notes>29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Avenir LT 55 Roman</vt:lpstr>
      <vt:lpstr>Open Sans</vt:lpstr>
      <vt:lpstr>Roboto</vt:lpstr>
      <vt:lpstr>Arial</vt:lpstr>
      <vt:lpstr>Calibri</vt:lpstr>
      <vt:lpstr>Times New Roman</vt:lpstr>
      <vt:lpstr>Verdana</vt:lpstr>
      <vt:lpstr>Wingdings</vt:lpstr>
      <vt:lpstr>ocha_1</vt:lpstr>
      <vt:lpstr>Supporting Inter-Cluster field information management around the HPC</vt:lpstr>
      <vt:lpstr>PowerPoint Presentation</vt:lpstr>
      <vt:lpstr>Real-time data transforms coordination </vt:lpstr>
      <vt:lpstr>Planning and monitoring the response</vt:lpstr>
      <vt:lpstr>Sector and inter-sector mandates</vt:lpstr>
      <vt:lpstr>PowerPoint Presentation</vt:lpstr>
      <vt:lpstr>A common architecture for HPC data</vt:lpstr>
      <vt:lpstr>PowerPoint Presentation</vt:lpstr>
      <vt:lpstr>The Response Planning and Monitoring tool (RPM)</vt:lpstr>
      <vt:lpstr>How the RPM will help</vt:lpstr>
      <vt:lpstr>Development and rollout timeline</vt:lpstr>
      <vt:lpstr>HPC planning and monitoring process</vt:lpstr>
      <vt:lpstr>PowerPoint Presentation</vt:lpstr>
      <vt:lpstr>Impact of new tool on existing workflows</vt:lpstr>
      <vt:lpstr>Future integrated workflows</vt:lpstr>
      <vt:lpstr>PowerPoint Presentation</vt:lpstr>
      <vt:lpstr>The Online Project System (OPS)</vt:lpstr>
      <vt:lpstr>Why are we replacing OPS? </vt:lpstr>
      <vt:lpstr>Project-based planning and costing</vt:lpstr>
      <vt:lpstr>Timeline for the new Projects module</vt:lpstr>
      <vt:lpstr>HPC.tools Projects module</vt:lpstr>
      <vt:lpstr>PowerPoint Presentation</vt:lpstr>
      <vt:lpstr>Making data more accessible and easy to use</vt:lpstr>
      <vt:lpstr>Why we need FTS</vt:lpstr>
      <vt:lpstr>How FTS works</vt:lpstr>
      <vt:lpstr>Overview of changes to FTS</vt:lpstr>
      <vt:lpstr>FTS now supports IATI</vt:lpstr>
      <vt:lpstr>The new FTS flow model</vt:lpstr>
      <vt:lpstr>PowerPoint Presentation</vt:lpstr>
      <vt:lpstr>Supporting tools to enable HPC-related work</vt:lpstr>
      <vt:lpstr>Coordinated approaches to needs assessment</vt:lpstr>
      <vt:lpstr>Coordinated approaches to joint analysis</vt:lpstr>
      <vt:lpstr>Get in Touch</vt:lpstr>
      <vt:lpstr>HPC.tools overall project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Planning Module Pilot</dc:title>
  <dc:creator/>
  <cp:lastModifiedBy/>
  <cp:revision>65</cp:revision>
  <dcterms:created xsi:type="dcterms:W3CDTF">2011-09-19T10:20:34Z</dcterms:created>
  <dcterms:modified xsi:type="dcterms:W3CDTF">2018-05-11T19:08:34Z</dcterms:modified>
</cp:coreProperties>
</file>