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9" r:id="rId2"/>
    <p:sldId id="260" r:id="rId3"/>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9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78420AE-F654-4607-BB96-716471E00E2F}" type="datetimeFigureOut">
              <a:rPr lang="en-US" smtClean="0"/>
              <a:t>9/3/2014</a:t>
            </a:fld>
            <a:endParaRPr lang="en-US"/>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BD3CF27-D2B9-4A81-9EC4-C3013029B74E}" type="slidenum">
              <a:rPr lang="en-US" smtClean="0"/>
              <a:t>‹#›</a:t>
            </a:fld>
            <a:endParaRPr lang="en-US"/>
          </a:p>
        </p:txBody>
      </p:sp>
    </p:spTree>
    <p:extLst>
      <p:ext uri="{BB962C8B-B14F-4D97-AF65-F5344CB8AC3E}">
        <p14:creationId xmlns:p14="http://schemas.microsoft.com/office/powerpoint/2010/main" val="224589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981075" y="1241425"/>
            <a:ext cx="4835525" cy="3349625"/>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ea typeface="MS PGothic"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56B3F8C-22D1-4ADC-8B26-6D322FC2CB49}" type="slidenum">
              <a:rPr lang="en-IE" altLang="en-US">
                <a:solidFill>
                  <a:srgbClr val="000000"/>
                </a:solidFill>
                <a:latin typeface="Calibri" pitchFamily="34" charset="0"/>
                <a:ea typeface="MS PGothic" pitchFamily="34" charset="-128"/>
              </a:rPr>
              <a:pPr>
                <a:spcBef>
                  <a:spcPct val="0"/>
                </a:spcBef>
              </a:pPr>
              <a:t>1</a:t>
            </a:fld>
            <a:endParaRPr lang="en-IE" altLang="en-US">
              <a:solidFill>
                <a:srgbClr val="000000"/>
              </a:solidFill>
              <a:latin typeface="Calibri" pitchFamily="34" charset="0"/>
              <a:ea typeface="MS PGothic" pitchFamily="34" charset="-128"/>
            </a:endParaRPr>
          </a:p>
        </p:txBody>
      </p:sp>
    </p:spTree>
    <p:extLst>
      <p:ext uri="{BB962C8B-B14F-4D97-AF65-F5344CB8AC3E}">
        <p14:creationId xmlns:p14="http://schemas.microsoft.com/office/powerpoint/2010/main" val="3882996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981075" y="1241425"/>
            <a:ext cx="4835525" cy="3349625"/>
          </a:xfrm>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ea typeface="MS PGothic" pitchFamily="34" charset="-128"/>
            </a:endParaRP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56B3F8C-22D1-4ADC-8B26-6D322FC2CB49}" type="slidenum">
              <a:rPr lang="en-IE" altLang="en-US">
                <a:solidFill>
                  <a:srgbClr val="000000"/>
                </a:solidFill>
                <a:latin typeface="Calibri" pitchFamily="34" charset="0"/>
                <a:ea typeface="MS PGothic" pitchFamily="34" charset="-128"/>
              </a:rPr>
              <a:pPr>
                <a:spcBef>
                  <a:spcPct val="0"/>
                </a:spcBef>
              </a:pPr>
              <a:t>2</a:t>
            </a:fld>
            <a:endParaRPr lang="en-IE" altLang="en-US">
              <a:solidFill>
                <a:srgbClr val="000000"/>
              </a:solidFill>
              <a:latin typeface="Calibri" pitchFamily="34" charset="0"/>
              <a:ea typeface="MS PGothic" pitchFamily="34" charset="-128"/>
            </a:endParaRPr>
          </a:p>
        </p:txBody>
      </p:sp>
    </p:spTree>
    <p:extLst>
      <p:ext uri="{BB962C8B-B14F-4D97-AF65-F5344CB8AC3E}">
        <p14:creationId xmlns:p14="http://schemas.microsoft.com/office/powerpoint/2010/main" val="388928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24D24F-0F70-4770-AF59-6BECA9DC5F9B}"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830871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24D24F-0F70-4770-AF59-6BECA9DC5F9B}"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270834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24D24F-0F70-4770-AF59-6BECA9DC5F9B}"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346668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24D24F-0F70-4770-AF59-6BECA9DC5F9B}"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108751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4D24F-0F70-4770-AF59-6BECA9DC5F9B}"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20023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24D24F-0F70-4770-AF59-6BECA9DC5F9B}"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53139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24D24F-0F70-4770-AF59-6BECA9DC5F9B}"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3555192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24D24F-0F70-4770-AF59-6BECA9DC5F9B}"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2509249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24D24F-0F70-4770-AF59-6BECA9DC5F9B}"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188398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4D24F-0F70-4770-AF59-6BECA9DC5F9B}"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515394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24D24F-0F70-4770-AF59-6BECA9DC5F9B}"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2877F5-61D1-4F06-924C-4075307A8551}" type="slidenum">
              <a:rPr lang="en-US" smtClean="0"/>
              <a:t>‹#›</a:t>
            </a:fld>
            <a:endParaRPr lang="en-US"/>
          </a:p>
        </p:txBody>
      </p:sp>
    </p:spTree>
    <p:extLst>
      <p:ext uri="{BB962C8B-B14F-4D97-AF65-F5344CB8AC3E}">
        <p14:creationId xmlns:p14="http://schemas.microsoft.com/office/powerpoint/2010/main" val="198559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24D24F-0F70-4770-AF59-6BECA9DC5F9B}" type="datetimeFigureOut">
              <a:rPr lang="en-US" smtClean="0"/>
              <a:t>9/3/2014</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877F5-61D1-4F06-924C-4075307A8551}" type="slidenum">
              <a:rPr lang="en-US" smtClean="0"/>
              <a:t>‹#›</a:t>
            </a:fld>
            <a:endParaRPr lang="en-US"/>
          </a:p>
        </p:txBody>
      </p:sp>
    </p:spTree>
    <p:extLst>
      <p:ext uri="{BB962C8B-B14F-4D97-AF65-F5344CB8AC3E}">
        <p14:creationId xmlns:p14="http://schemas.microsoft.com/office/powerpoint/2010/main" val="2226220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9"/>
          <p:cNvSpPr>
            <a:spLocks noChangeArrowheads="1"/>
          </p:cNvSpPr>
          <p:nvPr/>
        </p:nvSpPr>
        <p:spPr bwMode="auto">
          <a:xfrm>
            <a:off x="416598" y="874068"/>
            <a:ext cx="6443904" cy="519113"/>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endParaRPr lang="en-US" altLang="en-US" sz="1350">
              <a:solidFill>
                <a:srgbClr val="000000"/>
              </a:solidFill>
              <a:ea typeface="MS PGothic" pitchFamily="34" charset="-128"/>
            </a:endParaRPr>
          </a:p>
        </p:txBody>
      </p:sp>
      <p:sp>
        <p:nvSpPr>
          <p:cNvPr id="53253" name="Rectangle 8"/>
          <p:cNvSpPr>
            <a:spLocks noChangeArrowheads="1"/>
          </p:cNvSpPr>
          <p:nvPr/>
        </p:nvSpPr>
        <p:spPr bwMode="auto">
          <a:xfrm>
            <a:off x="5942619" y="5613236"/>
            <a:ext cx="3211004" cy="829261"/>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r>
              <a:rPr lang="en-NZ" sz="1500" b="1" dirty="0"/>
              <a:t>Monitor and evaluate safe and </a:t>
            </a:r>
            <a:r>
              <a:rPr lang="en-NZ" sz="1500" b="1" dirty="0" smtClean="0"/>
              <a:t>equitable </a:t>
            </a:r>
            <a:r>
              <a:rPr lang="en-NZ" sz="1500" b="1" dirty="0"/>
              <a:t>access and use of WASH </a:t>
            </a:r>
            <a:r>
              <a:rPr lang="en-NZ" sz="1500" b="1" dirty="0" smtClean="0"/>
              <a:t>services </a:t>
            </a:r>
            <a:r>
              <a:rPr lang="en-NZ" sz="1500" dirty="0" smtClean="0"/>
              <a:t>in WASH projects</a:t>
            </a:r>
            <a:endParaRPr lang="fr-FR" altLang="en-US" sz="1500" dirty="0">
              <a:solidFill>
                <a:srgbClr val="000000"/>
              </a:solidFill>
              <a:ea typeface="MS PGothic" pitchFamily="34" charset="-128"/>
              <a:cs typeface="Arial" charset="0"/>
            </a:endParaRPr>
          </a:p>
        </p:txBody>
      </p:sp>
      <p:sp>
        <p:nvSpPr>
          <p:cNvPr id="53254" name="Line 9"/>
          <p:cNvSpPr>
            <a:spLocks noChangeShapeType="1"/>
          </p:cNvSpPr>
          <p:nvPr/>
        </p:nvSpPr>
        <p:spPr bwMode="auto">
          <a:xfrm flipH="1">
            <a:off x="2863445" y="4504622"/>
            <a:ext cx="846421" cy="63044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nb-NO">
              <a:solidFill>
                <a:srgbClr val="000000"/>
              </a:solidFill>
              <a:latin typeface="Verdana" pitchFamily="34" charset="0"/>
            </a:endParaRPr>
          </a:p>
        </p:txBody>
      </p:sp>
      <p:sp>
        <p:nvSpPr>
          <p:cNvPr id="53255" name="Rectangle 10"/>
          <p:cNvSpPr>
            <a:spLocks noChangeArrowheads="1"/>
          </p:cNvSpPr>
          <p:nvPr/>
        </p:nvSpPr>
        <p:spPr bwMode="auto">
          <a:xfrm>
            <a:off x="250689" y="1917403"/>
            <a:ext cx="4072494" cy="1470769"/>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fontAlgn="base">
              <a:spcBef>
                <a:spcPct val="0"/>
              </a:spcBef>
              <a:spcAft>
                <a:spcPct val="0"/>
              </a:spcAft>
              <a:buNone/>
            </a:pPr>
            <a:r>
              <a:rPr lang="en-NZ" sz="1500" b="1" dirty="0"/>
              <a:t>Consult separately girls, boys, women, and men</a:t>
            </a:r>
            <a:r>
              <a:rPr lang="en-NZ" sz="1500" dirty="0"/>
              <a:t>, including </a:t>
            </a:r>
            <a:r>
              <a:rPr lang="en-NZ" sz="1500" dirty="0" smtClean="0"/>
              <a:t>older people and those </a:t>
            </a:r>
            <a:r>
              <a:rPr lang="en-NZ" sz="1500" dirty="0"/>
              <a:t>with disabilities, to ensure that WASH programs are designed so as to provide </a:t>
            </a:r>
            <a:r>
              <a:rPr lang="en-NZ" sz="1500" dirty="0" smtClean="0"/>
              <a:t>equitable </a:t>
            </a:r>
            <a:r>
              <a:rPr lang="en-NZ" sz="1500" dirty="0"/>
              <a:t>access </a:t>
            </a:r>
            <a:r>
              <a:rPr lang="en-NZ" sz="1500" dirty="0" smtClean="0"/>
              <a:t>and reduce </a:t>
            </a:r>
            <a:r>
              <a:rPr lang="en-NZ" sz="1500" dirty="0"/>
              <a:t>incidences of violence</a:t>
            </a:r>
          </a:p>
          <a:p>
            <a:pPr fontAlgn="base">
              <a:spcBef>
                <a:spcPct val="0"/>
              </a:spcBef>
              <a:spcAft>
                <a:spcPct val="0"/>
              </a:spcAft>
              <a:buFontTx/>
              <a:buNone/>
            </a:pPr>
            <a:r>
              <a:rPr lang="en-GB" sz="1350" dirty="0"/>
              <a:t/>
            </a:r>
            <a:br>
              <a:rPr lang="en-GB" sz="1350" dirty="0"/>
            </a:br>
            <a:endParaRPr lang="fr-FR" altLang="en-US" sz="1350" dirty="0">
              <a:solidFill>
                <a:srgbClr val="000000"/>
              </a:solidFill>
              <a:ea typeface="MS PGothic" pitchFamily="34" charset="-128"/>
              <a:cs typeface="Arial" charset="0"/>
            </a:endParaRPr>
          </a:p>
        </p:txBody>
      </p:sp>
      <p:sp>
        <p:nvSpPr>
          <p:cNvPr id="53257" name="Rectangle 13"/>
          <p:cNvSpPr>
            <a:spLocks noChangeArrowheads="1"/>
          </p:cNvSpPr>
          <p:nvPr/>
        </p:nvSpPr>
        <p:spPr bwMode="auto">
          <a:xfrm>
            <a:off x="5221888" y="1671551"/>
            <a:ext cx="4174315" cy="950859"/>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lgn="just" fontAlgn="base">
              <a:spcBef>
                <a:spcPct val="0"/>
              </a:spcBef>
              <a:spcAft>
                <a:spcPct val="0"/>
              </a:spcAft>
              <a:buNone/>
            </a:pPr>
            <a:r>
              <a:rPr lang="en-NZ" sz="1500" dirty="0"/>
              <a:t>Ensure that girls, boys, women, and men, </a:t>
            </a:r>
            <a:r>
              <a:rPr lang="en-NZ" sz="1500" dirty="0" smtClean="0"/>
              <a:t>including older people and </a:t>
            </a:r>
            <a:r>
              <a:rPr lang="en-NZ" sz="1500" dirty="0"/>
              <a:t>those with disabilities have </a:t>
            </a:r>
            <a:r>
              <a:rPr lang="en-NZ" sz="1500" b="1" dirty="0"/>
              <a:t>access to appropriate and safe WASH services</a:t>
            </a:r>
            <a:endParaRPr lang="en-US" sz="1500" dirty="0"/>
          </a:p>
          <a:p>
            <a:pPr algn="just" fontAlgn="base">
              <a:spcBef>
                <a:spcPct val="0"/>
              </a:spcBef>
              <a:spcAft>
                <a:spcPct val="0"/>
              </a:spcAft>
              <a:buFontTx/>
              <a:buNone/>
            </a:pPr>
            <a:endParaRPr lang="fr-FR" altLang="en-US" sz="1500" dirty="0">
              <a:solidFill>
                <a:srgbClr val="000000"/>
              </a:solidFill>
              <a:ea typeface="MS PGothic" pitchFamily="34" charset="-128"/>
              <a:cs typeface="Arial" charset="0"/>
            </a:endParaRPr>
          </a:p>
        </p:txBody>
      </p:sp>
      <p:sp>
        <p:nvSpPr>
          <p:cNvPr id="53259" name="Rectangle 15"/>
          <p:cNvSpPr>
            <a:spLocks noChangeArrowheads="1"/>
          </p:cNvSpPr>
          <p:nvPr/>
        </p:nvSpPr>
        <p:spPr bwMode="auto">
          <a:xfrm>
            <a:off x="6497725" y="3163294"/>
            <a:ext cx="2973547" cy="1931206"/>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a:buNone/>
            </a:pPr>
            <a:r>
              <a:rPr lang="en-NZ" sz="1500" dirty="0"/>
              <a:t>Ensure that girls, boys, women, and men, including </a:t>
            </a:r>
            <a:r>
              <a:rPr lang="en-NZ" sz="1500" dirty="0" smtClean="0"/>
              <a:t>older people and those </a:t>
            </a:r>
            <a:r>
              <a:rPr lang="en-NZ" sz="1500" dirty="0"/>
              <a:t>with disabilities have </a:t>
            </a:r>
            <a:r>
              <a:rPr lang="en-NZ" sz="1500" b="1" dirty="0"/>
              <a:t>access to feedback &amp; complaint mechanisms </a:t>
            </a:r>
            <a:r>
              <a:rPr lang="en-NZ" sz="1500" dirty="0"/>
              <a:t>so that corrective actions can address their specific protection and assistance needs</a:t>
            </a:r>
            <a:endParaRPr lang="en-US" sz="1500" dirty="0"/>
          </a:p>
        </p:txBody>
      </p:sp>
      <p:sp>
        <p:nvSpPr>
          <p:cNvPr id="53260" name="Line 16"/>
          <p:cNvSpPr>
            <a:spLocks noChangeShapeType="1"/>
          </p:cNvSpPr>
          <p:nvPr/>
        </p:nvSpPr>
        <p:spPr bwMode="auto">
          <a:xfrm flipV="1">
            <a:off x="5597214" y="3640519"/>
            <a:ext cx="875828" cy="142376"/>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nb-NO">
              <a:solidFill>
                <a:srgbClr val="000000"/>
              </a:solidFill>
              <a:latin typeface="Verdana" pitchFamily="34" charset="0"/>
            </a:endParaRPr>
          </a:p>
        </p:txBody>
      </p:sp>
      <p:sp>
        <p:nvSpPr>
          <p:cNvPr id="53263" name="Text Box 19"/>
          <p:cNvSpPr txBox="1">
            <a:spLocks noChangeArrowheads="1"/>
          </p:cNvSpPr>
          <p:nvPr/>
        </p:nvSpPr>
        <p:spPr bwMode="auto">
          <a:xfrm>
            <a:off x="3409950" y="5543551"/>
            <a:ext cx="2857500" cy="4154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50000"/>
              </a:spcBef>
              <a:spcAft>
                <a:spcPct val="0"/>
              </a:spcAft>
              <a:buFontTx/>
              <a:buNone/>
            </a:pPr>
            <a:r>
              <a:rPr lang="fr-FR" altLang="en-US" sz="2100" b="1" i="1" dirty="0">
                <a:solidFill>
                  <a:srgbClr val="0000FF"/>
                </a:solidFill>
                <a:ea typeface="MS PGothic" pitchFamily="34" charset="-128"/>
              </a:rPr>
              <a:t>5 commitments</a:t>
            </a:r>
          </a:p>
        </p:txBody>
      </p:sp>
      <p:pic>
        <p:nvPicPr>
          <p:cNvPr id="53264"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9866" y="3514171"/>
            <a:ext cx="1778794" cy="1942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256" name="Line 11"/>
          <p:cNvSpPr>
            <a:spLocks noChangeShapeType="1"/>
          </p:cNvSpPr>
          <p:nvPr/>
        </p:nvSpPr>
        <p:spPr bwMode="auto">
          <a:xfrm flipH="1" flipV="1">
            <a:off x="2912159" y="3547613"/>
            <a:ext cx="785366" cy="523961"/>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nb-NO">
              <a:solidFill>
                <a:srgbClr val="000000"/>
              </a:solidFill>
              <a:latin typeface="Verdana" pitchFamily="34" charset="0"/>
            </a:endParaRPr>
          </a:p>
        </p:txBody>
      </p:sp>
      <p:sp>
        <p:nvSpPr>
          <p:cNvPr id="53258" name="Line 14"/>
          <p:cNvSpPr>
            <a:spLocks noChangeShapeType="1"/>
          </p:cNvSpPr>
          <p:nvPr/>
        </p:nvSpPr>
        <p:spPr bwMode="auto">
          <a:xfrm flipV="1">
            <a:off x="5431907" y="2645616"/>
            <a:ext cx="510713" cy="90143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nb-NO">
              <a:solidFill>
                <a:srgbClr val="000000"/>
              </a:solidFill>
              <a:latin typeface="Verdana" pitchFamily="34" charset="0"/>
            </a:endParaRPr>
          </a:p>
        </p:txBody>
      </p:sp>
      <p:sp>
        <p:nvSpPr>
          <p:cNvPr id="26" name="TextBox 25"/>
          <p:cNvSpPr txBox="1"/>
          <p:nvPr/>
        </p:nvSpPr>
        <p:spPr>
          <a:xfrm>
            <a:off x="1720146" y="1449512"/>
            <a:ext cx="1133580" cy="300082"/>
          </a:xfrm>
          <a:prstGeom prst="rect">
            <a:avLst/>
          </a:prstGeom>
          <a:noFill/>
        </p:spPr>
        <p:txBody>
          <a:bodyPr wrap="none" rtlCol="0">
            <a:spAutoFit/>
          </a:bodyPr>
          <a:lstStyle/>
          <a:p>
            <a:r>
              <a:rPr lang="en-US" sz="1350" b="1" dirty="0" smtClean="0">
                <a:solidFill>
                  <a:srgbClr val="FF0000"/>
                </a:solidFill>
              </a:rPr>
              <a:t>ASSESSMENT</a:t>
            </a:r>
            <a:endParaRPr lang="en-US" sz="1350" b="1" dirty="0">
              <a:solidFill>
                <a:srgbClr val="FF0000"/>
              </a:solidFill>
            </a:endParaRPr>
          </a:p>
        </p:txBody>
      </p:sp>
      <p:sp>
        <p:nvSpPr>
          <p:cNvPr id="27" name="Rectangle 26"/>
          <p:cNvSpPr/>
          <p:nvPr/>
        </p:nvSpPr>
        <p:spPr>
          <a:xfrm>
            <a:off x="6944235" y="1367720"/>
            <a:ext cx="729623" cy="300082"/>
          </a:xfrm>
          <a:prstGeom prst="rect">
            <a:avLst/>
          </a:prstGeom>
        </p:spPr>
        <p:txBody>
          <a:bodyPr wrap="none">
            <a:spAutoFit/>
          </a:bodyPr>
          <a:lstStyle/>
          <a:p>
            <a:r>
              <a:rPr lang="en-US" sz="1350" b="1" dirty="0" smtClean="0">
                <a:solidFill>
                  <a:srgbClr val="FF0000"/>
                </a:solidFill>
              </a:rPr>
              <a:t>DESIGN</a:t>
            </a:r>
            <a:endParaRPr lang="en-US" sz="1350" dirty="0"/>
          </a:p>
        </p:txBody>
      </p:sp>
      <p:sp>
        <p:nvSpPr>
          <p:cNvPr id="28" name="Rectangle 27"/>
          <p:cNvSpPr/>
          <p:nvPr/>
        </p:nvSpPr>
        <p:spPr>
          <a:xfrm>
            <a:off x="7130587" y="2841795"/>
            <a:ext cx="1505669" cy="300082"/>
          </a:xfrm>
          <a:prstGeom prst="rect">
            <a:avLst/>
          </a:prstGeom>
        </p:spPr>
        <p:txBody>
          <a:bodyPr wrap="none">
            <a:spAutoFit/>
          </a:bodyPr>
          <a:lstStyle/>
          <a:p>
            <a:r>
              <a:rPr lang="en-US" sz="1350" b="1" dirty="0">
                <a:solidFill>
                  <a:srgbClr val="FF0000"/>
                </a:solidFill>
              </a:rPr>
              <a:t>IMPLEMENTATION</a:t>
            </a:r>
            <a:endParaRPr lang="en-US" sz="1350" dirty="0"/>
          </a:p>
        </p:txBody>
      </p:sp>
      <p:sp>
        <p:nvSpPr>
          <p:cNvPr id="29" name="TextBox 28"/>
          <p:cNvSpPr txBox="1"/>
          <p:nvPr/>
        </p:nvSpPr>
        <p:spPr>
          <a:xfrm>
            <a:off x="6497725" y="5243469"/>
            <a:ext cx="2136365" cy="300082"/>
          </a:xfrm>
          <a:prstGeom prst="rect">
            <a:avLst/>
          </a:prstGeom>
          <a:noFill/>
        </p:spPr>
        <p:txBody>
          <a:bodyPr wrap="square" rtlCol="0">
            <a:spAutoFit/>
          </a:bodyPr>
          <a:lstStyle/>
          <a:p>
            <a:r>
              <a:rPr lang="en-US" sz="1350" b="1" dirty="0">
                <a:solidFill>
                  <a:srgbClr val="FF0000"/>
                </a:solidFill>
              </a:rPr>
              <a:t>RESPONSE MONITORING</a:t>
            </a:r>
          </a:p>
        </p:txBody>
      </p:sp>
      <p:sp>
        <p:nvSpPr>
          <p:cNvPr id="18" name="Text Box 5"/>
          <p:cNvSpPr txBox="1">
            <a:spLocks noChangeArrowheads="1"/>
          </p:cNvSpPr>
          <p:nvPr/>
        </p:nvSpPr>
        <p:spPr bwMode="auto">
          <a:xfrm>
            <a:off x="841649" y="884791"/>
            <a:ext cx="685110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r>
              <a:rPr lang="fr-FR" altLang="en-US" sz="1500" b="1" dirty="0">
                <a:solidFill>
                  <a:srgbClr val="FFFFFF"/>
                </a:solidFill>
                <a:ea typeface="MS PGothic" pitchFamily="34" charset="-128"/>
              </a:rPr>
              <a:t> WASH </a:t>
            </a:r>
            <a:r>
              <a:rPr lang="en-US" altLang="en-US" sz="1500" b="1" dirty="0">
                <a:solidFill>
                  <a:srgbClr val="FFFFFF"/>
                </a:solidFill>
                <a:ea typeface="MS PGothic" pitchFamily="34" charset="-128"/>
              </a:rPr>
              <a:t>Minimum commitments for </a:t>
            </a:r>
          </a:p>
          <a:p>
            <a:pPr fontAlgn="base">
              <a:spcBef>
                <a:spcPct val="0"/>
              </a:spcBef>
              <a:spcAft>
                <a:spcPct val="0"/>
              </a:spcAft>
              <a:buFontTx/>
              <a:buNone/>
            </a:pPr>
            <a:r>
              <a:rPr lang="en-US" altLang="en-US" sz="1500" b="1" dirty="0">
                <a:solidFill>
                  <a:srgbClr val="FFFFFF"/>
                </a:solidFill>
                <a:ea typeface="MS PGothic" pitchFamily="34" charset="-128"/>
              </a:rPr>
              <a:t>the safety and dignity of affected people</a:t>
            </a:r>
          </a:p>
        </p:txBody>
      </p:sp>
      <p:pic>
        <p:nvPicPr>
          <p:cNvPr id="19" name="Picture 18" descr="C:\Users\fbouvet\Desktop\WASH Cluster\Global WASH Cluster\Logo\washlogo2small.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87672" y="872896"/>
            <a:ext cx="1500147" cy="487130"/>
          </a:xfrm>
          <a:prstGeom prst="rect">
            <a:avLst/>
          </a:prstGeom>
          <a:noFill/>
          <a:ln>
            <a:noFill/>
          </a:ln>
        </p:spPr>
      </p:pic>
      <p:sp>
        <p:nvSpPr>
          <p:cNvPr id="20" name="Rectangle 13"/>
          <p:cNvSpPr>
            <a:spLocks noChangeArrowheads="1"/>
          </p:cNvSpPr>
          <p:nvPr/>
        </p:nvSpPr>
        <p:spPr bwMode="auto">
          <a:xfrm>
            <a:off x="339390" y="4704565"/>
            <a:ext cx="2490690" cy="126948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buNone/>
            </a:pPr>
            <a:r>
              <a:rPr lang="en-NZ" sz="1500" dirty="0"/>
              <a:t>Give </a:t>
            </a:r>
            <a:r>
              <a:rPr lang="en-NZ" sz="1500" b="1" dirty="0"/>
              <a:t>priority to girls</a:t>
            </a:r>
            <a:r>
              <a:rPr lang="en-NZ" sz="1500" dirty="0"/>
              <a:t> (particularly adolescents) and </a:t>
            </a:r>
            <a:r>
              <a:rPr lang="en-NZ" sz="1500" b="1" dirty="0"/>
              <a:t>women’s participation </a:t>
            </a:r>
            <a:r>
              <a:rPr lang="en-NZ" sz="1500" dirty="0"/>
              <a:t>in the consultation process</a:t>
            </a:r>
            <a:endParaRPr lang="en-US" sz="1500" dirty="0"/>
          </a:p>
        </p:txBody>
      </p:sp>
      <p:sp>
        <p:nvSpPr>
          <p:cNvPr id="21" name="Rectangle 20"/>
          <p:cNvSpPr/>
          <p:nvPr/>
        </p:nvSpPr>
        <p:spPr>
          <a:xfrm>
            <a:off x="691389" y="4354581"/>
            <a:ext cx="1862433" cy="300082"/>
          </a:xfrm>
          <a:prstGeom prst="rect">
            <a:avLst/>
          </a:prstGeom>
        </p:spPr>
        <p:txBody>
          <a:bodyPr wrap="none">
            <a:spAutoFit/>
          </a:bodyPr>
          <a:lstStyle/>
          <a:p>
            <a:r>
              <a:rPr lang="en-US" sz="1350" b="1" dirty="0">
                <a:solidFill>
                  <a:srgbClr val="FF0000"/>
                </a:solidFill>
              </a:rPr>
              <a:t>ACROSS THE RESPONSE</a:t>
            </a:r>
            <a:endParaRPr lang="en-US" sz="1350" dirty="0"/>
          </a:p>
        </p:txBody>
      </p:sp>
      <p:sp>
        <p:nvSpPr>
          <p:cNvPr id="22" name="Line 14"/>
          <p:cNvSpPr>
            <a:spLocks noChangeShapeType="1"/>
          </p:cNvSpPr>
          <p:nvPr/>
        </p:nvSpPr>
        <p:spPr bwMode="auto">
          <a:xfrm>
            <a:off x="5454245" y="5023393"/>
            <a:ext cx="976749" cy="315914"/>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nb-NO">
              <a:solidFill>
                <a:srgbClr val="000000"/>
              </a:solidFill>
              <a:latin typeface="Verdana" pitchFamily="34" charset="0"/>
            </a:endParaRPr>
          </a:p>
        </p:txBody>
      </p:sp>
    </p:spTree>
    <p:extLst>
      <p:ext uri="{BB962C8B-B14F-4D97-AF65-F5344CB8AC3E}">
        <p14:creationId xmlns:p14="http://schemas.microsoft.com/office/powerpoint/2010/main" val="836160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9"/>
          <p:cNvSpPr>
            <a:spLocks noChangeArrowheads="1"/>
          </p:cNvSpPr>
          <p:nvPr/>
        </p:nvSpPr>
        <p:spPr bwMode="auto">
          <a:xfrm>
            <a:off x="416598" y="874068"/>
            <a:ext cx="6443904" cy="519113"/>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fontAlgn="base">
              <a:spcBef>
                <a:spcPct val="0"/>
              </a:spcBef>
              <a:spcAft>
                <a:spcPct val="0"/>
              </a:spcAft>
              <a:buFontTx/>
              <a:buNone/>
            </a:pPr>
            <a:endParaRPr lang="en-US" altLang="en-US" sz="1350">
              <a:solidFill>
                <a:srgbClr val="000000"/>
              </a:solidFill>
              <a:ea typeface="MS PGothic" pitchFamily="34" charset="-128"/>
            </a:endParaRPr>
          </a:p>
        </p:txBody>
      </p:sp>
      <p:sp>
        <p:nvSpPr>
          <p:cNvPr id="53253" name="Rectangle 8"/>
          <p:cNvSpPr>
            <a:spLocks noChangeArrowheads="1"/>
          </p:cNvSpPr>
          <p:nvPr/>
        </p:nvSpPr>
        <p:spPr bwMode="auto">
          <a:xfrm>
            <a:off x="380602" y="4566652"/>
            <a:ext cx="4072494" cy="707992"/>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050" b="1" dirty="0">
                <a:solidFill>
                  <a:srgbClr val="FF0000"/>
                </a:solidFill>
                <a:latin typeface="+mn-lt"/>
              </a:rPr>
              <a:t>RESPONSE MONITORING</a:t>
            </a:r>
          </a:p>
          <a:p>
            <a:pPr>
              <a:buNone/>
            </a:pPr>
            <a:r>
              <a:rPr lang="en-NZ" sz="975" b="1" dirty="0">
                <a:latin typeface="+mn-lt"/>
              </a:rPr>
              <a:t>Monitor and evaluate safe and </a:t>
            </a:r>
            <a:r>
              <a:rPr lang="en-NZ" sz="975" b="1" dirty="0" smtClean="0">
                <a:latin typeface="+mn-lt"/>
              </a:rPr>
              <a:t>equitable </a:t>
            </a:r>
            <a:r>
              <a:rPr lang="en-NZ" sz="975" b="1" dirty="0">
                <a:latin typeface="+mn-lt"/>
              </a:rPr>
              <a:t>access</a:t>
            </a:r>
            <a:r>
              <a:rPr lang="en-NZ" sz="975" dirty="0">
                <a:latin typeface="+mn-lt"/>
              </a:rPr>
              <a:t> </a:t>
            </a:r>
            <a:r>
              <a:rPr lang="en-NZ" sz="975" b="1" dirty="0">
                <a:latin typeface="+mn-lt"/>
              </a:rPr>
              <a:t>and use of WASH </a:t>
            </a:r>
            <a:r>
              <a:rPr lang="en-NZ" sz="975" b="1" dirty="0" smtClean="0">
                <a:latin typeface="+mn-lt"/>
              </a:rPr>
              <a:t>services </a:t>
            </a:r>
            <a:r>
              <a:rPr lang="en-NZ" sz="975" dirty="0" smtClean="0">
                <a:latin typeface="+mn-lt"/>
              </a:rPr>
              <a:t>in WASH projects</a:t>
            </a:r>
            <a:endParaRPr lang="en-US" sz="975" dirty="0">
              <a:latin typeface="+mn-lt"/>
            </a:endParaRPr>
          </a:p>
        </p:txBody>
      </p:sp>
      <p:sp>
        <p:nvSpPr>
          <p:cNvPr id="53255" name="Rectangle 10"/>
          <p:cNvSpPr>
            <a:spLocks noChangeArrowheads="1"/>
          </p:cNvSpPr>
          <p:nvPr/>
        </p:nvSpPr>
        <p:spPr bwMode="auto">
          <a:xfrm>
            <a:off x="452594" y="2113752"/>
            <a:ext cx="4072494" cy="71183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000" b="1" dirty="0">
                <a:solidFill>
                  <a:srgbClr val="FF0000"/>
                </a:solidFill>
                <a:latin typeface="+mn-lt"/>
              </a:rPr>
              <a:t>ASSESSMENT</a:t>
            </a:r>
          </a:p>
          <a:p>
            <a:pPr lvl="0">
              <a:buNone/>
            </a:pPr>
            <a:r>
              <a:rPr lang="en-NZ" sz="1000" b="1" dirty="0">
                <a:latin typeface="+mn-lt"/>
              </a:rPr>
              <a:t>Consult separately girls, boys, women, and men</a:t>
            </a:r>
            <a:r>
              <a:rPr lang="en-NZ" sz="1000" dirty="0">
                <a:latin typeface="+mn-lt"/>
              </a:rPr>
              <a:t>, </a:t>
            </a:r>
            <a:r>
              <a:rPr lang="en-NZ" sz="1000" dirty="0" smtClean="0">
                <a:latin typeface="+mn-lt"/>
              </a:rPr>
              <a:t>including older people and  </a:t>
            </a:r>
            <a:r>
              <a:rPr lang="en-NZ" sz="1000" dirty="0">
                <a:latin typeface="+mn-lt"/>
              </a:rPr>
              <a:t>those with disabilities, to ensure that WASH programs are designed so as to provide </a:t>
            </a:r>
            <a:r>
              <a:rPr lang="en-NZ" sz="1000" dirty="0" smtClean="0">
                <a:latin typeface="+mn-lt"/>
              </a:rPr>
              <a:t>equitable </a:t>
            </a:r>
            <a:r>
              <a:rPr lang="en-NZ" sz="1000" dirty="0">
                <a:latin typeface="+mn-lt"/>
              </a:rPr>
              <a:t>access and </a:t>
            </a:r>
            <a:r>
              <a:rPr lang="en-NZ" sz="1000" dirty="0" smtClean="0">
                <a:latin typeface="+mn-lt"/>
              </a:rPr>
              <a:t>reduce </a:t>
            </a:r>
            <a:r>
              <a:rPr lang="en-NZ" sz="1000" dirty="0">
                <a:latin typeface="+mn-lt"/>
              </a:rPr>
              <a:t>incidences of violence</a:t>
            </a:r>
          </a:p>
          <a:p>
            <a:pPr lvl="0">
              <a:buNone/>
            </a:pPr>
            <a:endParaRPr lang="en-US" sz="1000" dirty="0">
              <a:latin typeface="+mn-lt"/>
            </a:endParaRPr>
          </a:p>
        </p:txBody>
      </p:sp>
      <p:sp>
        <p:nvSpPr>
          <p:cNvPr id="53257" name="Rectangle 13"/>
          <p:cNvSpPr>
            <a:spLocks noChangeArrowheads="1"/>
          </p:cNvSpPr>
          <p:nvPr/>
        </p:nvSpPr>
        <p:spPr bwMode="auto">
          <a:xfrm>
            <a:off x="416599" y="2938243"/>
            <a:ext cx="4000501" cy="593201"/>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050" b="1" dirty="0">
                <a:solidFill>
                  <a:srgbClr val="FF0000"/>
                </a:solidFill>
                <a:latin typeface="+mn-lt"/>
              </a:rPr>
              <a:t>DESIGN</a:t>
            </a:r>
            <a:endParaRPr lang="en-US" sz="1050" dirty="0">
              <a:latin typeface="+mn-lt"/>
            </a:endParaRPr>
          </a:p>
          <a:p>
            <a:pPr lvl="0">
              <a:buNone/>
            </a:pPr>
            <a:r>
              <a:rPr lang="en-NZ" sz="975" dirty="0">
                <a:latin typeface="+mn-lt"/>
              </a:rPr>
              <a:t>Ensure that girls, boys, women, and men, including </a:t>
            </a:r>
            <a:r>
              <a:rPr lang="en-NZ" sz="975" dirty="0" smtClean="0">
                <a:latin typeface="+mn-lt"/>
              </a:rPr>
              <a:t> older people and those </a:t>
            </a:r>
            <a:r>
              <a:rPr lang="en-NZ" sz="975" dirty="0">
                <a:latin typeface="+mn-lt"/>
              </a:rPr>
              <a:t>with disabilities have </a:t>
            </a:r>
            <a:r>
              <a:rPr lang="en-NZ" sz="975" b="1" dirty="0">
                <a:latin typeface="+mn-lt"/>
              </a:rPr>
              <a:t>access to appropriate and safe WASH services</a:t>
            </a:r>
            <a:endParaRPr lang="en-US" sz="975" dirty="0">
              <a:latin typeface="+mn-lt"/>
            </a:endParaRPr>
          </a:p>
        </p:txBody>
      </p:sp>
      <p:sp>
        <p:nvSpPr>
          <p:cNvPr id="53259" name="Rectangle 15"/>
          <p:cNvSpPr>
            <a:spLocks noChangeArrowheads="1"/>
          </p:cNvSpPr>
          <p:nvPr/>
        </p:nvSpPr>
        <p:spPr bwMode="auto">
          <a:xfrm>
            <a:off x="452594" y="3638983"/>
            <a:ext cx="4072494" cy="746232"/>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050" b="1" dirty="0">
                <a:solidFill>
                  <a:srgbClr val="FF0000"/>
                </a:solidFill>
                <a:latin typeface="+mn-lt"/>
              </a:rPr>
              <a:t>IMPLEMENTATION</a:t>
            </a:r>
          </a:p>
          <a:p>
            <a:pPr algn="just">
              <a:buNone/>
            </a:pPr>
            <a:r>
              <a:rPr lang="en-NZ" sz="975" dirty="0">
                <a:latin typeface="+mn-lt"/>
              </a:rPr>
              <a:t>Ensure that girls, boys, women, and men, including </a:t>
            </a:r>
            <a:r>
              <a:rPr lang="en-NZ" sz="975" dirty="0" smtClean="0">
                <a:latin typeface="+mn-lt"/>
              </a:rPr>
              <a:t>older people and those </a:t>
            </a:r>
            <a:r>
              <a:rPr lang="en-NZ" sz="975" dirty="0">
                <a:latin typeface="+mn-lt"/>
              </a:rPr>
              <a:t>with disabilities have </a:t>
            </a:r>
            <a:r>
              <a:rPr lang="en-NZ" sz="975" b="1" dirty="0">
                <a:latin typeface="+mn-lt"/>
              </a:rPr>
              <a:t>access to feedback &amp; complaint mechanisms </a:t>
            </a:r>
            <a:r>
              <a:rPr lang="en-NZ" sz="975" dirty="0">
                <a:latin typeface="+mn-lt"/>
              </a:rPr>
              <a:t>so that corrective actions can address their specific protection and assistance needs</a:t>
            </a:r>
            <a:endParaRPr lang="en-US" sz="975" dirty="0">
              <a:latin typeface="+mn-lt"/>
            </a:endParaRPr>
          </a:p>
        </p:txBody>
      </p:sp>
      <p:sp>
        <p:nvSpPr>
          <p:cNvPr id="53263" name="Text Box 19"/>
          <p:cNvSpPr txBox="1">
            <a:spLocks noChangeArrowheads="1"/>
          </p:cNvSpPr>
          <p:nvPr/>
        </p:nvSpPr>
        <p:spPr bwMode="auto">
          <a:xfrm>
            <a:off x="1378527" y="1522882"/>
            <a:ext cx="1559149" cy="5539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50000"/>
              </a:spcBef>
              <a:spcAft>
                <a:spcPct val="0"/>
              </a:spcAft>
              <a:buFontTx/>
              <a:buNone/>
            </a:pPr>
            <a:r>
              <a:rPr lang="fr-FR" altLang="en-US" sz="1500" b="1" i="1" dirty="0">
                <a:solidFill>
                  <a:schemeClr val="accent2">
                    <a:lumMod val="75000"/>
                  </a:schemeClr>
                </a:solidFill>
                <a:ea typeface="MS PGothic" pitchFamily="34" charset="-128"/>
              </a:rPr>
              <a:t>5 </a:t>
            </a:r>
            <a:r>
              <a:rPr lang="fr-FR" altLang="en-US" sz="1500" b="1" i="1" dirty="0" err="1">
                <a:solidFill>
                  <a:schemeClr val="accent2">
                    <a:lumMod val="75000"/>
                  </a:schemeClr>
                </a:solidFill>
                <a:ea typeface="MS PGothic" pitchFamily="34" charset="-128"/>
              </a:rPr>
              <a:t>commitments</a:t>
            </a:r>
            <a:endParaRPr lang="fr-FR" altLang="en-US" sz="1500" b="1" i="1" dirty="0">
              <a:solidFill>
                <a:schemeClr val="accent2">
                  <a:lumMod val="75000"/>
                </a:schemeClr>
              </a:solidFill>
              <a:ea typeface="MS PGothic" pitchFamily="34" charset="-128"/>
            </a:endParaRPr>
          </a:p>
        </p:txBody>
      </p:sp>
      <p:sp>
        <p:nvSpPr>
          <p:cNvPr id="18" name="Text Box 5"/>
          <p:cNvSpPr txBox="1">
            <a:spLocks noChangeArrowheads="1"/>
          </p:cNvSpPr>
          <p:nvPr/>
        </p:nvSpPr>
        <p:spPr bwMode="auto">
          <a:xfrm>
            <a:off x="327660" y="884790"/>
            <a:ext cx="749026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0"/>
              </a:spcBef>
              <a:spcAft>
                <a:spcPct val="0"/>
              </a:spcAft>
              <a:buFontTx/>
              <a:buNone/>
            </a:pPr>
            <a:r>
              <a:rPr lang="fr-FR" altLang="en-US" sz="1500" b="1" dirty="0">
                <a:solidFill>
                  <a:srgbClr val="FFFFFF"/>
                </a:solidFill>
                <a:ea typeface="MS PGothic" pitchFamily="34" charset="-128"/>
              </a:rPr>
              <a:t> WASH </a:t>
            </a:r>
            <a:r>
              <a:rPr lang="en-US" altLang="en-US" sz="1500" b="1" dirty="0">
                <a:solidFill>
                  <a:srgbClr val="FFFFFF"/>
                </a:solidFill>
                <a:ea typeface="MS PGothic" pitchFamily="34" charset="-128"/>
              </a:rPr>
              <a:t>Minimum commitments for </a:t>
            </a:r>
          </a:p>
          <a:p>
            <a:pPr algn="ctr" fontAlgn="base">
              <a:spcBef>
                <a:spcPct val="0"/>
              </a:spcBef>
              <a:spcAft>
                <a:spcPct val="0"/>
              </a:spcAft>
              <a:buFontTx/>
              <a:buNone/>
            </a:pPr>
            <a:r>
              <a:rPr lang="en-US" altLang="en-US" sz="1500" b="1" dirty="0">
                <a:solidFill>
                  <a:srgbClr val="FFFFFF"/>
                </a:solidFill>
                <a:ea typeface="MS PGothic" pitchFamily="34" charset="-128"/>
              </a:rPr>
              <a:t>the safety and dignity of affected people</a:t>
            </a:r>
          </a:p>
        </p:txBody>
      </p:sp>
      <p:sp>
        <p:nvSpPr>
          <p:cNvPr id="19" name="Rectangle 8"/>
          <p:cNvSpPr>
            <a:spLocks noChangeArrowheads="1"/>
          </p:cNvSpPr>
          <p:nvPr/>
        </p:nvSpPr>
        <p:spPr bwMode="auto">
          <a:xfrm>
            <a:off x="452594" y="5424687"/>
            <a:ext cx="4072494" cy="577172"/>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n-US" sz="1050" b="1" dirty="0">
                <a:solidFill>
                  <a:srgbClr val="FF0000"/>
                </a:solidFill>
                <a:latin typeface="+mn-lt"/>
              </a:rPr>
              <a:t>ACROSS THE RESPONSE</a:t>
            </a:r>
          </a:p>
          <a:p>
            <a:pPr>
              <a:buNone/>
            </a:pPr>
            <a:r>
              <a:rPr lang="en-NZ" sz="975" dirty="0">
                <a:latin typeface="+mn-lt"/>
              </a:rPr>
              <a:t>Give </a:t>
            </a:r>
            <a:r>
              <a:rPr lang="en-NZ" sz="975" b="1" dirty="0">
                <a:latin typeface="+mn-lt"/>
              </a:rPr>
              <a:t>priority to girls</a:t>
            </a:r>
            <a:r>
              <a:rPr lang="en-NZ" sz="975" dirty="0">
                <a:latin typeface="+mn-lt"/>
              </a:rPr>
              <a:t> (particularly adolescents) and </a:t>
            </a:r>
            <a:r>
              <a:rPr lang="en-NZ" sz="975" b="1" dirty="0">
                <a:latin typeface="+mn-lt"/>
              </a:rPr>
              <a:t>women’s participation </a:t>
            </a:r>
            <a:r>
              <a:rPr lang="en-NZ" sz="975" dirty="0">
                <a:latin typeface="+mn-lt"/>
              </a:rPr>
              <a:t>in the consultation process</a:t>
            </a:r>
            <a:endParaRPr lang="en-US" sz="975" dirty="0">
              <a:latin typeface="+mn-lt"/>
            </a:endParaRPr>
          </a:p>
          <a:p>
            <a:pPr lvl="0"/>
            <a:endParaRPr lang="en-NZ" sz="1500" b="1" dirty="0"/>
          </a:p>
        </p:txBody>
      </p:sp>
      <p:sp>
        <p:nvSpPr>
          <p:cNvPr id="20" name="Rectangle 10"/>
          <p:cNvSpPr>
            <a:spLocks noChangeArrowheads="1"/>
          </p:cNvSpPr>
          <p:nvPr/>
        </p:nvSpPr>
        <p:spPr bwMode="auto">
          <a:xfrm>
            <a:off x="5511140" y="2007006"/>
            <a:ext cx="3901045" cy="818577"/>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25" dirty="0">
                <a:latin typeface="+mn-lt"/>
              </a:rPr>
              <a:t>WASH assessments include identification of specific needs of girls, boys, women, men,  including older people and persons with disability in terms of safety, dignity and </a:t>
            </a:r>
            <a:r>
              <a:rPr lang="en-NZ" sz="825" dirty="0" smtClean="0">
                <a:latin typeface="+mn-lt"/>
              </a:rPr>
              <a:t>equitable </a:t>
            </a:r>
            <a:r>
              <a:rPr lang="en-NZ" sz="825" dirty="0">
                <a:latin typeface="+mn-lt"/>
              </a:rPr>
              <a:t>access</a:t>
            </a:r>
          </a:p>
          <a:p>
            <a:pPr marL="128588" indent="-128588">
              <a:buFont typeface="Wingdings" panose="05000000000000000000" pitchFamily="2" charset="2"/>
              <a:buChar char="v"/>
            </a:pPr>
            <a:r>
              <a:rPr lang="en-NZ" sz="825" dirty="0" smtClean="0">
                <a:latin typeface="+mn-lt"/>
              </a:rPr>
              <a:t>Location of </a:t>
            </a:r>
            <a:r>
              <a:rPr lang="en-NZ" sz="825" dirty="0">
                <a:latin typeface="+mn-lt"/>
              </a:rPr>
              <a:t>WASH </a:t>
            </a:r>
            <a:r>
              <a:rPr lang="en-NZ" sz="825" dirty="0" smtClean="0">
                <a:latin typeface="+mn-lt"/>
              </a:rPr>
              <a:t>facilities and their design </a:t>
            </a:r>
            <a:r>
              <a:rPr lang="en-NZ" sz="825" dirty="0">
                <a:latin typeface="+mn-lt"/>
              </a:rPr>
              <a:t>are determined through separate consultations of girls, boys, women, men, including </a:t>
            </a:r>
            <a:r>
              <a:rPr lang="en-NZ" sz="825" dirty="0" smtClean="0">
                <a:latin typeface="+mn-lt"/>
              </a:rPr>
              <a:t>older people and persons with disabilities </a:t>
            </a:r>
            <a:r>
              <a:rPr lang="en-NZ" sz="825" dirty="0">
                <a:latin typeface="+mn-lt"/>
              </a:rPr>
              <a:t>in order to ensure </a:t>
            </a:r>
            <a:r>
              <a:rPr lang="en-NZ" sz="825" dirty="0" smtClean="0">
                <a:latin typeface="+mn-lt"/>
              </a:rPr>
              <a:t>equitable </a:t>
            </a:r>
            <a:r>
              <a:rPr lang="en-NZ" sz="825" dirty="0">
                <a:latin typeface="+mn-lt"/>
              </a:rPr>
              <a:t>access and minimize risks of violence</a:t>
            </a:r>
            <a:endParaRPr lang="en-US" sz="825" dirty="0">
              <a:latin typeface="+mn-lt"/>
            </a:endParaRPr>
          </a:p>
        </p:txBody>
      </p:sp>
      <p:sp>
        <p:nvSpPr>
          <p:cNvPr id="21" name="Rectangle 10"/>
          <p:cNvSpPr>
            <a:spLocks noChangeArrowheads="1"/>
          </p:cNvSpPr>
          <p:nvPr/>
        </p:nvSpPr>
        <p:spPr bwMode="auto">
          <a:xfrm>
            <a:off x="5511141" y="2905409"/>
            <a:ext cx="3901045" cy="788809"/>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25" dirty="0">
                <a:latin typeface="+mn-lt"/>
              </a:rPr>
              <a:t>WASH facilities are designed to respond to distinct dignity, safety and access needs (i.e. all public latrines and shower blocks are separated by sex, locks on the inside, privacy screens considered, lights, pictograms, specific design for people with disability…). This includes WASH facilities in spaces dedicated to children.</a:t>
            </a:r>
          </a:p>
          <a:p>
            <a:pPr marL="128588" indent="-128588">
              <a:buFont typeface="Wingdings" panose="05000000000000000000" pitchFamily="2" charset="2"/>
              <a:buChar char="v"/>
            </a:pPr>
            <a:r>
              <a:rPr lang="en-NZ" sz="825" dirty="0">
                <a:latin typeface="+mn-lt"/>
              </a:rPr>
              <a:t>Menstrual hygiene needs of girls and women are met</a:t>
            </a:r>
          </a:p>
          <a:p>
            <a:pPr lvl="0">
              <a:buNone/>
            </a:pPr>
            <a:endParaRPr lang="en-US" sz="825" dirty="0"/>
          </a:p>
        </p:txBody>
      </p:sp>
      <p:sp>
        <p:nvSpPr>
          <p:cNvPr id="22" name="Rectangle 10"/>
          <p:cNvSpPr>
            <a:spLocks noChangeArrowheads="1"/>
          </p:cNvSpPr>
          <p:nvPr/>
        </p:nvSpPr>
        <p:spPr bwMode="auto">
          <a:xfrm>
            <a:off x="5511140" y="3746754"/>
            <a:ext cx="3901046" cy="85965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25" dirty="0">
                <a:latin typeface="+mn-lt"/>
              </a:rPr>
              <a:t>WASH users (girls, boys, women, men, including  </a:t>
            </a:r>
            <a:r>
              <a:rPr lang="en-NZ" sz="825" dirty="0" smtClean="0">
                <a:latin typeface="+mn-lt"/>
              </a:rPr>
              <a:t>elders and persons </a:t>
            </a:r>
            <a:r>
              <a:rPr lang="en-NZ" sz="825" dirty="0">
                <a:latin typeface="+mn-lt"/>
              </a:rPr>
              <a:t>with disability) are informed of their rights and understand the feedback complaint mechanisms related to WASH programs</a:t>
            </a:r>
          </a:p>
          <a:p>
            <a:pPr marL="128588" indent="-128588">
              <a:buFont typeface="Wingdings" panose="05000000000000000000" pitchFamily="2" charset="2"/>
              <a:buChar char="v"/>
            </a:pPr>
            <a:r>
              <a:rPr lang="en-NZ" sz="825" dirty="0">
                <a:latin typeface="+mn-lt"/>
              </a:rPr>
              <a:t>The cluster member organisations and coordination platforms set up a feedback mechanism </a:t>
            </a:r>
            <a:r>
              <a:rPr lang="en-NZ" sz="825" dirty="0" smtClean="0">
                <a:latin typeface="+mn-lt"/>
              </a:rPr>
              <a:t>with and for </a:t>
            </a:r>
            <a:r>
              <a:rPr lang="en-NZ" sz="825" dirty="0">
                <a:latin typeface="+mn-lt"/>
              </a:rPr>
              <a:t>beneficiaries and take timely corrective actions to address safety, dignity and access issues raised by users and/or to redefine their assistance</a:t>
            </a:r>
            <a:endParaRPr lang="en-US" sz="825" dirty="0">
              <a:latin typeface="+mn-lt"/>
            </a:endParaRPr>
          </a:p>
        </p:txBody>
      </p:sp>
      <p:sp>
        <p:nvSpPr>
          <p:cNvPr id="24" name="Text Box 19"/>
          <p:cNvSpPr txBox="1">
            <a:spLocks noChangeArrowheads="1"/>
          </p:cNvSpPr>
          <p:nvPr/>
        </p:nvSpPr>
        <p:spPr bwMode="auto">
          <a:xfrm>
            <a:off x="6094543" y="1779007"/>
            <a:ext cx="1868258" cy="323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fontAlgn="base">
              <a:spcBef>
                <a:spcPct val="50000"/>
              </a:spcBef>
              <a:spcAft>
                <a:spcPct val="0"/>
              </a:spcAft>
              <a:buFontTx/>
              <a:buNone/>
            </a:pPr>
            <a:r>
              <a:rPr lang="fr-FR" altLang="en-US" sz="1500" b="1" i="1" dirty="0">
                <a:solidFill>
                  <a:schemeClr val="accent2">
                    <a:lumMod val="75000"/>
                  </a:schemeClr>
                </a:solidFill>
                <a:ea typeface="MS PGothic" pitchFamily="34" charset="-128"/>
              </a:rPr>
              <a:t>Outputs</a:t>
            </a:r>
          </a:p>
        </p:txBody>
      </p:sp>
      <p:sp>
        <p:nvSpPr>
          <p:cNvPr id="2" name="Right Arrow 1"/>
          <p:cNvSpPr/>
          <p:nvPr/>
        </p:nvSpPr>
        <p:spPr>
          <a:xfrm>
            <a:off x="4608232" y="2381598"/>
            <a:ext cx="694357" cy="1034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Right Arrow 24"/>
          <p:cNvSpPr/>
          <p:nvPr/>
        </p:nvSpPr>
        <p:spPr>
          <a:xfrm>
            <a:off x="4574998" y="3143965"/>
            <a:ext cx="694357" cy="1034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Right Arrow 25"/>
          <p:cNvSpPr/>
          <p:nvPr/>
        </p:nvSpPr>
        <p:spPr>
          <a:xfrm>
            <a:off x="4614144" y="4008096"/>
            <a:ext cx="694357" cy="1034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Rectangle 10"/>
          <p:cNvSpPr>
            <a:spLocks noChangeArrowheads="1"/>
          </p:cNvSpPr>
          <p:nvPr/>
        </p:nvSpPr>
        <p:spPr bwMode="auto">
          <a:xfrm>
            <a:off x="5511142" y="4661142"/>
            <a:ext cx="3901045" cy="866435"/>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25" dirty="0">
                <a:latin typeface="+mn-lt"/>
              </a:rPr>
              <a:t>Baselines and M&amp;E tools include the collection of sex and age disaggregated data on the access and use of WASH </a:t>
            </a:r>
            <a:r>
              <a:rPr lang="en-NZ" sz="825" dirty="0" smtClean="0">
                <a:latin typeface="+mn-lt"/>
              </a:rPr>
              <a:t>facilities, including on how safe people feel using WASH facilities</a:t>
            </a:r>
            <a:endParaRPr lang="en-NZ" sz="825" dirty="0">
              <a:latin typeface="+mn-lt"/>
            </a:endParaRPr>
          </a:p>
          <a:p>
            <a:pPr marL="128588" indent="-128588">
              <a:buFont typeface="Wingdings" panose="05000000000000000000" pitchFamily="2" charset="2"/>
              <a:buChar char="v"/>
            </a:pPr>
            <a:r>
              <a:rPr lang="en-NZ" sz="825" dirty="0">
                <a:latin typeface="+mn-lt"/>
              </a:rPr>
              <a:t>Collection and analysis of disaggregated data on beneficiaries and information on </a:t>
            </a:r>
            <a:r>
              <a:rPr lang="en-NZ" sz="825" dirty="0" smtClean="0">
                <a:latin typeface="+mn-lt"/>
              </a:rPr>
              <a:t>older people and persons </a:t>
            </a:r>
            <a:r>
              <a:rPr lang="en-NZ" sz="825" dirty="0">
                <a:latin typeface="+mn-lt"/>
              </a:rPr>
              <a:t>with disability contributes to improving safe and </a:t>
            </a:r>
            <a:r>
              <a:rPr lang="en-NZ" sz="825" dirty="0" smtClean="0">
                <a:latin typeface="+mn-lt"/>
              </a:rPr>
              <a:t>equitable </a:t>
            </a:r>
            <a:r>
              <a:rPr lang="en-NZ" sz="825" dirty="0">
                <a:latin typeface="+mn-lt"/>
              </a:rPr>
              <a:t>access and use of WASH services for vulnerable population</a:t>
            </a:r>
            <a:endParaRPr lang="en-US" sz="825" dirty="0">
              <a:latin typeface="+mn-lt"/>
            </a:endParaRPr>
          </a:p>
        </p:txBody>
      </p:sp>
      <p:sp>
        <p:nvSpPr>
          <p:cNvPr id="29" name="Right Arrow 28"/>
          <p:cNvSpPr/>
          <p:nvPr/>
        </p:nvSpPr>
        <p:spPr>
          <a:xfrm>
            <a:off x="4607620" y="4771515"/>
            <a:ext cx="694357" cy="1034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2" name="Rectangle 10"/>
          <p:cNvSpPr>
            <a:spLocks noChangeArrowheads="1"/>
          </p:cNvSpPr>
          <p:nvPr/>
        </p:nvSpPr>
        <p:spPr bwMode="auto">
          <a:xfrm>
            <a:off x="5511140" y="5629509"/>
            <a:ext cx="3901045" cy="33833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128588" indent="-128588">
              <a:buFont typeface="Wingdings" panose="05000000000000000000" pitchFamily="2" charset="2"/>
              <a:buChar char="v"/>
            </a:pPr>
            <a:r>
              <a:rPr lang="en-NZ" sz="825" dirty="0">
                <a:latin typeface="+mn-lt"/>
              </a:rPr>
              <a:t>S</a:t>
            </a:r>
            <a:r>
              <a:rPr lang="en-NZ" sz="825" dirty="0" smtClean="0">
                <a:latin typeface="+mn-lt"/>
              </a:rPr>
              <a:t>pecific </a:t>
            </a:r>
            <a:r>
              <a:rPr lang="en-NZ" sz="825" dirty="0">
                <a:latin typeface="+mn-lt"/>
              </a:rPr>
              <a:t>focus group discussions are organized for women and girls during the needs assessment phase </a:t>
            </a:r>
            <a:r>
              <a:rPr lang="en-NZ" sz="825" dirty="0" smtClean="0">
                <a:latin typeface="+mn-lt"/>
              </a:rPr>
              <a:t>and across the response</a:t>
            </a:r>
            <a:endParaRPr lang="en-US" sz="825" dirty="0">
              <a:latin typeface="+mn-lt"/>
            </a:endParaRPr>
          </a:p>
        </p:txBody>
      </p:sp>
      <p:sp>
        <p:nvSpPr>
          <p:cNvPr id="33" name="Right Arrow 32"/>
          <p:cNvSpPr/>
          <p:nvPr/>
        </p:nvSpPr>
        <p:spPr>
          <a:xfrm>
            <a:off x="4614144" y="5713273"/>
            <a:ext cx="694357" cy="103412"/>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4" name="Picture 33" descr="C:\Users\fbouvet\Desktop\WASH Cluster\Global WASH Cluster\Logo\washlogo2small.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6599" y="890059"/>
            <a:ext cx="1500147" cy="487130"/>
          </a:xfrm>
          <a:prstGeom prst="rect">
            <a:avLst/>
          </a:prstGeom>
          <a:noFill/>
          <a:ln>
            <a:noFill/>
          </a:ln>
        </p:spPr>
      </p:pic>
      <p:pic>
        <p:nvPicPr>
          <p:cNvPr id="35"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01327" y="892745"/>
            <a:ext cx="931055" cy="101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247875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481</TotalTime>
  <Words>597</Words>
  <Application>Microsoft Office PowerPoint</Application>
  <PresentationFormat>A4 Paper (210x297 mm)</PresentationFormat>
  <Paragraphs>39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MS PGothic</vt:lpstr>
      <vt:lpstr>Arial</vt:lpstr>
      <vt:lpstr>Calibri</vt:lpstr>
      <vt:lpstr>Calibri Light</vt:lpstr>
      <vt:lpstr>Verdana</vt:lpstr>
      <vt:lpstr>Wingdings</vt:lpstr>
      <vt:lpstr>Office Theme</vt:lpstr>
      <vt:lpstr>PowerPoint Presentation</vt:lpstr>
      <vt:lpstr>PowerPoint Presentation</vt:lpstr>
    </vt:vector>
  </TitlesOfParts>
  <Company>UNICEF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Delphine Brun</dc:creator>
  <cp:lastModifiedBy>Franck Bouvet</cp:lastModifiedBy>
  <cp:revision>27</cp:revision>
  <cp:lastPrinted>2014-08-26T15:22:30Z</cp:lastPrinted>
  <dcterms:created xsi:type="dcterms:W3CDTF">2014-07-03T09:21:49Z</dcterms:created>
  <dcterms:modified xsi:type="dcterms:W3CDTF">2014-09-03T10:58:07Z</dcterms:modified>
</cp:coreProperties>
</file>