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tags/tag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4"/>
  </p:notesMasterIdLst>
  <p:sldIdLst>
    <p:sldId id="256" r:id="rId3"/>
    <p:sldId id="269" r:id="rId4"/>
    <p:sldId id="257" r:id="rId5"/>
    <p:sldId id="259" r:id="rId6"/>
    <p:sldId id="280" r:id="rId7"/>
    <p:sldId id="260" r:id="rId8"/>
    <p:sldId id="276" r:id="rId9"/>
    <p:sldId id="277" r:id="rId10"/>
    <p:sldId id="278" r:id="rId11"/>
    <p:sldId id="279" r:id="rId12"/>
    <p:sldId id="282" r:id="rId13"/>
    <p:sldId id="281" r:id="rId14"/>
    <p:sldId id="270" r:id="rId15"/>
    <p:sldId id="284" r:id="rId16"/>
    <p:sldId id="285" r:id="rId17"/>
    <p:sldId id="287" r:id="rId18"/>
    <p:sldId id="262" r:id="rId19"/>
    <p:sldId id="286" r:id="rId20"/>
    <p:sldId id="271" r:id="rId21"/>
    <p:sldId id="261" r:id="rId22"/>
    <p:sldId id="263" r:id="rId23"/>
    <p:sldId id="264" r:id="rId24"/>
    <p:sldId id="265" r:id="rId25"/>
    <p:sldId id="266" r:id="rId26"/>
    <p:sldId id="267" r:id="rId27"/>
    <p:sldId id="272" r:id="rId28"/>
    <p:sldId id="274" r:id="rId29"/>
    <p:sldId id="288" r:id="rId30"/>
    <p:sldId id="275" r:id="rId31"/>
    <p:sldId id="624" r:id="rId32"/>
    <p:sldId id="654" r:id="rId33"/>
    <p:sldId id="289" r:id="rId34"/>
    <p:sldId id="658" r:id="rId35"/>
    <p:sldId id="657" r:id="rId36"/>
    <p:sldId id="659" r:id="rId37"/>
    <p:sldId id="377" r:id="rId38"/>
    <p:sldId id="645" r:id="rId39"/>
    <p:sldId id="647" r:id="rId40"/>
    <p:sldId id="648" r:id="rId41"/>
    <p:sldId id="663" r:id="rId42"/>
    <p:sldId id="664" r:id="rId43"/>
    <p:sldId id="665" r:id="rId44"/>
    <p:sldId id="652" r:id="rId45"/>
    <p:sldId id="662" r:id="rId46"/>
    <p:sldId id="660" r:id="rId47"/>
    <p:sldId id="653" r:id="rId48"/>
    <p:sldId id="395" r:id="rId49"/>
    <p:sldId id="273" r:id="rId50"/>
    <p:sldId id="666" r:id="rId51"/>
    <p:sldId id="667" r:id="rId52"/>
    <p:sldId id="26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B3B48A5-A340-7143-869A-770E2CAEF0AB}">
          <p14:sldIdLst>
            <p14:sldId id="256"/>
          </p14:sldIdLst>
        </p14:section>
        <p14:section name="Why?" id="{7180BF2A-10CB-DE49-9BD8-8484BB21980D}">
          <p14:sldIdLst>
            <p14:sldId id="269"/>
            <p14:sldId id="257"/>
            <p14:sldId id="259"/>
            <p14:sldId id="280"/>
            <p14:sldId id="260"/>
            <p14:sldId id="276"/>
            <p14:sldId id="277"/>
            <p14:sldId id="278"/>
            <p14:sldId id="279"/>
            <p14:sldId id="282"/>
            <p14:sldId id="281"/>
          </p14:sldIdLst>
        </p14:section>
        <p14:section name="The AQA initiative" id="{EBC591CE-A253-534A-9542-4348CBD5FD78}">
          <p14:sldIdLst>
            <p14:sldId id="270"/>
            <p14:sldId id="284"/>
            <p14:sldId id="285"/>
            <p14:sldId id="287"/>
            <p14:sldId id="262"/>
            <p14:sldId id="286"/>
          </p14:sldIdLst>
        </p14:section>
        <p14:section name="The AQA Process" id="{E97E3095-0271-AB4A-B266-0A48CB06362F}">
          <p14:sldIdLst>
            <p14:sldId id="271"/>
            <p14:sldId id="261"/>
            <p14:sldId id="263"/>
            <p14:sldId id="264"/>
            <p14:sldId id="265"/>
            <p14:sldId id="266"/>
            <p14:sldId id="267"/>
          </p14:sldIdLst>
        </p14:section>
        <p14:section name="AQA Monitoring" id="{7ABB353A-909D-B140-9606-5F95F63B3EAD}">
          <p14:sldIdLst>
            <p14:sldId id="272"/>
            <p14:sldId id="274"/>
            <p14:sldId id="288"/>
          </p14:sldIdLst>
        </p14:section>
        <p14:section name="Experience from the field" id="{8D9F5615-3350-064E-92F3-4F91430BAFD6}">
          <p14:sldIdLst>
            <p14:sldId id="275"/>
            <p14:sldId id="624"/>
            <p14:sldId id="654"/>
            <p14:sldId id="289"/>
            <p14:sldId id="658"/>
            <p14:sldId id="657"/>
            <p14:sldId id="659"/>
            <p14:sldId id="377"/>
            <p14:sldId id="645"/>
            <p14:sldId id="647"/>
            <p14:sldId id="648"/>
            <p14:sldId id="663"/>
            <p14:sldId id="664"/>
            <p14:sldId id="665"/>
            <p14:sldId id="652"/>
            <p14:sldId id="662"/>
            <p14:sldId id="660"/>
            <p14:sldId id="653"/>
            <p14:sldId id="395"/>
          </p14:sldIdLst>
        </p14:section>
        <p14:section name="What's next?" id="{7155B708-7B97-AD44-9A1B-DAFFA853610F}">
          <p14:sldIdLst>
            <p14:sldId id="273"/>
            <p14:sldId id="666"/>
            <p14:sldId id="667"/>
            <p14:sldId id="26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61" userDrawn="1">
          <p15:clr>
            <a:srgbClr val="A4A3A4"/>
          </p15:clr>
        </p15:guide>
        <p15:guide id="4" pos="7219" userDrawn="1">
          <p15:clr>
            <a:srgbClr val="A4A3A4"/>
          </p15:clr>
        </p15:guide>
        <p15:guide id="5" orient="horz" pos="323" userDrawn="1">
          <p15:clr>
            <a:srgbClr val="A4A3A4"/>
          </p15:clr>
        </p15:guide>
        <p15:guide id="6" orient="horz" pos="3997" userDrawn="1">
          <p15:clr>
            <a:srgbClr val="A4A3A4"/>
          </p15:clr>
        </p15:guide>
        <p15:guide id="7" pos="4974" userDrawn="1">
          <p15:clr>
            <a:srgbClr val="A4A3A4"/>
          </p15:clr>
        </p15:guide>
        <p15:guide id="8" pos="27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AF"/>
    <a:srgbClr val="204D5E"/>
    <a:srgbClr val="00A0A4"/>
    <a:srgbClr val="57D7CA"/>
    <a:srgbClr val="C061B8"/>
    <a:srgbClr val="8A65BE"/>
    <a:srgbClr val="003F50"/>
    <a:srgbClr val="005D6F"/>
    <a:srgbClr val="1E30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58" autoAdjust="0"/>
    <p:restoredTop sz="70637" autoAdjust="0"/>
  </p:normalViewPr>
  <p:slideViewPr>
    <p:cSldViewPr snapToGrid="0" snapToObjects="1" showGuides="1">
      <p:cViewPr varScale="1">
        <p:scale>
          <a:sx n="81" d="100"/>
          <a:sy n="81" d="100"/>
        </p:scale>
        <p:origin x="1446" y="90"/>
      </p:cViewPr>
      <p:guideLst>
        <p:guide orient="horz" pos="2160"/>
        <p:guide pos="3840"/>
        <p:guide pos="461"/>
        <p:guide pos="7219"/>
        <p:guide orient="horz" pos="323"/>
        <p:guide orient="horz" pos="3997"/>
        <p:guide pos="4974"/>
        <p:guide pos="27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[Sunny Analysis.xlsx]SUNNY ANALYSIS!PivotTable3</c:name>
    <c:fmtId val="52"/>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9.2035035021840669E-2"/>
          <c:y val="4.3650793650793648E-2"/>
          <c:w val="0.90796496497815937"/>
          <c:h val="0.86429258842644674"/>
        </c:manualLayout>
      </c:layout>
      <c:lineChart>
        <c:grouping val="standard"/>
        <c:varyColors val="0"/>
        <c:ser>
          <c:idx val="0"/>
          <c:order val="0"/>
          <c:tx>
            <c:strRef>
              <c:f>'SUNNY ANALYSIS'!$B$19</c:f>
              <c:strCache>
                <c:ptCount val="1"/>
                <c:pt idx="0">
                  <c:v>Total</c:v>
                </c:pt>
              </c:strCache>
            </c:strRef>
          </c:tx>
          <c:spPr>
            <a:ln w="28575" cap="rnd">
              <a:solidFill>
                <a:srgbClr val="339999"/>
              </a:solidFill>
              <a:round/>
            </a:ln>
            <a:effectLst/>
          </c:spPr>
          <c:marker>
            <c:symbol val="none"/>
          </c:marker>
          <c:cat>
            <c:strRef>
              <c:f>'SUNNY ANALYSIS'!$A$20:$A$23</c:f>
              <c:strCache>
                <c:ptCount val="4"/>
                <c:pt idx="0">
                  <c:v>2020_Q1</c:v>
                </c:pt>
                <c:pt idx="1">
                  <c:v>2020_Q2</c:v>
                </c:pt>
                <c:pt idx="2">
                  <c:v>2020_Q3</c:v>
                </c:pt>
                <c:pt idx="3">
                  <c:v>2020_Q4</c:v>
                </c:pt>
              </c:strCache>
            </c:strRef>
          </c:cat>
          <c:val>
            <c:numRef>
              <c:f>'SUNNY ANALYSIS'!$B$20:$B$23</c:f>
              <c:numCache>
                <c:formatCode>_(* #,##0_);_(* \(#,##0\);_(* "-"??_);_(@_)</c:formatCode>
                <c:ptCount val="4"/>
                <c:pt idx="0">
                  <c:v>16.105263157894736</c:v>
                </c:pt>
                <c:pt idx="1">
                  <c:v>17.045454545454547</c:v>
                </c:pt>
                <c:pt idx="2">
                  <c:v>15.9</c:v>
                </c:pt>
                <c:pt idx="3">
                  <c:v>23.75</c:v>
                </c:pt>
              </c:numCache>
            </c:numRef>
          </c:val>
          <c:smooth val="0"/>
          <c:extLst>
            <c:ext xmlns:c16="http://schemas.microsoft.com/office/drawing/2014/chart" uri="{C3380CC4-5D6E-409C-BE32-E72D297353CC}">
              <c16:uniqueId val="{00000000-9272-4ED7-8765-E82F94E58563}"/>
            </c:ext>
          </c:extLst>
        </c:ser>
        <c:dLbls>
          <c:showLegendKey val="0"/>
          <c:showVal val="0"/>
          <c:showCatName val="0"/>
          <c:showSerName val="0"/>
          <c:showPercent val="0"/>
          <c:showBubbleSize val="0"/>
        </c:dLbls>
        <c:smooth val="0"/>
        <c:axId val="1044792672"/>
        <c:axId val="1044780608"/>
      </c:lineChart>
      <c:catAx>
        <c:axId val="1044792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4780608"/>
        <c:crosses val="autoZero"/>
        <c:auto val="1"/>
        <c:lblAlgn val="ctr"/>
        <c:lblOffset val="100"/>
        <c:noMultiLvlLbl val="0"/>
      </c:catAx>
      <c:valAx>
        <c:axId val="104478060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4792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[Sunny Analysis.xlsx]SUNNY ANALYSIS!PivotTable3</c:name>
    <c:fmtId val="52"/>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9.2035035021840669E-2"/>
          <c:y val="4.3650793650793648E-2"/>
          <c:w val="0.90796496497815937"/>
          <c:h val="0.86429258842644674"/>
        </c:manualLayout>
      </c:layout>
      <c:lineChart>
        <c:grouping val="standard"/>
        <c:varyColors val="0"/>
        <c:ser>
          <c:idx val="0"/>
          <c:order val="0"/>
          <c:tx>
            <c:strRef>
              <c:f>'SUNNY ANALYSIS'!$B$19</c:f>
              <c:strCache>
                <c:ptCount val="1"/>
                <c:pt idx="0">
                  <c:v>Total</c:v>
                </c:pt>
              </c:strCache>
            </c:strRef>
          </c:tx>
          <c:spPr>
            <a:ln w="28575" cap="rnd">
              <a:solidFill>
                <a:srgbClr val="339999"/>
              </a:solidFill>
              <a:round/>
            </a:ln>
            <a:effectLst/>
          </c:spPr>
          <c:marker>
            <c:symbol val="none"/>
          </c:marker>
          <c:cat>
            <c:strRef>
              <c:f>'SUNNY ANALYSIS'!$A$20:$A$23</c:f>
              <c:strCache>
                <c:ptCount val="4"/>
                <c:pt idx="0">
                  <c:v>2020_Q1</c:v>
                </c:pt>
                <c:pt idx="1">
                  <c:v>2020_Q2</c:v>
                </c:pt>
                <c:pt idx="2">
                  <c:v>2020_Q3</c:v>
                </c:pt>
                <c:pt idx="3">
                  <c:v>2020_Q4</c:v>
                </c:pt>
              </c:strCache>
            </c:strRef>
          </c:cat>
          <c:val>
            <c:numRef>
              <c:f>'SUNNY ANALYSIS'!$B$20:$B$23</c:f>
              <c:numCache>
                <c:formatCode>_(* #,##0_);_(* \(#,##0\);_(* "-"??_);_(@_)</c:formatCode>
                <c:ptCount val="4"/>
                <c:pt idx="0">
                  <c:v>16.105263157894736</c:v>
                </c:pt>
                <c:pt idx="1">
                  <c:v>17.045454545454547</c:v>
                </c:pt>
                <c:pt idx="2">
                  <c:v>15.9</c:v>
                </c:pt>
                <c:pt idx="3">
                  <c:v>23.75</c:v>
                </c:pt>
              </c:numCache>
            </c:numRef>
          </c:val>
          <c:smooth val="0"/>
          <c:extLst>
            <c:ext xmlns:c16="http://schemas.microsoft.com/office/drawing/2014/chart" uri="{C3380CC4-5D6E-409C-BE32-E72D297353CC}">
              <c16:uniqueId val="{00000000-9272-4ED7-8765-E82F94E58563}"/>
            </c:ext>
          </c:extLst>
        </c:ser>
        <c:dLbls>
          <c:showLegendKey val="0"/>
          <c:showVal val="0"/>
          <c:showCatName val="0"/>
          <c:showSerName val="0"/>
          <c:showPercent val="0"/>
          <c:showBubbleSize val="0"/>
        </c:dLbls>
        <c:smooth val="0"/>
        <c:axId val="1044792672"/>
        <c:axId val="1044780608"/>
      </c:lineChart>
      <c:catAx>
        <c:axId val="1044792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4780608"/>
        <c:crosses val="autoZero"/>
        <c:auto val="1"/>
        <c:lblAlgn val="ctr"/>
        <c:lblOffset val="100"/>
        <c:noMultiLvlLbl val="0"/>
      </c:catAx>
      <c:valAx>
        <c:axId val="104478060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4792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[OXSI Sittwe WASH MR_2021 Template v2.xlsx]Pivot1!PivotTable1</c:name>
    <c:fmtId val="9"/>
  </c:pivotSource>
  <c:chart>
    <c:autoTitleDeleted val="1"/>
    <c:pivotFmts>
      <c:pivotFmt>
        <c:idx val="0"/>
        <c:spPr>
          <a:solidFill>
            <a:schemeClr val="accent1"/>
          </a:solidFill>
          <a:ln w="19050" cap="rnd">
            <a:solidFill>
              <a:srgbClr val="00B0F0"/>
            </a:solidFill>
            <a:round/>
          </a:ln>
          <a:effectLst/>
        </c:spPr>
        <c:marker>
          <c:symbol val="diamond"/>
          <c:size val="5"/>
          <c:spPr>
            <a:solidFill>
              <a:srgbClr val="00B0F0"/>
            </a:solidFill>
            <a:ln w="9525">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cap="rnd">
            <a:solidFill>
              <a:srgbClr val="92D050"/>
            </a:solidFill>
            <a:round/>
          </a:ln>
          <a:effectLst/>
        </c:spPr>
        <c:marker>
          <c:symbol val="diamond"/>
          <c:size val="5"/>
          <c:spPr>
            <a:solidFill>
              <a:srgbClr val="92D050"/>
            </a:solidFill>
            <a:ln w="9525">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cap="rnd">
            <a:solidFill>
              <a:srgbClr val="00B0F0"/>
            </a:solidFill>
            <a:round/>
          </a:ln>
          <a:effectLst/>
        </c:spPr>
        <c:marker>
          <c:symbol val="diamond"/>
          <c:size val="5"/>
          <c:spPr>
            <a:solidFill>
              <a:srgbClr val="00B0F0"/>
            </a:solidFill>
            <a:ln w="9525">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19050" cap="rnd">
            <a:solidFill>
              <a:srgbClr val="92D050"/>
            </a:solidFill>
            <a:round/>
          </a:ln>
          <a:effectLst/>
        </c:spPr>
        <c:marker>
          <c:symbol val="diamond"/>
          <c:size val="5"/>
          <c:spPr>
            <a:solidFill>
              <a:srgbClr val="92D050"/>
            </a:solidFill>
            <a:ln w="9525">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19050" cap="rnd">
            <a:solidFill>
              <a:srgbClr val="00B0F0"/>
            </a:solidFill>
            <a:round/>
          </a:ln>
          <a:effectLst/>
        </c:spPr>
        <c:marker>
          <c:symbol val="diamond"/>
          <c:size val="5"/>
          <c:spPr>
            <a:solidFill>
              <a:srgbClr val="00B0F0"/>
            </a:solidFill>
            <a:ln w="9525">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19050" cap="rnd">
            <a:solidFill>
              <a:srgbClr val="92D050"/>
            </a:solidFill>
            <a:round/>
          </a:ln>
          <a:effectLst/>
        </c:spPr>
        <c:marker>
          <c:symbol val="diamond"/>
          <c:size val="5"/>
          <c:spPr>
            <a:solidFill>
              <a:srgbClr val="92D050"/>
            </a:solidFill>
            <a:ln w="9525">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19050" cap="rnd">
            <a:solidFill>
              <a:srgbClr val="00B0F0"/>
            </a:solidFill>
            <a:round/>
          </a:ln>
          <a:effectLst/>
        </c:spPr>
        <c:marker>
          <c:symbol val="diamond"/>
          <c:size val="5"/>
          <c:spPr>
            <a:solidFill>
              <a:srgbClr val="00B0F0"/>
            </a:solidFill>
            <a:ln w="9525">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19050" cap="rnd">
            <a:solidFill>
              <a:srgbClr val="92D050"/>
            </a:solidFill>
            <a:round/>
          </a:ln>
          <a:effectLst/>
        </c:spPr>
        <c:marker>
          <c:symbol val="diamond"/>
          <c:size val="5"/>
          <c:spPr>
            <a:solidFill>
              <a:srgbClr val="92D050"/>
            </a:solidFill>
            <a:ln w="9525">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19050" cap="rnd">
            <a:solidFill>
              <a:srgbClr val="00B0F0"/>
            </a:solidFill>
            <a:round/>
          </a:ln>
          <a:effectLst/>
        </c:spPr>
        <c:marker>
          <c:symbol val="diamond"/>
          <c:size val="5"/>
          <c:spPr>
            <a:solidFill>
              <a:srgbClr val="00B0F0"/>
            </a:solidFill>
            <a:ln w="9525">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19050" cap="rnd">
            <a:solidFill>
              <a:srgbClr val="92D050"/>
            </a:solidFill>
            <a:round/>
          </a:ln>
          <a:effectLst/>
        </c:spPr>
        <c:marker>
          <c:symbol val="diamond"/>
          <c:size val="5"/>
          <c:spPr>
            <a:solidFill>
              <a:srgbClr val="92D050"/>
            </a:solidFill>
            <a:ln w="9525">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5.7392099381453524E-2"/>
          <c:y val="2.7157668360994328E-2"/>
          <c:w val="0.92001434191978348"/>
          <c:h val="0.73698834053415363"/>
        </c:manualLayout>
      </c:layout>
      <c:lineChart>
        <c:grouping val="standard"/>
        <c:varyColors val="0"/>
        <c:ser>
          <c:idx val="0"/>
          <c:order val="0"/>
          <c:tx>
            <c:strRef>
              <c:f>Pivot1!$C$2:$C$4</c:f>
              <c:strCache>
                <c:ptCount val="1"/>
                <c:pt idx="0">
                  <c:v>Site Wide - Water</c:v>
                </c:pt>
              </c:strCache>
            </c:strRef>
          </c:tx>
          <c:spPr>
            <a:ln w="19050" cap="rnd">
              <a:solidFill>
                <a:srgbClr val="00B0F0"/>
              </a:solidFill>
              <a:round/>
            </a:ln>
            <a:effectLst/>
          </c:spPr>
          <c:marker>
            <c:symbol val="diamond"/>
            <c:size val="5"/>
            <c:spPr>
              <a:solidFill>
                <a:srgbClr val="00B0F0"/>
              </a:solidFill>
              <a:ln w="9525">
                <a:noFill/>
              </a:ln>
              <a:effectLst/>
            </c:spPr>
          </c:marker>
          <c:cat>
            <c:multiLvlStrRef>
              <c:f>Pivot1!$B$5:$B$21</c:f>
              <c:multiLvlStrCache>
                <c:ptCount val="12"/>
                <c:lvl>
                  <c:pt idx="0">
                    <c:v>Jan</c:v>
                  </c:pt>
                  <c:pt idx="1">
                    <c:v>Feb</c:v>
                  </c:pt>
                  <c:pt idx="2">
                    <c:v>Mar</c:v>
                  </c:pt>
                  <c:pt idx="3">
                    <c:v>Apr</c:v>
                  </c:pt>
                  <c:pt idx="4">
                    <c:v>May</c:v>
                  </c:pt>
                  <c:pt idx="5">
                    <c:v>Jun</c:v>
                  </c:pt>
                  <c:pt idx="6">
                    <c:v>Jul</c:v>
                  </c:pt>
                  <c:pt idx="7">
                    <c:v>Aug</c:v>
                  </c:pt>
                  <c:pt idx="8">
                    <c:v>Sep</c:v>
                  </c:pt>
                  <c:pt idx="9">
                    <c:v>Oct</c:v>
                  </c:pt>
                  <c:pt idx="10">
                    <c:v>Nov</c:v>
                  </c:pt>
                  <c:pt idx="11">
                    <c:v>Dec</c:v>
                  </c:pt>
                </c:lvl>
                <c:lvl>
                  <c:pt idx="0">
                    <c:v>Qtr1</c:v>
                  </c:pt>
                  <c:pt idx="3">
                    <c:v>Qtr2</c:v>
                  </c:pt>
                  <c:pt idx="6">
                    <c:v>Qtr3</c:v>
                  </c:pt>
                  <c:pt idx="9">
                    <c:v>Qtr4</c:v>
                  </c:pt>
                </c:lvl>
                <c:lvl>
                  <c:pt idx="0">
                    <c:v>2020</c:v>
                  </c:pt>
                </c:lvl>
              </c:multiLvlStrCache>
            </c:multiLvlStrRef>
          </c:cat>
          <c:val>
            <c:numRef>
              <c:f>Pivot1!$C$5:$C$21</c:f>
              <c:numCache>
                <c:formatCode>0%</c:formatCode>
                <c:ptCount val="12"/>
                <c:pt idx="0">
                  <c:v>0.88</c:v>
                </c:pt>
                <c:pt idx="1">
                  <c:v>0.89</c:v>
                </c:pt>
                <c:pt idx="2">
                  <c:v>0.92</c:v>
                </c:pt>
                <c:pt idx="3">
                  <c:v>0.91</c:v>
                </c:pt>
                <c:pt idx="4">
                  <c:v>0.9</c:v>
                </c:pt>
                <c:pt idx="5">
                  <c:v>0.92</c:v>
                </c:pt>
                <c:pt idx="6">
                  <c:v>0.93</c:v>
                </c:pt>
                <c:pt idx="7">
                  <c:v>0.92</c:v>
                </c:pt>
                <c:pt idx="8">
                  <c:v>0.91</c:v>
                </c:pt>
                <c:pt idx="9">
                  <c:v>0.93</c:v>
                </c:pt>
                <c:pt idx="10">
                  <c:v>0.93</c:v>
                </c:pt>
                <c:pt idx="11">
                  <c:v>0.87</c:v>
                </c:pt>
              </c:numCache>
            </c:numRef>
          </c:val>
          <c:smooth val="1"/>
          <c:extLst>
            <c:ext xmlns:c16="http://schemas.microsoft.com/office/drawing/2014/chart" uri="{C3380CC4-5D6E-409C-BE32-E72D297353CC}">
              <c16:uniqueId val="{00000000-17FC-4446-804E-72C84DED4848}"/>
            </c:ext>
          </c:extLst>
        </c:ser>
        <c:ser>
          <c:idx val="1"/>
          <c:order val="1"/>
          <c:tx>
            <c:strRef>
              <c:f>Pivot1!$D$2:$D$4</c:f>
              <c:strCache>
                <c:ptCount val="1"/>
                <c:pt idx="0">
                  <c:v>Site Wide - Latrines</c:v>
                </c:pt>
              </c:strCache>
            </c:strRef>
          </c:tx>
          <c:spPr>
            <a:ln w="19050" cap="rnd">
              <a:solidFill>
                <a:srgbClr val="339999"/>
              </a:solidFill>
              <a:round/>
            </a:ln>
            <a:effectLst/>
          </c:spPr>
          <c:marker>
            <c:symbol val="diamond"/>
            <c:size val="5"/>
            <c:spPr>
              <a:solidFill>
                <a:srgbClr val="339999"/>
              </a:solidFill>
              <a:ln w="9525">
                <a:solidFill>
                  <a:srgbClr val="339999"/>
                </a:solidFill>
              </a:ln>
              <a:effectLst/>
            </c:spPr>
          </c:marker>
          <c:cat>
            <c:multiLvlStrRef>
              <c:f>Pivot1!$B$5:$B$21</c:f>
              <c:multiLvlStrCache>
                <c:ptCount val="12"/>
                <c:lvl>
                  <c:pt idx="0">
                    <c:v>Jan</c:v>
                  </c:pt>
                  <c:pt idx="1">
                    <c:v>Feb</c:v>
                  </c:pt>
                  <c:pt idx="2">
                    <c:v>Mar</c:v>
                  </c:pt>
                  <c:pt idx="3">
                    <c:v>Apr</c:v>
                  </c:pt>
                  <c:pt idx="4">
                    <c:v>May</c:v>
                  </c:pt>
                  <c:pt idx="5">
                    <c:v>Jun</c:v>
                  </c:pt>
                  <c:pt idx="6">
                    <c:v>Jul</c:v>
                  </c:pt>
                  <c:pt idx="7">
                    <c:v>Aug</c:v>
                  </c:pt>
                  <c:pt idx="8">
                    <c:v>Sep</c:v>
                  </c:pt>
                  <c:pt idx="9">
                    <c:v>Oct</c:v>
                  </c:pt>
                  <c:pt idx="10">
                    <c:v>Nov</c:v>
                  </c:pt>
                  <c:pt idx="11">
                    <c:v>Dec</c:v>
                  </c:pt>
                </c:lvl>
                <c:lvl>
                  <c:pt idx="0">
                    <c:v>Qtr1</c:v>
                  </c:pt>
                  <c:pt idx="3">
                    <c:v>Qtr2</c:v>
                  </c:pt>
                  <c:pt idx="6">
                    <c:v>Qtr3</c:v>
                  </c:pt>
                  <c:pt idx="9">
                    <c:v>Qtr4</c:v>
                  </c:pt>
                </c:lvl>
                <c:lvl>
                  <c:pt idx="0">
                    <c:v>2020</c:v>
                  </c:pt>
                </c:lvl>
              </c:multiLvlStrCache>
            </c:multiLvlStrRef>
          </c:cat>
          <c:val>
            <c:numRef>
              <c:f>Pivot1!$D$5:$D$21</c:f>
              <c:numCache>
                <c:formatCode>0%</c:formatCode>
                <c:ptCount val="12"/>
                <c:pt idx="0">
                  <c:v>0.85</c:v>
                </c:pt>
                <c:pt idx="1">
                  <c:v>0.89</c:v>
                </c:pt>
                <c:pt idx="2">
                  <c:v>0.89</c:v>
                </c:pt>
                <c:pt idx="3">
                  <c:v>0.89</c:v>
                </c:pt>
                <c:pt idx="4">
                  <c:v>0.89</c:v>
                </c:pt>
                <c:pt idx="5">
                  <c:v>0.86</c:v>
                </c:pt>
                <c:pt idx="6">
                  <c:v>0.89</c:v>
                </c:pt>
                <c:pt idx="7">
                  <c:v>0.89</c:v>
                </c:pt>
                <c:pt idx="8">
                  <c:v>0.84</c:v>
                </c:pt>
                <c:pt idx="9">
                  <c:v>0.83</c:v>
                </c:pt>
                <c:pt idx="10">
                  <c:v>0.86</c:v>
                </c:pt>
                <c:pt idx="11">
                  <c:v>0.85</c:v>
                </c:pt>
              </c:numCache>
            </c:numRef>
          </c:val>
          <c:smooth val="1"/>
          <c:extLst>
            <c:ext xmlns:c16="http://schemas.microsoft.com/office/drawing/2014/chart" uri="{C3380CC4-5D6E-409C-BE32-E72D297353CC}">
              <c16:uniqueId val="{00000001-17FC-4446-804E-72C84DED4848}"/>
            </c:ext>
          </c:extLst>
        </c:ser>
        <c:dLbls>
          <c:showLegendKey val="0"/>
          <c:showVal val="0"/>
          <c:showCatName val="0"/>
          <c:showSerName val="0"/>
          <c:showPercent val="0"/>
          <c:showBubbleSize val="0"/>
        </c:dLbls>
        <c:marker val="1"/>
        <c:smooth val="0"/>
        <c:axId val="1376446816"/>
        <c:axId val="1376447232"/>
      </c:lineChart>
      <c:catAx>
        <c:axId val="1376446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6447232"/>
        <c:crosses val="autoZero"/>
        <c:auto val="1"/>
        <c:lblAlgn val="ctr"/>
        <c:lblOffset val="100"/>
        <c:noMultiLvlLbl val="0"/>
      </c:catAx>
      <c:valAx>
        <c:axId val="1376447232"/>
        <c:scaling>
          <c:orientation val="minMax"/>
          <c:max val="1"/>
          <c:min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6446816"/>
        <c:crosses val="autoZero"/>
        <c:crossBetween val="between"/>
      </c:valAx>
      <c:spPr>
        <a:noFill/>
        <a:ln>
          <a:noFill/>
        </a:ln>
        <a:effectLst/>
      </c:spPr>
    </c:plotArea>
    <c:legend>
      <c:legendPos val="r"/>
      <c:layout>
        <c:manualLayout>
          <c:xMode val="edge"/>
          <c:yMode val="edge"/>
          <c:x val="0.74587959099229251"/>
          <c:y val="0.53542090638440221"/>
          <c:w val="0.22962693475653803"/>
          <c:h val="9.92129218825506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outerShdw blurRad="50800" dist="38100" dir="2700000" algn="tl" rotWithShape="0">
        <a:prstClr val="black">
          <a:alpha val="40000"/>
        </a:prstClr>
      </a:outerShdw>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[Sunny Analysis.xlsx]SUNNY ANALYSIS!PivotTable3</c:name>
    <c:fmtId val="52"/>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9.2035035021840669E-2"/>
          <c:y val="4.3650793650793648E-2"/>
          <c:w val="0.90796496497815937"/>
          <c:h val="0.86429258842644674"/>
        </c:manualLayout>
      </c:layout>
      <c:lineChart>
        <c:grouping val="standard"/>
        <c:varyColors val="0"/>
        <c:ser>
          <c:idx val="0"/>
          <c:order val="0"/>
          <c:tx>
            <c:strRef>
              <c:f>'SUNNY ANALYSIS'!$B$19</c:f>
              <c:strCache>
                <c:ptCount val="1"/>
                <c:pt idx="0">
                  <c:v>Total</c:v>
                </c:pt>
              </c:strCache>
            </c:strRef>
          </c:tx>
          <c:spPr>
            <a:ln w="28575" cap="rnd">
              <a:solidFill>
                <a:srgbClr val="339999"/>
              </a:solidFill>
              <a:round/>
            </a:ln>
            <a:effectLst/>
          </c:spPr>
          <c:marker>
            <c:symbol val="none"/>
          </c:marker>
          <c:cat>
            <c:strRef>
              <c:f>'SUNNY ANALYSIS'!$A$20:$A$23</c:f>
              <c:strCache>
                <c:ptCount val="4"/>
                <c:pt idx="0">
                  <c:v>2020_Q1</c:v>
                </c:pt>
                <c:pt idx="1">
                  <c:v>2020_Q2</c:v>
                </c:pt>
                <c:pt idx="2">
                  <c:v>2020_Q3</c:v>
                </c:pt>
                <c:pt idx="3">
                  <c:v>2020_Q4</c:v>
                </c:pt>
              </c:strCache>
            </c:strRef>
          </c:cat>
          <c:val>
            <c:numRef>
              <c:f>'SUNNY ANALYSIS'!$B$20:$B$23</c:f>
              <c:numCache>
                <c:formatCode>_(* #,##0_);_(* \(#,##0\);_(* "-"??_);_(@_)</c:formatCode>
                <c:ptCount val="4"/>
                <c:pt idx="0">
                  <c:v>16.105263157894736</c:v>
                </c:pt>
                <c:pt idx="1">
                  <c:v>17.045454545454547</c:v>
                </c:pt>
                <c:pt idx="2">
                  <c:v>15.9</c:v>
                </c:pt>
                <c:pt idx="3">
                  <c:v>23.75</c:v>
                </c:pt>
              </c:numCache>
            </c:numRef>
          </c:val>
          <c:smooth val="0"/>
          <c:extLst>
            <c:ext xmlns:c16="http://schemas.microsoft.com/office/drawing/2014/chart" uri="{C3380CC4-5D6E-409C-BE32-E72D297353CC}">
              <c16:uniqueId val="{00000000-9272-4ED7-8765-E82F94E58563}"/>
            </c:ext>
          </c:extLst>
        </c:ser>
        <c:dLbls>
          <c:showLegendKey val="0"/>
          <c:showVal val="0"/>
          <c:showCatName val="0"/>
          <c:showSerName val="0"/>
          <c:showPercent val="0"/>
          <c:showBubbleSize val="0"/>
        </c:dLbls>
        <c:smooth val="0"/>
        <c:axId val="1044792672"/>
        <c:axId val="1044780608"/>
      </c:lineChart>
      <c:catAx>
        <c:axId val="1044792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4780608"/>
        <c:crosses val="autoZero"/>
        <c:auto val="1"/>
        <c:lblAlgn val="ctr"/>
        <c:lblOffset val="100"/>
        <c:noMultiLvlLbl val="0"/>
      </c:catAx>
      <c:valAx>
        <c:axId val="104478060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4792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A1E414-8684-4D6D-9BF1-CDB2AA9732C1}" type="doc">
      <dgm:prSet loTypeId="urn:diagrams.loki3.com/BracketList" loCatId="list" qsTypeId="urn:microsoft.com/office/officeart/2005/8/quickstyle/simple1" qsCatId="simple" csTypeId="urn:microsoft.com/office/officeart/2005/8/colors/accent0_2" csCatId="mainScheme" phldr="1"/>
      <dgm:spPr/>
      <dgm:t>
        <a:bodyPr/>
        <a:lstStyle/>
        <a:p>
          <a:endParaRPr lang="en-GB"/>
        </a:p>
      </dgm:t>
    </dgm:pt>
    <dgm:pt modelId="{98F50FD1-E497-4FF5-B111-044457F231AF}">
      <dgm:prSet phldrT="[Text]"/>
      <dgm:spPr/>
      <dgm:t>
        <a:bodyPr/>
        <a:lstStyle/>
        <a:p>
          <a:r>
            <a:rPr lang="en-GB" dirty="0">
              <a:latin typeface="Avenir Next" panose="020B0503020202020204" pitchFamily="34" charset="0"/>
            </a:rPr>
            <a:t>People Centred Programming</a:t>
          </a:r>
        </a:p>
      </dgm:t>
    </dgm:pt>
    <dgm:pt modelId="{B09C801A-682A-45E1-AFC4-6F8A81659E09}" type="parTrans" cxnId="{47ED3BB9-FBDB-4C50-9FFB-D8117B56E6DC}">
      <dgm:prSet/>
      <dgm:spPr/>
      <dgm:t>
        <a:bodyPr/>
        <a:lstStyle/>
        <a:p>
          <a:endParaRPr lang="en-GB">
            <a:latin typeface="Avenir Next" panose="020B0503020202020204" pitchFamily="34" charset="0"/>
          </a:endParaRPr>
        </a:p>
      </dgm:t>
    </dgm:pt>
    <dgm:pt modelId="{705DF9AE-A9C8-4D1B-8490-AA52A65289F8}" type="sibTrans" cxnId="{47ED3BB9-FBDB-4C50-9FFB-D8117B56E6DC}">
      <dgm:prSet/>
      <dgm:spPr/>
      <dgm:t>
        <a:bodyPr/>
        <a:lstStyle/>
        <a:p>
          <a:endParaRPr lang="en-GB">
            <a:latin typeface="Avenir Next" panose="020B0503020202020204" pitchFamily="34" charset="0"/>
          </a:endParaRPr>
        </a:p>
      </dgm:t>
    </dgm:pt>
    <dgm:pt modelId="{46DBCA4B-801D-4E75-B8A7-48D0F0C4C058}">
      <dgm:prSet phldrT="[Text]"/>
      <dgm:spPr/>
      <dgm:t>
        <a:bodyPr/>
        <a:lstStyle/>
        <a:p>
          <a:r>
            <a:rPr lang="en-GB" dirty="0">
              <a:latin typeface="Avenir Next" panose="020B0503020202020204" pitchFamily="34" charset="0"/>
            </a:rPr>
            <a:t>Public Health Risk</a:t>
          </a:r>
        </a:p>
      </dgm:t>
    </dgm:pt>
    <dgm:pt modelId="{8A34D59A-42CD-4D7F-9781-20D62C742B91}" type="parTrans" cxnId="{0143892D-5C87-49BB-90B1-97CB80DBCFB2}">
      <dgm:prSet/>
      <dgm:spPr/>
      <dgm:t>
        <a:bodyPr/>
        <a:lstStyle/>
        <a:p>
          <a:endParaRPr lang="en-GB">
            <a:latin typeface="Avenir Next" panose="020B0503020202020204" pitchFamily="34" charset="0"/>
          </a:endParaRPr>
        </a:p>
      </dgm:t>
    </dgm:pt>
    <dgm:pt modelId="{0AB84701-AD60-4857-A1DE-0BB34907CE78}" type="sibTrans" cxnId="{0143892D-5C87-49BB-90B1-97CB80DBCFB2}">
      <dgm:prSet/>
      <dgm:spPr/>
      <dgm:t>
        <a:bodyPr/>
        <a:lstStyle/>
        <a:p>
          <a:endParaRPr lang="en-GB">
            <a:latin typeface="Avenir Next" panose="020B0503020202020204" pitchFamily="34" charset="0"/>
          </a:endParaRPr>
        </a:p>
      </dgm:t>
    </dgm:pt>
    <dgm:pt modelId="{48BD1295-1440-4970-AE19-DBC0C0F902BB}">
      <dgm:prSet phldrT="[Text]"/>
      <dgm:spPr/>
      <dgm:t>
        <a:bodyPr/>
        <a:lstStyle/>
        <a:p>
          <a:r>
            <a:rPr lang="en-GB" dirty="0">
              <a:latin typeface="Avenir Next" panose="020B0503020202020204" pitchFamily="34" charset="0"/>
            </a:rPr>
            <a:t>WASH Services</a:t>
          </a:r>
        </a:p>
      </dgm:t>
    </dgm:pt>
    <dgm:pt modelId="{677DDEA8-1CCD-453E-8F3E-EA88A70EB690}" type="parTrans" cxnId="{821595AF-8611-477B-BC86-E9439EF68E82}">
      <dgm:prSet/>
      <dgm:spPr/>
      <dgm:t>
        <a:bodyPr/>
        <a:lstStyle/>
        <a:p>
          <a:endParaRPr lang="en-GB">
            <a:latin typeface="Avenir Next" panose="020B0503020202020204" pitchFamily="34" charset="0"/>
          </a:endParaRPr>
        </a:p>
      </dgm:t>
    </dgm:pt>
    <dgm:pt modelId="{8A9C69B8-7E72-4D55-AE33-236F4F8A289D}" type="sibTrans" cxnId="{821595AF-8611-477B-BC86-E9439EF68E82}">
      <dgm:prSet/>
      <dgm:spPr/>
      <dgm:t>
        <a:bodyPr/>
        <a:lstStyle/>
        <a:p>
          <a:endParaRPr lang="en-GB">
            <a:latin typeface="Avenir Next" panose="020B0503020202020204" pitchFamily="34" charset="0"/>
          </a:endParaRPr>
        </a:p>
      </dgm:t>
    </dgm:pt>
    <dgm:pt modelId="{20817385-D95C-49BA-B2C0-F680A4FEBE78}">
      <dgm:prSet phldrT="[Text]"/>
      <dgm:spPr/>
      <dgm:t>
        <a:bodyPr/>
        <a:lstStyle/>
        <a:p>
          <a:pPr>
            <a:buNone/>
          </a:pPr>
          <a:r>
            <a:rPr lang="en-GB" dirty="0">
              <a:latin typeface="Avenir Next" panose="020B0503020202020204" pitchFamily="34" charset="0"/>
            </a:rPr>
            <a:t>Satisfaction</a:t>
          </a:r>
        </a:p>
      </dgm:t>
    </dgm:pt>
    <dgm:pt modelId="{2A969C5F-FD58-43BE-9B2F-5C469B8EB35F}" type="parTrans" cxnId="{6C7BF956-7B19-47F0-A160-01F981F4381A}">
      <dgm:prSet/>
      <dgm:spPr/>
      <dgm:t>
        <a:bodyPr/>
        <a:lstStyle/>
        <a:p>
          <a:endParaRPr lang="en-GB">
            <a:latin typeface="Avenir Next" panose="020B0503020202020204" pitchFamily="34" charset="0"/>
          </a:endParaRPr>
        </a:p>
      </dgm:t>
    </dgm:pt>
    <dgm:pt modelId="{574EE896-7B6C-4D3B-BF30-EB5B6FAD1EEC}" type="sibTrans" cxnId="{6C7BF956-7B19-47F0-A160-01F981F4381A}">
      <dgm:prSet/>
      <dgm:spPr/>
      <dgm:t>
        <a:bodyPr/>
        <a:lstStyle/>
        <a:p>
          <a:endParaRPr lang="en-GB">
            <a:latin typeface="Avenir Next" panose="020B0503020202020204" pitchFamily="34" charset="0"/>
          </a:endParaRPr>
        </a:p>
      </dgm:t>
    </dgm:pt>
    <dgm:pt modelId="{80C7926D-BED6-408A-9ED7-28D81B58C523}">
      <dgm:prSet phldrT="[Text]"/>
      <dgm:spPr/>
      <dgm:t>
        <a:bodyPr/>
        <a:lstStyle/>
        <a:p>
          <a:pPr>
            <a:buNone/>
          </a:pPr>
          <a:r>
            <a:rPr lang="en-GB" dirty="0">
              <a:latin typeface="Avenir Next" panose="020B0503020202020204" pitchFamily="34" charset="0"/>
            </a:rPr>
            <a:t>Safety</a:t>
          </a:r>
        </a:p>
      </dgm:t>
    </dgm:pt>
    <dgm:pt modelId="{A8AF1F80-61BC-4515-8483-D18FDE8B5B4F}" type="parTrans" cxnId="{27DFBD3D-AD83-40CC-AA14-69AA5B90A259}">
      <dgm:prSet/>
      <dgm:spPr/>
      <dgm:t>
        <a:bodyPr/>
        <a:lstStyle/>
        <a:p>
          <a:endParaRPr lang="en-GB">
            <a:latin typeface="Avenir Next" panose="020B0503020202020204" pitchFamily="34" charset="0"/>
          </a:endParaRPr>
        </a:p>
      </dgm:t>
    </dgm:pt>
    <dgm:pt modelId="{33A5DC31-BF6A-49D1-B5F4-7E676FB24025}" type="sibTrans" cxnId="{27DFBD3D-AD83-40CC-AA14-69AA5B90A259}">
      <dgm:prSet/>
      <dgm:spPr/>
      <dgm:t>
        <a:bodyPr/>
        <a:lstStyle/>
        <a:p>
          <a:endParaRPr lang="en-GB">
            <a:latin typeface="Avenir Next" panose="020B0503020202020204" pitchFamily="34" charset="0"/>
          </a:endParaRPr>
        </a:p>
      </dgm:t>
    </dgm:pt>
    <dgm:pt modelId="{61A9EECD-4E30-4BB6-B806-1743D983D8A9}">
      <dgm:prSet phldrT="[Text]"/>
      <dgm:spPr/>
      <dgm:t>
        <a:bodyPr/>
        <a:lstStyle/>
        <a:p>
          <a:pPr>
            <a:buNone/>
          </a:pPr>
          <a:r>
            <a:rPr lang="en-GB" dirty="0">
              <a:latin typeface="Avenir Next" panose="020B0503020202020204" pitchFamily="34" charset="0"/>
            </a:rPr>
            <a:t>Participation</a:t>
          </a:r>
        </a:p>
      </dgm:t>
    </dgm:pt>
    <dgm:pt modelId="{6F2E9ED5-87F1-4850-8495-896ACC2D3A2B}" type="parTrans" cxnId="{19A6BAC6-50D8-447D-BFBE-DA9D769C1203}">
      <dgm:prSet/>
      <dgm:spPr/>
      <dgm:t>
        <a:bodyPr/>
        <a:lstStyle/>
        <a:p>
          <a:endParaRPr lang="en-GB">
            <a:latin typeface="Avenir Next" panose="020B0503020202020204" pitchFamily="34" charset="0"/>
          </a:endParaRPr>
        </a:p>
      </dgm:t>
    </dgm:pt>
    <dgm:pt modelId="{19E397A5-A503-466A-BBC1-CF267CDA32AA}" type="sibTrans" cxnId="{19A6BAC6-50D8-447D-BFBE-DA9D769C1203}">
      <dgm:prSet/>
      <dgm:spPr/>
      <dgm:t>
        <a:bodyPr/>
        <a:lstStyle/>
        <a:p>
          <a:endParaRPr lang="en-GB">
            <a:latin typeface="Avenir Next" panose="020B0503020202020204" pitchFamily="34" charset="0"/>
          </a:endParaRPr>
        </a:p>
      </dgm:t>
    </dgm:pt>
    <dgm:pt modelId="{08738E20-2F07-45C1-AFF6-24BF6FF29588}">
      <dgm:prSet phldrT="[Text]"/>
      <dgm:spPr/>
      <dgm:t>
        <a:bodyPr/>
        <a:lstStyle/>
        <a:p>
          <a:pPr>
            <a:buNone/>
          </a:pPr>
          <a:r>
            <a:rPr lang="en-GB" dirty="0">
              <a:latin typeface="Avenir Next" panose="020B0503020202020204" pitchFamily="34" charset="0"/>
            </a:rPr>
            <a:t>Inclusion</a:t>
          </a:r>
        </a:p>
      </dgm:t>
    </dgm:pt>
    <dgm:pt modelId="{F5EE35A4-0B7C-461D-85F7-9A30804238B7}" type="parTrans" cxnId="{1B07E0D0-3A7B-44F3-B52C-165EACE5C0E8}">
      <dgm:prSet/>
      <dgm:spPr/>
      <dgm:t>
        <a:bodyPr/>
        <a:lstStyle/>
        <a:p>
          <a:endParaRPr lang="en-GB">
            <a:latin typeface="Avenir Next" panose="020B0503020202020204" pitchFamily="34" charset="0"/>
          </a:endParaRPr>
        </a:p>
      </dgm:t>
    </dgm:pt>
    <dgm:pt modelId="{883BA988-9153-429C-AD1D-DD5A2153C008}" type="sibTrans" cxnId="{1B07E0D0-3A7B-44F3-B52C-165EACE5C0E8}">
      <dgm:prSet/>
      <dgm:spPr/>
      <dgm:t>
        <a:bodyPr/>
        <a:lstStyle/>
        <a:p>
          <a:endParaRPr lang="en-GB">
            <a:latin typeface="Avenir Next" panose="020B0503020202020204" pitchFamily="34" charset="0"/>
          </a:endParaRPr>
        </a:p>
      </dgm:t>
    </dgm:pt>
    <dgm:pt modelId="{C80C9AFA-39E2-4D92-8818-6A17C0C9B6FD}">
      <dgm:prSet phldrT="[Text]"/>
      <dgm:spPr/>
      <dgm:t>
        <a:bodyPr/>
        <a:lstStyle/>
        <a:p>
          <a:pPr>
            <a:buNone/>
          </a:pPr>
          <a:r>
            <a:rPr lang="en-GB" dirty="0">
              <a:latin typeface="Avenir Next" panose="020B0503020202020204" pitchFamily="34" charset="0"/>
            </a:rPr>
            <a:t>Feedback</a:t>
          </a:r>
        </a:p>
      </dgm:t>
    </dgm:pt>
    <dgm:pt modelId="{8C6C49A2-8580-481E-8B00-8246E252B2FE}" type="parTrans" cxnId="{6F8F831A-D5BE-4EDF-B49F-9C048F7DAEAB}">
      <dgm:prSet/>
      <dgm:spPr/>
      <dgm:t>
        <a:bodyPr/>
        <a:lstStyle/>
        <a:p>
          <a:endParaRPr lang="en-GB">
            <a:latin typeface="Avenir Next" panose="020B0503020202020204" pitchFamily="34" charset="0"/>
          </a:endParaRPr>
        </a:p>
      </dgm:t>
    </dgm:pt>
    <dgm:pt modelId="{ECC94D4E-FCE7-4E15-84CE-3E944D4F8F47}" type="sibTrans" cxnId="{6F8F831A-D5BE-4EDF-B49F-9C048F7DAEAB}">
      <dgm:prSet/>
      <dgm:spPr/>
      <dgm:t>
        <a:bodyPr/>
        <a:lstStyle/>
        <a:p>
          <a:endParaRPr lang="en-GB">
            <a:latin typeface="Avenir Next" panose="020B0503020202020204" pitchFamily="34" charset="0"/>
          </a:endParaRPr>
        </a:p>
      </dgm:t>
    </dgm:pt>
    <dgm:pt modelId="{D25A7A1D-DAE8-42F3-9585-1FDB91EDA2AC}">
      <dgm:prSet phldrT="[Text]"/>
      <dgm:spPr/>
      <dgm:t>
        <a:bodyPr/>
        <a:lstStyle/>
        <a:p>
          <a:pPr>
            <a:buNone/>
          </a:pPr>
          <a:r>
            <a:rPr lang="en-GB" dirty="0">
              <a:latin typeface="Avenir Next" panose="020B0503020202020204" pitchFamily="34" charset="0"/>
            </a:rPr>
            <a:t>Water quantity</a:t>
          </a:r>
        </a:p>
      </dgm:t>
    </dgm:pt>
    <dgm:pt modelId="{2FA51FBE-82B7-4765-B910-4674FC1D7964}" type="parTrans" cxnId="{83F188B8-CCF3-4DFD-A069-A0E6AE209AF0}">
      <dgm:prSet/>
      <dgm:spPr/>
      <dgm:t>
        <a:bodyPr/>
        <a:lstStyle/>
        <a:p>
          <a:endParaRPr lang="en-GB">
            <a:latin typeface="Avenir Next" panose="020B0503020202020204" pitchFamily="34" charset="0"/>
          </a:endParaRPr>
        </a:p>
      </dgm:t>
    </dgm:pt>
    <dgm:pt modelId="{A0B9580F-E7CB-4CA4-89D4-E9FCE5C91FAF}" type="sibTrans" cxnId="{83F188B8-CCF3-4DFD-A069-A0E6AE209AF0}">
      <dgm:prSet/>
      <dgm:spPr/>
      <dgm:t>
        <a:bodyPr/>
        <a:lstStyle/>
        <a:p>
          <a:endParaRPr lang="en-GB">
            <a:latin typeface="Avenir Next" panose="020B0503020202020204" pitchFamily="34" charset="0"/>
          </a:endParaRPr>
        </a:p>
      </dgm:t>
    </dgm:pt>
    <dgm:pt modelId="{C98A2E3A-E348-419C-820B-B2218618BA76}">
      <dgm:prSet phldrT="[Text]"/>
      <dgm:spPr/>
      <dgm:t>
        <a:bodyPr/>
        <a:lstStyle/>
        <a:p>
          <a:pPr>
            <a:buNone/>
          </a:pPr>
          <a:r>
            <a:rPr lang="en-GB" dirty="0">
              <a:latin typeface="Avenir Next" panose="020B0503020202020204" pitchFamily="34" charset="0"/>
            </a:rPr>
            <a:t>Water quality</a:t>
          </a:r>
        </a:p>
      </dgm:t>
    </dgm:pt>
    <dgm:pt modelId="{BC306D14-1007-4DD5-821D-33FAE266CC08}" type="parTrans" cxnId="{02F8FCBC-A085-4095-8F99-8F7D77F8C726}">
      <dgm:prSet/>
      <dgm:spPr/>
      <dgm:t>
        <a:bodyPr/>
        <a:lstStyle/>
        <a:p>
          <a:endParaRPr lang="en-GB">
            <a:latin typeface="Avenir Next" panose="020B0503020202020204" pitchFamily="34" charset="0"/>
          </a:endParaRPr>
        </a:p>
      </dgm:t>
    </dgm:pt>
    <dgm:pt modelId="{9A1ADD73-EABA-46F4-9C09-D3A37A5F994A}" type="sibTrans" cxnId="{02F8FCBC-A085-4095-8F99-8F7D77F8C726}">
      <dgm:prSet/>
      <dgm:spPr/>
      <dgm:t>
        <a:bodyPr/>
        <a:lstStyle/>
        <a:p>
          <a:endParaRPr lang="en-GB">
            <a:latin typeface="Avenir Next" panose="020B0503020202020204" pitchFamily="34" charset="0"/>
          </a:endParaRPr>
        </a:p>
      </dgm:t>
    </dgm:pt>
    <dgm:pt modelId="{5D6A0627-CB6C-4951-9FB3-67D0AD9B0A0E}">
      <dgm:prSet phldrT="[Text]"/>
      <dgm:spPr/>
      <dgm:t>
        <a:bodyPr/>
        <a:lstStyle/>
        <a:p>
          <a:pPr>
            <a:buNone/>
          </a:pPr>
          <a:r>
            <a:rPr lang="en-GB" dirty="0">
              <a:latin typeface="Avenir Next" panose="020B0503020202020204" pitchFamily="34" charset="0"/>
            </a:rPr>
            <a:t>Sanitation</a:t>
          </a:r>
        </a:p>
      </dgm:t>
    </dgm:pt>
    <dgm:pt modelId="{EC64D368-4078-45A1-92C2-19ADDFDF59CB}" type="parTrans" cxnId="{1D144E96-8644-4E97-85D7-17E71F7C318E}">
      <dgm:prSet/>
      <dgm:spPr/>
      <dgm:t>
        <a:bodyPr/>
        <a:lstStyle/>
        <a:p>
          <a:endParaRPr lang="en-GB">
            <a:latin typeface="Avenir Next" panose="020B0503020202020204" pitchFamily="34" charset="0"/>
          </a:endParaRPr>
        </a:p>
      </dgm:t>
    </dgm:pt>
    <dgm:pt modelId="{25886CC7-41A3-44C2-9AF6-15B01EE9F302}" type="sibTrans" cxnId="{1D144E96-8644-4E97-85D7-17E71F7C318E}">
      <dgm:prSet/>
      <dgm:spPr/>
      <dgm:t>
        <a:bodyPr/>
        <a:lstStyle/>
        <a:p>
          <a:endParaRPr lang="en-GB">
            <a:latin typeface="Avenir Next" panose="020B0503020202020204" pitchFamily="34" charset="0"/>
          </a:endParaRPr>
        </a:p>
      </dgm:t>
    </dgm:pt>
    <dgm:pt modelId="{2E75C614-540D-4E49-96D2-A426970AE8F7}">
      <dgm:prSet phldrT="[Text]"/>
      <dgm:spPr/>
      <dgm:t>
        <a:bodyPr/>
        <a:lstStyle/>
        <a:p>
          <a:pPr>
            <a:buNone/>
          </a:pPr>
          <a:r>
            <a:rPr lang="en-GB" dirty="0">
              <a:latin typeface="Avenir Next" panose="020B0503020202020204" pitchFamily="34" charset="0"/>
            </a:rPr>
            <a:t>Handwashing</a:t>
          </a:r>
        </a:p>
      </dgm:t>
    </dgm:pt>
    <dgm:pt modelId="{9003499E-0FBF-4F8F-A385-1534EDB07394}" type="parTrans" cxnId="{42DE1402-B547-4494-95B6-A8CCAF6C6AB0}">
      <dgm:prSet/>
      <dgm:spPr/>
      <dgm:t>
        <a:bodyPr/>
        <a:lstStyle/>
        <a:p>
          <a:endParaRPr lang="en-GB">
            <a:latin typeface="Avenir Next" panose="020B0503020202020204" pitchFamily="34" charset="0"/>
          </a:endParaRPr>
        </a:p>
      </dgm:t>
    </dgm:pt>
    <dgm:pt modelId="{B6F730A2-D622-4353-923E-B1B997599325}" type="sibTrans" cxnId="{42DE1402-B547-4494-95B6-A8CCAF6C6AB0}">
      <dgm:prSet/>
      <dgm:spPr/>
      <dgm:t>
        <a:bodyPr/>
        <a:lstStyle/>
        <a:p>
          <a:endParaRPr lang="en-GB">
            <a:latin typeface="Avenir Next" panose="020B0503020202020204" pitchFamily="34" charset="0"/>
          </a:endParaRPr>
        </a:p>
      </dgm:t>
    </dgm:pt>
    <dgm:pt modelId="{3E79F805-92EB-4B8E-B94F-95EBA0ED1ABE}">
      <dgm:prSet phldrT="[Text]"/>
      <dgm:spPr/>
      <dgm:t>
        <a:bodyPr/>
        <a:lstStyle/>
        <a:p>
          <a:pPr>
            <a:buNone/>
          </a:pPr>
          <a:r>
            <a:rPr lang="en-GB" dirty="0">
              <a:latin typeface="Avenir Next" panose="020B0503020202020204" pitchFamily="34" charset="0"/>
            </a:rPr>
            <a:t>Water supply</a:t>
          </a:r>
        </a:p>
      </dgm:t>
    </dgm:pt>
    <dgm:pt modelId="{666E4251-33F9-41A7-8ECA-0E33EDE845FC}" type="parTrans" cxnId="{B5889368-BC9D-48E3-8068-EB0F194BB317}">
      <dgm:prSet/>
      <dgm:spPr/>
      <dgm:t>
        <a:bodyPr/>
        <a:lstStyle/>
        <a:p>
          <a:endParaRPr lang="en-GB">
            <a:latin typeface="Avenir Next" panose="020B0503020202020204" pitchFamily="34" charset="0"/>
          </a:endParaRPr>
        </a:p>
      </dgm:t>
    </dgm:pt>
    <dgm:pt modelId="{D8FD64BE-990F-4C23-9AFA-C5B1B108864C}" type="sibTrans" cxnId="{B5889368-BC9D-48E3-8068-EB0F194BB317}">
      <dgm:prSet/>
      <dgm:spPr/>
      <dgm:t>
        <a:bodyPr/>
        <a:lstStyle/>
        <a:p>
          <a:endParaRPr lang="en-GB">
            <a:latin typeface="Avenir Next" panose="020B0503020202020204" pitchFamily="34" charset="0"/>
          </a:endParaRPr>
        </a:p>
      </dgm:t>
    </dgm:pt>
    <dgm:pt modelId="{A7DB3C49-F23D-49A2-B587-8E2A0CFF4A31}">
      <dgm:prSet phldrT="[Text]"/>
      <dgm:spPr/>
      <dgm:t>
        <a:bodyPr/>
        <a:lstStyle/>
        <a:p>
          <a:pPr>
            <a:buNone/>
          </a:pPr>
          <a:r>
            <a:rPr lang="en-GB" dirty="0">
              <a:latin typeface="Avenir Next" panose="020B0503020202020204" pitchFamily="34" charset="0"/>
            </a:rPr>
            <a:t>Sanitation</a:t>
          </a:r>
        </a:p>
      </dgm:t>
    </dgm:pt>
    <dgm:pt modelId="{78E39E59-6D4A-43DA-85AB-DEFA76006EF5}" type="parTrans" cxnId="{C20751F6-8EDB-48A4-B2E3-B09AE34DDE3D}">
      <dgm:prSet/>
      <dgm:spPr/>
      <dgm:t>
        <a:bodyPr/>
        <a:lstStyle/>
        <a:p>
          <a:endParaRPr lang="en-GB">
            <a:latin typeface="Avenir Next" panose="020B0503020202020204" pitchFamily="34" charset="0"/>
          </a:endParaRPr>
        </a:p>
      </dgm:t>
    </dgm:pt>
    <dgm:pt modelId="{CCFA0AAA-33A5-46A4-8835-AB873DBD533C}" type="sibTrans" cxnId="{C20751F6-8EDB-48A4-B2E3-B09AE34DDE3D}">
      <dgm:prSet/>
      <dgm:spPr/>
      <dgm:t>
        <a:bodyPr/>
        <a:lstStyle/>
        <a:p>
          <a:endParaRPr lang="en-GB">
            <a:latin typeface="Avenir Next" panose="020B0503020202020204" pitchFamily="34" charset="0"/>
          </a:endParaRPr>
        </a:p>
      </dgm:t>
    </dgm:pt>
    <dgm:pt modelId="{AF705722-DF95-4626-ABCB-767C8CBFC1F7}">
      <dgm:prSet phldrT="[Text]"/>
      <dgm:spPr/>
      <dgm:t>
        <a:bodyPr/>
        <a:lstStyle/>
        <a:p>
          <a:pPr>
            <a:buNone/>
          </a:pPr>
          <a:r>
            <a:rPr lang="en-GB" dirty="0">
              <a:latin typeface="Avenir Next" panose="020B0503020202020204" pitchFamily="34" charset="0"/>
            </a:rPr>
            <a:t>Hygiene</a:t>
          </a:r>
        </a:p>
      </dgm:t>
    </dgm:pt>
    <dgm:pt modelId="{36C8806E-47CE-435B-BD99-D075C2516F18}" type="parTrans" cxnId="{79CEB24F-0A59-4F80-8473-45DEEE77928C}">
      <dgm:prSet/>
      <dgm:spPr/>
      <dgm:t>
        <a:bodyPr/>
        <a:lstStyle/>
        <a:p>
          <a:endParaRPr lang="en-GB">
            <a:latin typeface="Avenir Next" panose="020B0503020202020204" pitchFamily="34" charset="0"/>
          </a:endParaRPr>
        </a:p>
      </dgm:t>
    </dgm:pt>
    <dgm:pt modelId="{F1B207AB-A625-4F77-ADBA-B2000EAA9026}" type="sibTrans" cxnId="{79CEB24F-0A59-4F80-8473-45DEEE77928C}">
      <dgm:prSet/>
      <dgm:spPr/>
      <dgm:t>
        <a:bodyPr/>
        <a:lstStyle/>
        <a:p>
          <a:endParaRPr lang="en-GB">
            <a:latin typeface="Avenir Next" panose="020B0503020202020204" pitchFamily="34" charset="0"/>
          </a:endParaRPr>
        </a:p>
      </dgm:t>
    </dgm:pt>
    <dgm:pt modelId="{E97827ED-6566-420D-9046-726A439FDCE7}">
      <dgm:prSet phldrT="[Text]"/>
      <dgm:spPr/>
      <dgm:t>
        <a:bodyPr/>
        <a:lstStyle/>
        <a:p>
          <a:pPr>
            <a:buNone/>
          </a:pPr>
          <a:r>
            <a:rPr lang="en-GB" dirty="0">
              <a:latin typeface="Avenir Next" panose="020B0503020202020204" pitchFamily="34" charset="0"/>
            </a:rPr>
            <a:t>Menstrual hygiene</a:t>
          </a:r>
        </a:p>
      </dgm:t>
    </dgm:pt>
    <dgm:pt modelId="{B343B076-D431-408C-AFCC-977AC9182FD1}" type="parTrans" cxnId="{9FF6FC8D-6E25-4D31-997C-53F33CC5BD4F}">
      <dgm:prSet/>
      <dgm:spPr/>
      <dgm:t>
        <a:bodyPr/>
        <a:lstStyle/>
        <a:p>
          <a:endParaRPr lang="en-GB">
            <a:latin typeface="Avenir Next" panose="020B0503020202020204" pitchFamily="34" charset="0"/>
          </a:endParaRPr>
        </a:p>
      </dgm:t>
    </dgm:pt>
    <dgm:pt modelId="{E4170A38-ACAE-4424-B406-318409DAF7F0}" type="sibTrans" cxnId="{9FF6FC8D-6E25-4D31-997C-53F33CC5BD4F}">
      <dgm:prSet/>
      <dgm:spPr/>
      <dgm:t>
        <a:bodyPr/>
        <a:lstStyle/>
        <a:p>
          <a:endParaRPr lang="en-GB">
            <a:latin typeface="Avenir Next" panose="020B0503020202020204" pitchFamily="34" charset="0"/>
          </a:endParaRPr>
        </a:p>
      </dgm:t>
    </dgm:pt>
    <dgm:pt modelId="{95BAC6D1-8AFD-44BE-8B18-C5BF8D186A78}" type="pres">
      <dgm:prSet presAssocID="{98A1E414-8684-4D6D-9BF1-CDB2AA9732C1}" presName="Name0" presStyleCnt="0">
        <dgm:presLayoutVars>
          <dgm:dir/>
          <dgm:animLvl val="lvl"/>
          <dgm:resizeHandles val="exact"/>
        </dgm:presLayoutVars>
      </dgm:prSet>
      <dgm:spPr/>
    </dgm:pt>
    <dgm:pt modelId="{E44D4CB0-B640-4DDB-BC21-2C9E58B7B3F7}" type="pres">
      <dgm:prSet presAssocID="{98F50FD1-E497-4FF5-B111-044457F231AF}" presName="linNode" presStyleCnt="0"/>
      <dgm:spPr/>
    </dgm:pt>
    <dgm:pt modelId="{365DDD47-BC61-4B4C-BBA4-BE9BE190D545}" type="pres">
      <dgm:prSet presAssocID="{98F50FD1-E497-4FF5-B111-044457F231AF}" presName="parTx" presStyleLbl="revTx" presStyleIdx="0" presStyleCnt="3">
        <dgm:presLayoutVars>
          <dgm:chMax val="1"/>
          <dgm:bulletEnabled val="1"/>
        </dgm:presLayoutVars>
      </dgm:prSet>
      <dgm:spPr/>
    </dgm:pt>
    <dgm:pt modelId="{824645AD-D9CD-4D82-9254-B11F79B65A4F}" type="pres">
      <dgm:prSet presAssocID="{98F50FD1-E497-4FF5-B111-044457F231AF}" presName="bracket" presStyleLbl="parChTrans1D1" presStyleIdx="0" presStyleCnt="3"/>
      <dgm:spPr/>
    </dgm:pt>
    <dgm:pt modelId="{7AED55BA-6C41-43FA-B7B8-D195B7A25162}" type="pres">
      <dgm:prSet presAssocID="{98F50FD1-E497-4FF5-B111-044457F231AF}" presName="spH" presStyleCnt="0"/>
      <dgm:spPr/>
    </dgm:pt>
    <dgm:pt modelId="{06C91734-0336-41C5-B84D-CA8F8A032BD8}" type="pres">
      <dgm:prSet presAssocID="{98F50FD1-E497-4FF5-B111-044457F231AF}" presName="desTx" presStyleLbl="node1" presStyleIdx="0" presStyleCnt="3" custScaleX="44798">
        <dgm:presLayoutVars>
          <dgm:bulletEnabled val="1"/>
        </dgm:presLayoutVars>
      </dgm:prSet>
      <dgm:spPr/>
    </dgm:pt>
    <dgm:pt modelId="{F744B228-F864-4ECF-9153-2B8787514B85}" type="pres">
      <dgm:prSet presAssocID="{705DF9AE-A9C8-4D1B-8490-AA52A65289F8}" presName="spV" presStyleCnt="0"/>
      <dgm:spPr/>
    </dgm:pt>
    <dgm:pt modelId="{E8371CF3-C7A0-4C98-B59D-2B200521F8C1}" type="pres">
      <dgm:prSet presAssocID="{46DBCA4B-801D-4E75-B8A7-48D0F0C4C058}" presName="linNode" presStyleCnt="0"/>
      <dgm:spPr/>
    </dgm:pt>
    <dgm:pt modelId="{71416B8C-9341-4294-A591-D28CEC1B0DD2}" type="pres">
      <dgm:prSet presAssocID="{46DBCA4B-801D-4E75-B8A7-48D0F0C4C058}" presName="parTx" presStyleLbl="revTx" presStyleIdx="1" presStyleCnt="3">
        <dgm:presLayoutVars>
          <dgm:chMax val="1"/>
          <dgm:bulletEnabled val="1"/>
        </dgm:presLayoutVars>
      </dgm:prSet>
      <dgm:spPr/>
    </dgm:pt>
    <dgm:pt modelId="{17847308-1E1C-4200-8386-73BCF98510B0}" type="pres">
      <dgm:prSet presAssocID="{46DBCA4B-801D-4E75-B8A7-48D0F0C4C058}" presName="bracket" presStyleLbl="parChTrans1D1" presStyleIdx="1" presStyleCnt="3"/>
      <dgm:spPr/>
    </dgm:pt>
    <dgm:pt modelId="{5768D82A-5FBE-4E24-835C-05A1153880B7}" type="pres">
      <dgm:prSet presAssocID="{46DBCA4B-801D-4E75-B8A7-48D0F0C4C058}" presName="spH" presStyleCnt="0"/>
      <dgm:spPr/>
    </dgm:pt>
    <dgm:pt modelId="{60969441-EFA8-49F7-AD5A-5CCECEA3F087}" type="pres">
      <dgm:prSet presAssocID="{46DBCA4B-801D-4E75-B8A7-48D0F0C4C058}" presName="desTx" presStyleLbl="node1" presStyleIdx="1" presStyleCnt="3" custScaleX="45146">
        <dgm:presLayoutVars>
          <dgm:bulletEnabled val="1"/>
        </dgm:presLayoutVars>
      </dgm:prSet>
      <dgm:spPr/>
    </dgm:pt>
    <dgm:pt modelId="{3E63E76E-9979-40DC-AEF8-1530E5871234}" type="pres">
      <dgm:prSet presAssocID="{0AB84701-AD60-4857-A1DE-0BB34907CE78}" presName="spV" presStyleCnt="0"/>
      <dgm:spPr/>
    </dgm:pt>
    <dgm:pt modelId="{7113D9FE-B4ED-4EE9-9DC1-7034BAD05E9A}" type="pres">
      <dgm:prSet presAssocID="{48BD1295-1440-4970-AE19-DBC0C0F902BB}" presName="linNode" presStyleCnt="0"/>
      <dgm:spPr/>
    </dgm:pt>
    <dgm:pt modelId="{86ED2ED2-980C-4B49-85AF-A21971EF8F31}" type="pres">
      <dgm:prSet presAssocID="{48BD1295-1440-4970-AE19-DBC0C0F902BB}" presName="parTx" presStyleLbl="revTx" presStyleIdx="2" presStyleCnt="3">
        <dgm:presLayoutVars>
          <dgm:chMax val="1"/>
          <dgm:bulletEnabled val="1"/>
        </dgm:presLayoutVars>
      </dgm:prSet>
      <dgm:spPr/>
    </dgm:pt>
    <dgm:pt modelId="{F810D7E7-8B55-4923-ACB0-8628F3A934CE}" type="pres">
      <dgm:prSet presAssocID="{48BD1295-1440-4970-AE19-DBC0C0F902BB}" presName="bracket" presStyleLbl="parChTrans1D1" presStyleIdx="2" presStyleCnt="3"/>
      <dgm:spPr/>
    </dgm:pt>
    <dgm:pt modelId="{8A4F5920-BF1A-4570-8EDD-C57360465D03}" type="pres">
      <dgm:prSet presAssocID="{48BD1295-1440-4970-AE19-DBC0C0F902BB}" presName="spH" presStyleCnt="0"/>
      <dgm:spPr/>
    </dgm:pt>
    <dgm:pt modelId="{2DEDB8BE-CB64-4486-BE9B-967FB35BDBBB}" type="pres">
      <dgm:prSet presAssocID="{48BD1295-1440-4970-AE19-DBC0C0F902BB}" presName="desTx" presStyleLbl="node1" presStyleIdx="2" presStyleCnt="3" custScaleX="45493">
        <dgm:presLayoutVars>
          <dgm:bulletEnabled val="1"/>
        </dgm:presLayoutVars>
      </dgm:prSet>
      <dgm:spPr/>
    </dgm:pt>
  </dgm:ptLst>
  <dgm:cxnLst>
    <dgm:cxn modelId="{42DE1402-B547-4494-95B6-A8CCAF6C6AB0}" srcId="{46DBCA4B-801D-4E75-B8A7-48D0F0C4C058}" destId="{2E75C614-540D-4E49-96D2-A426970AE8F7}" srcOrd="3" destOrd="0" parTransId="{9003499E-0FBF-4F8F-A385-1534EDB07394}" sibTransId="{B6F730A2-D622-4353-923E-B1B997599325}"/>
    <dgm:cxn modelId="{9229ED0D-4BCF-4E66-9887-13F9D8457674}" type="presOf" srcId="{3E79F805-92EB-4B8E-B94F-95EBA0ED1ABE}" destId="{2DEDB8BE-CB64-4486-BE9B-967FB35BDBBB}" srcOrd="0" destOrd="0" presId="urn:diagrams.loki3.com/BracketList"/>
    <dgm:cxn modelId="{6F8F831A-D5BE-4EDF-B49F-9C048F7DAEAB}" srcId="{98F50FD1-E497-4FF5-B111-044457F231AF}" destId="{C80C9AFA-39E2-4D92-8818-6A17C0C9B6FD}" srcOrd="4" destOrd="0" parTransId="{8C6C49A2-8580-481E-8B00-8246E252B2FE}" sibTransId="{ECC94D4E-FCE7-4E15-84CE-3E944D4F8F47}"/>
    <dgm:cxn modelId="{02DA7820-4E5A-49DC-A31A-251B5AE218B8}" type="presOf" srcId="{2E75C614-540D-4E49-96D2-A426970AE8F7}" destId="{60969441-EFA8-49F7-AD5A-5CCECEA3F087}" srcOrd="0" destOrd="3" presId="urn:diagrams.loki3.com/BracketList"/>
    <dgm:cxn modelId="{0143892D-5C87-49BB-90B1-97CB80DBCFB2}" srcId="{98A1E414-8684-4D6D-9BF1-CDB2AA9732C1}" destId="{46DBCA4B-801D-4E75-B8A7-48D0F0C4C058}" srcOrd="1" destOrd="0" parTransId="{8A34D59A-42CD-4D7F-9781-20D62C742B91}" sibTransId="{0AB84701-AD60-4857-A1DE-0BB34907CE78}"/>
    <dgm:cxn modelId="{2175A33D-319D-425B-BB9C-A86B314E4D9E}" type="presOf" srcId="{C98A2E3A-E348-419C-820B-B2218618BA76}" destId="{60969441-EFA8-49F7-AD5A-5CCECEA3F087}" srcOrd="0" destOrd="1" presId="urn:diagrams.loki3.com/BracketList"/>
    <dgm:cxn modelId="{27DFBD3D-AD83-40CC-AA14-69AA5B90A259}" srcId="{98F50FD1-E497-4FF5-B111-044457F231AF}" destId="{80C7926D-BED6-408A-9ED7-28D81B58C523}" srcOrd="1" destOrd="0" parTransId="{A8AF1F80-61BC-4515-8483-D18FDE8B5B4F}" sibTransId="{33A5DC31-BF6A-49D1-B5F4-7E676FB24025}"/>
    <dgm:cxn modelId="{5C5B4740-1996-4E9F-BD02-A6ED0276EF27}" type="presOf" srcId="{61A9EECD-4E30-4BB6-B806-1743D983D8A9}" destId="{06C91734-0336-41C5-B84D-CA8F8A032BD8}" srcOrd="0" destOrd="2" presId="urn:diagrams.loki3.com/BracketList"/>
    <dgm:cxn modelId="{4D19E042-B92D-4B3A-9F8B-AD6A98A74FF2}" type="presOf" srcId="{80C7926D-BED6-408A-9ED7-28D81B58C523}" destId="{06C91734-0336-41C5-B84D-CA8F8A032BD8}" srcOrd="0" destOrd="1" presId="urn:diagrams.loki3.com/BracketList"/>
    <dgm:cxn modelId="{3457A963-C366-4B06-9CB1-8C9802A48B52}" type="presOf" srcId="{08738E20-2F07-45C1-AFF6-24BF6FF29588}" destId="{06C91734-0336-41C5-B84D-CA8F8A032BD8}" srcOrd="0" destOrd="3" presId="urn:diagrams.loki3.com/BracketList"/>
    <dgm:cxn modelId="{B5889368-BC9D-48E3-8068-EB0F194BB317}" srcId="{48BD1295-1440-4970-AE19-DBC0C0F902BB}" destId="{3E79F805-92EB-4B8E-B94F-95EBA0ED1ABE}" srcOrd="0" destOrd="0" parTransId="{666E4251-33F9-41A7-8ECA-0E33EDE845FC}" sibTransId="{D8FD64BE-990F-4C23-9AFA-C5B1B108864C}"/>
    <dgm:cxn modelId="{79CEB24F-0A59-4F80-8473-45DEEE77928C}" srcId="{48BD1295-1440-4970-AE19-DBC0C0F902BB}" destId="{AF705722-DF95-4626-ABCB-767C8CBFC1F7}" srcOrd="2" destOrd="0" parTransId="{36C8806E-47CE-435B-BD99-D075C2516F18}" sibTransId="{F1B207AB-A625-4F77-ADBA-B2000EAA9026}"/>
    <dgm:cxn modelId="{FF5CCE75-445C-421B-B895-3F18C8D4709C}" type="presOf" srcId="{E97827ED-6566-420D-9046-726A439FDCE7}" destId="{2DEDB8BE-CB64-4486-BE9B-967FB35BDBBB}" srcOrd="0" destOrd="3" presId="urn:diagrams.loki3.com/BracketList"/>
    <dgm:cxn modelId="{6C7BF956-7B19-47F0-A160-01F981F4381A}" srcId="{98F50FD1-E497-4FF5-B111-044457F231AF}" destId="{20817385-D95C-49BA-B2C0-F680A4FEBE78}" srcOrd="0" destOrd="0" parTransId="{2A969C5F-FD58-43BE-9B2F-5C469B8EB35F}" sibTransId="{574EE896-7B6C-4D3B-BF30-EB5B6FAD1EEC}"/>
    <dgm:cxn modelId="{5F6C6C8B-ACC7-4EDC-8BAF-C3D856AF8159}" type="presOf" srcId="{D25A7A1D-DAE8-42F3-9585-1FDB91EDA2AC}" destId="{60969441-EFA8-49F7-AD5A-5CCECEA3F087}" srcOrd="0" destOrd="0" presId="urn:diagrams.loki3.com/BracketList"/>
    <dgm:cxn modelId="{9FF6FC8D-6E25-4D31-997C-53F33CC5BD4F}" srcId="{48BD1295-1440-4970-AE19-DBC0C0F902BB}" destId="{E97827ED-6566-420D-9046-726A439FDCE7}" srcOrd="3" destOrd="0" parTransId="{B343B076-D431-408C-AFCC-977AC9182FD1}" sibTransId="{E4170A38-ACAE-4424-B406-318409DAF7F0}"/>
    <dgm:cxn modelId="{16CD2A8E-B454-4499-9A48-DE209CAB220A}" type="presOf" srcId="{C80C9AFA-39E2-4D92-8818-6A17C0C9B6FD}" destId="{06C91734-0336-41C5-B84D-CA8F8A032BD8}" srcOrd="0" destOrd="4" presId="urn:diagrams.loki3.com/BracketList"/>
    <dgm:cxn modelId="{9CA1D092-C3AB-456C-A058-B2B4028AA370}" type="presOf" srcId="{20817385-D95C-49BA-B2C0-F680A4FEBE78}" destId="{06C91734-0336-41C5-B84D-CA8F8A032BD8}" srcOrd="0" destOrd="0" presId="urn:diagrams.loki3.com/BracketList"/>
    <dgm:cxn modelId="{1D144E96-8644-4E97-85D7-17E71F7C318E}" srcId="{46DBCA4B-801D-4E75-B8A7-48D0F0C4C058}" destId="{5D6A0627-CB6C-4951-9FB3-67D0AD9B0A0E}" srcOrd="2" destOrd="0" parTransId="{EC64D368-4078-45A1-92C2-19ADDFDF59CB}" sibTransId="{25886CC7-41A3-44C2-9AF6-15B01EE9F302}"/>
    <dgm:cxn modelId="{774F769A-27E4-4CCB-896D-151E56878A40}" type="presOf" srcId="{98F50FD1-E497-4FF5-B111-044457F231AF}" destId="{365DDD47-BC61-4B4C-BBA4-BE9BE190D545}" srcOrd="0" destOrd="0" presId="urn:diagrams.loki3.com/BracketList"/>
    <dgm:cxn modelId="{F3D24DA6-4513-4FA4-9880-5BBCFA0C88C4}" type="presOf" srcId="{48BD1295-1440-4970-AE19-DBC0C0F902BB}" destId="{86ED2ED2-980C-4B49-85AF-A21971EF8F31}" srcOrd="0" destOrd="0" presId="urn:diagrams.loki3.com/BracketList"/>
    <dgm:cxn modelId="{821595AF-8611-477B-BC86-E9439EF68E82}" srcId="{98A1E414-8684-4D6D-9BF1-CDB2AA9732C1}" destId="{48BD1295-1440-4970-AE19-DBC0C0F902BB}" srcOrd="2" destOrd="0" parTransId="{677DDEA8-1CCD-453E-8F3E-EA88A70EB690}" sibTransId="{8A9C69B8-7E72-4D55-AE33-236F4F8A289D}"/>
    <dgm:cxn modelId="{83F188B8-CCF3-4DFD-A069-A0E6AE209AF0}" srcId="{46DBCA4B-801D-4E75-B8A7-48D0F0C4C058}" destId="{D25A7A1D-DAE8-42F3-9585-1FDB91EDA2AC}" srcOrd="0" destOrd="0" parTransId="{2FA51FBE-82B7-4765-B910-4674FC1D7964}" sibTransId="{A0B9580F-E7CB-4CA4-89D4-E9FCE5C91FAF}"/>
    <dgm:cxn modelId="{47ED3BB9-FBDB-4C50-9FFB-D8117B56E6DC}" srcId="{98A1E414-8684-4D6D-9BF1-CDB2AA9732C1}" destId="{98F50FD1-E497-4FF5-B111-044457F231AF}" srcOrd="0" destOrd="0" parTransId="{B09C801A-682A-45E1-AFC4-6F8A81659E09}" sibTransId="{705DF9AE-A9C8-4D1B-8490-AA52A65289F8}"/>
    <dgm:cxn modelId="{02F8FCBC-A085-4095-8F99-8F7D77F8C726}" srcId="{46DBCA4B-801D-4E75-B8A7-48D0F0C4C058}" destId="{C98A2E3A-E348-419C-820B-B2218618BA76}" srcOrd="1" destOrd="0" parTransId="{BC306D14-1007-4DD5-821D-33FAE266CC08}" sibTransId="{9A1ADD73-EABA-46F4-9C09-D3A37A5F994A}"/>
    <dgm:cxn modelId="{201F19C1-CEBF-42F4-BE64-7CB44FCF882C}" type="presOf" srcId="{46DBCA4B-801D-4E75-B8A7-48D0F0C4C058}" destId="{71416B8C-9341-4294-A591-D28CEC1B0DD2}" srcOrd="0" destOrd="0" presId="urn:diagrams.loki3.com/BracketList"/>
    <dgm:cxn modelId="{19A6BAC6-50D8-447D-BFBE-DA9D769C1203}" srcId="{98F50FD1-E497-4FF5-B111-044457F231AF}" destId="{61A9EECD-4E30-4BB6-B806-1743D983D8A9}" srcOrd="2" destOrd="0" parTransId="{6F2E9ED5-87F1-4850-8495-896ACC2D3A2B}" sibTransId="{19E397A5-A503-466A-BBC1-CF267CDA32AA}"/>
    <dgm:cxn modelId="{1B07E0D0-3A7B-44F3-B52C-165EACE5C0E8}" srcId="{98F50FD1-E497-4FF5-B111-044457F231AF}" destId="{08738E20-2F07-45C1-AFF6-24BF6FF29588}" srcOrd="3" destOrd="0" parTransId="{F5EE35A4-0B7C-461D-85F7-9A30804238B7}" sibTransId="{883BA988-9153-429C-AD1D-DD5A2153C008}"/>
    <dgm:cxn modelId="{C7CD40D9-8162-4EDE-AF3F-D89663433F8C}" type="presOf" srcId="{AF705722-DF95-4626-ABCB-767C8CBFC1F7}" destId="{2DEDB8BE-CB64-4486-BE9B-967FB35BDBBB}" srcOrd="0" destOrd="2" presId="urn:diagrams.loki3.com/BracketList"/>
    <dgm:cxn modelId="{0245ABE1-BDC7-4AF0-B71D-8EE156CF51B4}" type="presOf" srcId="{5D6A0627-CB6C-4951-9FB3-67D0AD9B0A0E}" destId="{60969441-EFA8-49F7-AD5A-5CCECEA3F087}" srcOrd="0" destOrd="2" presId="urn:diagrams.loki3.com/BracketList"/>
    <dgm:cxn modelId="{B5CB99ED-3A24-46BE-ABAC-202701C79251}" type="presOf" srcId="{98A1E414-8684-4D6D-9BF1-CDB2AA9732C1}" destId="{95BAC6D1-8AFD-44BE-8B18-C5BF8D186A78}" srcOrd="0" destOrd="0" presId="urn:diagrams.loki3.com/BracketList"/>
    <dgm:cxn modelId="{C20751F6-8EDB-48A4-B2E3-B09AE34DDE3D}" srcId="{48BD1295-1440-4970-AE19-DBC0C0F902BB}" destId="{A7DB3C49-F23D-49A2-B587-8E2A0CFF4A31}" srcOrd="1" destOrd="0" parTransId="{78E39E59-6D4A-43DA-85AB-DEFA76006EF5}" sibTransId="{CCFA0AAA-33A5-46A4-8835-AB873DBD533C}"/>
    <dgm:cxn modelId="{CB1FA9FA-E6F7-4DEC-B1EC-4128FEAA1A29}" type="presOf" srcId="{A7DB3C49-F23D-49A2-B587-8E2A0CFF4A31}" destId="{2DEDB8BE-CB64-4486-BE9B-967FB35BDBBB}" srcOrd="0" destOrd="1" presId="urn:diagrams.loki3.com/BracketList"/>
    <dgm:cxn modelId="{A67D6A5B-23F9-4FD4-AA1D-BDA2ECDF0CEE}" type="presParOf" srcId="{95BAC6D1-8AFD-44BE-8B18-C5BF8D186A78}" destId="{E44D4CB0-B640-4DDB-BC21-2C9E58B7B3F7}" srcOrd="0" destOrd="0" presId="urn:diagrams.loki3.com/BracketList"/>
    <dgm:cxn modelId="{1BFB1A6F-6EF7-4BAF-B167-0B28D5C3853D}" type="presParOf" srcId="{E44D4CB0-B640-4DDB-BC21-2C9E58B7B3F7}" destId="{365DDD47-BC61-4B4C-BBA4-BE9BE190D545}" srcOrd="0" destOrd="0" presId="urn:diagrams.loki3.com/BracketList"/>
    <dgm:cxn modelId="{0EFA29C1-1D47-43CC-9387-5B02679CEEDF}" type="presParOf" srcId="{E44D4CB0-B640-4DDB-BC21-2C9E58B7B3F7}" destId="{824645AD-D9CD-4D82-9254-B11F79B65A4F}" srcOrd="1" destOrd="0" presId="urn:diagrams.loki3.com/BracketList"/>
    <dgm:cxn modelId="{8C2AE22E-36F1-44EA-B6FB-26DC11F0044A}" type="presParOf" srcId="{E44D4CB0-B640-4DDB-BC21-2C9E58B7B3F7}" destId="{7AED55BA-6C41-43FA-B7B8-D195B7A25162}" srcOrd="2" destOrd="0" presId="urn:diagrams.loki3.com/BracketList"/>
    <dgm:cxn modelId="{EC7A256C-C8AE-46D9-BD43-6C88C38BFD5D}" type="presParOf" srcId="{E44D4CB0-B640-4DDB-BC21-2C9E58B7B3F7}" destId="{06C91734-0336-41C5-B84D-CA8F8A032BD8}" srcOrd="3" destOrd="0" presId="urn:diagrams.loki3.com/BracketList"/>
    <dgm:cxn modelId="{8323E00C-7501-4B79-86F5-9EE646964F97}" type="presParOf" srcId="{95BAC6D1-8AFD-44BE-8B18-C5BF8D186A78}" destId="{F744B228-F864-4ECF-9153-2B8787514B85}" srcOrd="1" destOrd="0" presId="urn:diagrams.loki3.com/BracketList"/>
    <dgm:cxn modelId="{A16CD1BC-C5F7-4759-9046-140E7B3CD171}" type="presParOf" srcId="{95BAC6D1-8AFD-44BE-8B18-C5BF8D186A78}" destId="{E8371CF3-C7A0-4C98-B59D-2B200521F8C1}" srcOrd="2" destOrd="0" presId="urn:diagrams.loki3.com/BracketList"/>
    <dgm:cxn modelId="{FB9E1A3A-0ACE-486C-A3FA-49A1AA7F59EF}" type="presParOf" srcId="{E8371CF3-C7A0-4C98-B59D-2B200521F8C1}" destId="{71416B8C-9341-4294-A591-D28CEC1B0DD2}" srcOrd="0" destOrd="0" presId="urn:diagrams.loki3.com/BracketList"/>
    <dgm:cxn modelId="{9FBF6122-9953-4FCC-A515-F4943C7AE88F}" type="presParOf" srcId="{E8371CF3-C7A0-4C98-B59D-2B200521F8C1}" destId="{17847308-1E1C-4200-8386-73BCF98510B0}" srcOrd="1" destOrd="0" presId="urn:diagrams.loki3.com/BracketList"/>
    <dgm:cxn modelId="{E046EE56-7E4D-41D2-8096-75AA368D372E}" type="presParOf" srcId="{E8371CF3-C7A0-4C98-B59D-2B200521F8C1}" destId="{5768D82A-5FBE-4E24-835C-05A1153880B7}" srcOrd="2" destOrd="0" presId="urn:diagrams.loki3.com/BracketList"/>
    <dgm:cxn modelId="{9F55EA62-22E1-449A-9167-D03C1036F546}" type="presParOf" srcId="{E8371CF3-C7A0-4C98-B59D-2B200521F8C1}" destId="{60969441-EFA8-49F7-AD5A-5CCECEA3F087}" srcOrd="3" destOrd="0" presId="urn:diagrams.loki3.com/BracketList"/>
    <dgm:cxn modelId="{8378556D-5A51-470A-AC65-EAE33E33A3EE}" type="presParOf" srcId="{95BAC6D1-8AFD-44BE-8B18-C5BF8D186A78}" destId="{3E63E76E-9979-40DC-AEF8-1530E5871234}" srcOrd="3" destOrd="0" presId="urn:diagrams.loki3.com/BracketList"/>
    <dgm:cxn modelId="{93A2BC3D-65DD-47C2-8BF4-DBEEFF0C0320}" type="presParOf" srcId="{95BAC6D1-8AFD-44BE-8B18-C5BF8D186A78}" destId="{7113D9FE-B4ED-4EE9-9DC1-7034BAD05E9A}" srcOrd="4" destOrd="0" presId="urn:diagrams.loki3.com/BracketList"/>
    <dgm:cxn modelId="{A33C7FF0-3CD9-4473-AA14-903E0F2D5EAA}" type="presParOf" srcId="{7113D9FE-B4ED-4EE9-9DC1-7034BAD05E9A}" destId="{86ED2ED2-980C-4B49-85AF-A21971EF8F31}" srcOrd="0" destOrd="0" presId="urn:diagrams.loki3.com/BracketList"/>
    <dgm:cxn modelId="{6FB9E904-8547-4BB2-A990-3B85A6009443}" type="presParOf" srcId="{7113D9FE-B4ED-4EE9-9DC1-7034BAD05E9A}" destId="{F810D7E7-8B55-4923-ACB0-8628F3A934CE}" srcOrd="1" destOrd="0" presId="urn:diagrams.loki3.com/BracketList"/>
    <dgm:cxn modelId="{FF3C15AA-BCBD-4847-BE40-A6CE8FB3A61D}" type="presParOf" srcId="{7113D9FE-B4ED-4EE9-9DC1-7034BAD05E9A}" destId="{8A4F5920-BF1A-4570-8EDD-C57360465D03}" srcOrd="2" destOrd="0" presId="urn:diagrams.loki3.com/BracketList"/>
    <dgm:cxn modelId="{CF6E8B9E-734F-43DF-8883-C575EE54ED0B}" type="presParOf" srcId="{7113D9FE-B4ED-4EE9-9DC1-7034BAD05E9A}" destId="{2DEDB8BE-CB64-4486-BE9B-967FB35BDBBB}"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5DDD47-BC61-4B4C-BBA4-BE9BE190D545}">
      <dsp:nvSpPr>
        <dsp:cNvPr id="0" name=""/>
        <dsp:cNvSpPr/>
      </dsp:nvSpPr>
      <dsp:spPr>
        <a:xfrm>
          <a:off x="995755" y="799918"/>
          <a:ext cx="1339730" cy="744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ct val="90000"/>
            </a:lnSpc>
            <a:spcBef>
              <a:spcPct val="0"/>
            </a:spcBef>
            <a:spcAft>
              <a:spcPct val="35000"/>
            </a:spcAft>
            <a:buNone/>
          </a:pPr>
          <a:r>
            <a:rPr lang="en-GB" sz="1400" kern="1200" dirty="0">
              <a:latin typeface="Avenir Next" panose="020B0503020202020204" pitchFamily="34" charset="0"/>
            </a:rPr>
            <a:t>People Centred Programming</a:t>
          </a:r>
        </a:p>
      </dsp:txBody>
      <dsp:txXfrm>
        <a:off x="995755" y="799918"/>
        <a:ext cx="1339730" cy="744975"/>
      </dsp:txXfrm>
    </dsp:sp>
    <dsp:sp modelId="{824645AD-D9CD-4D82-9254-B11F79B65A4F}">
      <dsp:nvSpPr>
        <dsp:cNvPr id="0" name=""/>
        <dsp:cNvSpPr/>
      </dsp:nvSpPr>
      <dsp:spPr>
        <a:xfrm>
          <a:off x="2335486" y="485632"/>
          <a:ext cx="267946" cy="1373547"/>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C91734-0336-41C5-B84D-CA8F8A032BD8}">
      <dsp:nvSpPr>
        <dsp:cNvPr id="0" name=""/>
        <dsp:cNvSpPr/>
      </dsp:nvSpPr>
      <dsp:spPr>
        <a:xfrm>
          <a:off x="2710610" y="485632"/>
          <a:ext cx="1632469" cy="1373547"/>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None/>
          </a:pPr>
          <a:r>
            <a:rPr lang="en-GB" sz="1400" kern="1200" dirty="0">
              <a:latin typeface="Avenir Next" panose="020B0503020202020204" pitchFamily="34" charset="0"/>
            </a:rPr>
            <a:t>Satisfaction</a:t>
          </a:r>
        </a:p>
        <a:p>
          <a:pPr marL="114300" lvl="1" indent="-114300" algn="l" defTabSz="622300">
            <a:lnSpc>
              <a:spcPct val="90000"/>
            </a:lnSpc>
            <a:spcBef>
              <a:spcPct val="0"/>
            </a:spcBef>
            <a:spcAft>
              <a:spcPct val="15000"/>
            </a:spcAft>
            <a:buNone/>
          </a:pPr>
          <a:r>
            <a:rPr lang="en-GB" sz="1400" kern="1200" dirty="0">
              <a:latin typeface="Avenir Next" panose="020B0503020202020204" pitchFamily="34" charset="0"/>
            </a:rPr>
            <a:t>Safety</a:t>
          </a:r>
        </a:p>
        <a:p>
          <a:pPr marL="114300" lvl="1" indent="-114300" algn="l" defTabSz="622300">
            <a:lnSpc>
              <a:spcPct val="90000"/>
            </a:lnSpc>
            <a:spcBef>
              <a:spcPct val="0"/>
            </a:spcBef>
            <a:spcAft>
              <a:spcPct val="15000"/>
            </a:spcAft>
            <a:buNone/>
          </a:pPr>
          <a:r>
            <a:rPr lang="en-GB" sz="1400" kern="1200" dirty="0">
              <a:latin typeface="Avenir Next" panose="020B0503020202020204" pitchFamily="34" charset="0"/>
            </a:rPr>
            <a:t>Participation</a:t>
          </a:r>
        </a:p>
        <a:p>
          <a:pPr marL="114300" lvl="1" indent="-114300" algn="l" defTabSz="622300">
            <a:lnSpc>
              <a:spcPct val="90000"/>
            </a:lnSpc>
            <a:spcBef>
              <a:spcPct val="0"/>
            </a:spcBef>
            <a:spcAft>
              <a:spcPct val="15000"/>
            </a:spcAft>
            <a:buNone/>
          </a:pPr>
          <a:r>
            <a:rPr lang="en-GB" sz="1400" kern="1200" dirty="0">
              <a:latin typeface="Avenir Next" panose="020B0503020202020204" pitchFamily="34" charset="0"/>
            </a:rPr>
            <a:t>Inclusion</a:t>
          </a:r>
        </a:p>
        <a:p>
          <a:pPr marL="114300" lvl="1" indent="-114300" algn="l" defTabSz="622300">
            <a:lnSpc>
              <a:spcPct val="90000"/>
            </a:lnSpc>
            <a:spcBef>
              <a:spcPct val="0"/>
            </a:spcBef>
            <a:spcAft>
              <a:spcPct val="15000"/>
            </a:spcAft>
            <a:buNone/>
          </a:pPr>
          <a:r>
            <a:rPr lang="en-GB" sz="1400" kern="1200" dirty="0">
              <a:latin typeface="Avenir Next" panose="020B0503020202020204" pitchFamily="34" charset="0"/>
            </a:rPr>
            <a:t>Feedback</a:t>
          </a:r>
        </a:p>
      </dsp:txBody>
      <dsp:txXfrm>
        <a:off x="2710610" y="485632"/>
        <a:ext cx="1632469" cy="1373547"/>
      </dsp:txXfrm>
    </dsp:sp>
    <dsp:sp modelId="{71416B8C-9341-4294-A591-D28CEC1B0DD2}">
      <dsp:nvSpPr>
        <dsp:cNvPr id="0" name=""/>
        <dsp:cNvSpPr/>
      </dsp:nvSpPr>
      <dsp:spPr>
        <a:xfrm>
          <a:off x="995755" y="2201939"/>
          <a:ext cx="1339730" cy="519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ct val="90000"/>
            </a:lnSpc>
            <a:spcBef>
              <a:spcPct val="0"/>
            </a:spcBef>
            <a:spcAft>
              <a:spcPct val="35000"/>
            </a:spcAft>
            <a:buNone/>
          </a:pPr>
          <a:r>
            <a:rPr lang="en-GB" sz="1400" kern="1200" dirty="0">
              <a:latin typeface="Avenir Next" panose="020B0503020202020204" pitchFamily="34" charset="0"/>
            </a:rPr>
            <a:t>Public Health Risk</a:t>
          </a:r>
        </a:p>
      </dsp:txBody>
      <dsp:txXfrm>
        <a:off x="995755" y="2201939"/>
        <a:ext cx="1339730" cy="519750"/>
      </dsp:txXfrm>
    </dsp:sp>
    <dsp:sp modelId="{17847308-1E1C-4200-8386-73BCF98510B0}">
      <dsp:nvSpPr>
        <dsp:cNvPr id="0" name=""/>
        <dsp:cNvSpPr/>
      </dsp:nvSpPr>
      <dsp:spPr>
        <a:xfrm>
          <a:off x="2335486" y="1909580"/>
          <a:ext cx="267946" cy="1104468"/>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969441-EFA8-49F7-AD5A-5CCECEA3F087}">
      <dsp:nvSpPr>
        <dsp:cNvPr id="0" name=""/>
        <dsp:cNvSpPr/>
      </dsp:nvSpPr>
      <dsp:spPr>
        <a:xfrm>
          <a:off x="2710610" y="1909580"/>
          <a:ext cx="1645150" cy="110446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None/>
          </a:pPr>
          <a:r>
            <a:rPr lang="en-GB" sz="1400" kern="1200" dirty="0">
              <a:latin typeface="Avenir Next" panose="020B0503020202020204" pitchFamily="34" charset="0"/>
            </a:rPr>
            <a:t>Water quantity</a:t>
          </a:r>
        </a:p>
        <a:p>
          <a:pPr marL="114300" lvl="1" indent="-114300" algn="l" defTabSz="622300">
            <a:lnSpc>
              <a:spcPct val="90000"/>
            </a:lnSpc>
            <a:spcBef>
              <a:spcPct val="0"/>
            </a:spcBef>
            <a:spcAft>
              <a:spcPct val="15000"/>
            </a:spcAft>
            <a:buNone/>
          </a:pPr>
          <a:r>
            <a:rPr lang="en-GB" sz="1400" kern="1200" dirty="0">
              <a:latin typeface="Avenir Next" panose="020B0503020202020204" pitchFamily="34" charset="0"/>
            </a:rPr>
            <a:t>Water quality</a:t>
          </a:r>
        </a:p>
        <a:p>
          <a:pPr marL="114300" lvl="1" indent="-114300" algn="l" defTabSz="622300">
            <a:lnSpc>
              <a:spcPct val="90000"/>
            </a:lnSpc>
            <a:spcBef>
              <a:spcPct val="0"/>
            </a:spcBef>
            <a:spcAft>
              <a:spcPct val="15000"/>
            </a:spcAft>
            <a:buNone/>
          </a:pPr>
          <a:r>
            <a:rPr lang="en-GB" sz="1400" kern="1200" dirty="0">
              <a:latin typeface="Avenir Next" panose="020B0503020202020204" pitchFamily="34" charset="0"/>
            </a:rPr>
            <a:t>Sanitation</a:t>
          </a:r>
        </a:p>
        <a:p>
          <a:pPr marL="114300" lvl="1" indent="-114300" algn="l" defTabSz="622300">
            <a:lnSpc>
              <a:spcPct val="90000"/>
            </a:lnSpc>
            <a:spcBef>
              <a:spcPct val="0"/>
            </a:spcBef>
            <a:spcAft>
              <a:spcPct val="15000"/>
            </a:spcAft>
            <a:buNone/>
          </a:pPr>
          <a:r>
            <a:rPr lang="en-GB" sz="1400" kern="1200" dirty="0">
              <a:latin typeface="Avenir Next" panose="020B0503020202020204" pitchFamily="34" charset="0"/>
            </a:rPr>
            <a:t>Handwashing</a:t>
          </a:r>
        </a:p>
      </dsp:txBody>
      <dsp:txXfrm>
        <a:off x="2710610" y="1909580"/>
        <a:ext cx="1645150" cy="1104468"/>
      </dsp:txXfrm>
    </dsp:sp>
    <dsp:sp modelId="{86ED2ED2-980C-4B49-85AF-A21971EF8F31}">
      <dsp:nvSpPr>
        <dsp:cNvPr id="0" name=""/>
        <dsp:cNvSpPr/>
      </dsp:nvSpPr>
      <dsp:spPr>
        <a:xfrm>
          <a:off x="995755" y="3356808"/>
          <a:ext cx="1339730" cy="519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ct val="90000"/>
            </a:lnSpc>
            <a:spcBef>
              <a:spcPct val="0"/>
            </a:spcBef>
            <a:spcAft>
              <a:spcPct val="35000"/>
            </a:spcAft>
            <a:buNone/>
          </a:pPr>
          <a:r>
            <a:rPr lang="en-GB" sz="1400" kern="1200" dirty="0">
              <a:latin typeface="Avenir Next" panose="020B0503020202020204" pitchFamily="34" charset="0"/>
            </a:rPr>
            <a:t>WASH Services</a:t>
          </a:r>
        </a:p>
      </dsp:txBody>
      <dsp:txXfrm>
        <a:off x="995755" y="3356808"/>
        <a:ext cx="1339730" cy="519750"/>
      </dsp:txXfrm>
    </dsp:sp>
    <dsp:sp modelId="{F810D7E7-8B55-4923-ACB0-8628F3A934CE}">
      <dsp:nvSpPr>
        <dsp:cNvPr id="0" name=""/>
        <dsp:cNvSpPr/>
      </dsp:nvSpPr>
      <dsp:spPr>
        <a:xfrm>
          <a:off x="2335486" y="3064448"/>
          <a:ext cx="267946" cy="1104468"/>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EDB8BE-CB64-4486-BE9B-967FB35BDBBB}">
      <dsp:nvSpPr>
        <dsp:cNvPr id="0" name=""/>
        <dsp:cNvSpPr/>
      </dsp:nvSpPr>
      <dsp:spPr>
        <a:xfrm>
          <a:off x="2710610" y="3064448"/>
          <a:ext cx="1657795" cy="110446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None/>
          </a:pPr>
          <a:r>
            <a:rPr lang="en-GB" sz="1400" kern="1200" dirty="0">
              <a:latin typeface="Avenir Next" panose="020B0503020202020204" pitchFamily="34" charset="0"/>
            </a:rPr>
            <a:t>Water supply</a:t>
          </a:r>
        </a:p>
        <a:p>
          <a:pPr marL="114300" lvl="1" indent="-114300" algn="l" defTabSz="622300">
            <a:lnSpc>
              <a:spcPct val="90000"/>
            </a:lnSpc>
            <a:spcBef>
              <a:spcPct val="0"/>
            </a:spcBef>
            <a:spcAft>
              <a:spcPct val="15000"/>
            </a:spcAft>
            <a:buNone/>
          </a:pPr>
          <a:r>
            <a:rPr lang="en-GB" sz="1400" kern="1200" dirty="0">
              <a:latin typeface="Avenir Next" panose="020B0503020202020204" pitchFamily="34" charset="0"/>
            </a:rPr>
            <a:t>Sanitation</a:t>
          </a:r>
        </a:p>
        <a:p>
          <a:pPr marL="114300" lvl="1" indent="-114300" algn="l" defTabSz="622300">
            <a:lnSpc>
              <a:spcPct val="90000"/>
            </a:lnSpc>
            <a:spcBef>
              <a:spcPct val="0"/>
            </a:spcBef>
            <a:spcAft>
              <a:spcPct val="15000"/>
            </a:spcAft>
            <a:buNone/>
          </a:pPr>
          <a:r>
            <a:rPr lang="en-GB" sz="1400" kern="1200" dirty="0">
              <a:latin typeface="Avenir Next" panose="020B0503020202020204" pitchFamily="34" charset="0"/>
            </a:rPr>
            <a:t>Hygiene</a:t>
          </a:r>
        </a:p>
        <a:p>
          <a:pPr marL="114300" lvl="1" indent="-114300" algn="l" defTabSz="622300">
            <a:lnSpc>
              <a:spcPct val="90000"/>
            </a:lnSpc>
            <a:spcBef>
              <a:spcPct val="0"/>
            </a:spcBef>
            <a:spcAft>
              <a:spcPct val="15000"/>
            </a:spcAft>
            <a:buNone/>
          </a:pPr>
          <a:r>
            <a:rPr lang="en-GB" sz="1400" kern="1200" dirty="0">
              <a:latin typeface="Avenir Next" panose="020B0503020202020204" pitchFamily="34" charset="0"/>
            </a:rPr>
            <a:t>Menstrual hygiene</a:t>
          </a:r>
        </a:p>
      </dsp:txBody>
      <dsp:txXfrm>
        <a:off x="2710610" y="3064448"/>
        <a:ext cx="1657795" cy="1104468"/>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46A5D-7172-0C4D-9D8D-F6F39340FCD3}" type="datetimeFigureOut">
              <a:rPr lang="en-GB" smtClean="0"/>
              <a:t>26/04/2021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2A760-0DA0-D641-9843-BD2146762171}" type="slidenum">
              <a:rPr lang="en-GB" smtClean="0"/>
              <a:t>‹#›</a:t>
            </a:fld>
            <a:endParaRPr lang="en-GB"/>
          </a:p>
        </p:txBody>
      </p:sp>
    </p:spTree>
    <p:extLst>
      <p:ext uri="{BB962C8B-B14F-4D97-AF65-F5344CB8AC3E}">
        <p14:creationId xmlns:p14="http://schemas.microsoft.com/office/powerpoint/2010/main" val="4125427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drive.google.com/drive/folders/0B_b4O8K5B0rKVmpZejhlSkpPamM" TargetMode="External"/><Relationship Id="rId13" Type="http://schemas.openxmlformats.org/officeDocument/2006/relationships/hyperlink" Target="https://drive.google.com/drive/folders/0B_b4O8K5B0rKSzcxWnV2dG5xUkE" TargetMode="External"/><Relationship Id="rId3" Type="http://schemas.openxmlformats.org/officeDocument/2006/relationships/hyperlink" Target="https://drive.google.com/open?id=1huyPP9ax2-M1gwuiSbM4_72ZgzlP6Brj" TargetMode="External"/><Relationship Id="rId7" Type="http://schemas.openxmlformats.org/officeDocument/2006/relationships/hyperlink" Target="https://drive.google.com/drive/folders/0B_b4O8K5B0rKS0l6Y3BXSW9WTTg" TargetMode="External"/><Relationship Id="rId12" Type="http://schemas.openxmlformats.org/officeDocument/2006/relationships/hyperlink" Target="https://drive.google.com/open?id=1qFC0WGwB1TcQP1DCRJbIXBxgjRTdUw9T"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drive.google.com/open?id=1QQidiXrPinzTwWywWeyKDNsbpRhmqwoi" TargetMode="External"/><Relationship Id="rId11" Type="http://schemas.openxmlformats.org/officeDocument/2006/relationships/hyperlink" Target="https://drive.google.com/drive/folders/0B_b4O8K5B0rKbXRpcmQ2VFZiWXM" TargetMode="External"/><Relationship Id="rId5" Type="http://schemas.openxmlformats.org/officeDocument/2006/relationships/hyperlink" Target="https://drive.google.com/open?id=0B_b4O8K5B0rKV2NjRVdkWFQyclE" TargetMode="External"/><Relationship Id="rId10" Type="http://schemas.openxmlformats.org/officeDocument/2006/relationships/hyperlink" Target="https://drive.google.com/open?id=0B_b4O8K5B0rKdG43WUVVYmdmanM" TargetMode="External"/><Relationship Id="rId4" Type="http://schemas.openxmlformats.org/officeDocument/2006/relationships/hyperlink" Target="https://drive.google.com/open?id=13zHEp3zElxjFfyMm_aDWqCowbxMUPEhE" TargetMode="External"/><Relationship Id="rId9" Type="http://schemas.openxmlformats.org/officeDocument/2006/relationships/hyperlink" Target="https://drive.google.com/open?id=1yR__L0lTyi_JU2RLDL70U9JcMkThD7yG"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the initiative</a:t>
            </a:r>
          </a:p>
        </p:txBody>
      </p:sp>
      <p:sp>
        <p:nvSpPr>
          <p:cNvPr id="4" name="Slide Number Placeholder 3"/>
          <p:cNvSpPr>
            <a:spLocks noGrp="1"/>
          </p:cNvSpPr>
          <p:nvPr>
            <p:ph type="sldNum" sz="quarter" idx="5"/>
          </p:nvPr>
        </p:nvSpPr>
        <p:spPr/>
        <p:txBody>
          <a:bodyPr/>
          <a:lstStyle/>
          <a:p>
            <a:fld id="{0C32A760-0DA0-D641-9843-BD2146762171}" type="slidenum">
              <a:rPr lang="en-GB" smtClean="0"/>
              <a:t>1</a:t>
            </a:fld>
            <a:endParaRPr lang="en-GB"/>
          </a:p>
        </p:txBody>
      </p:sp>
    </p:spTree>
    <p:extLst>
      <p:ext uri="{BB962C8B-B14F-4D97-AF65-F5344CB8AC3E}">
        <p14:creationId xmlns:p14="http://schemas.microsoft.com/office/powerpoint/2010/main" val="2636073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Story with a </a:t>
            </a:r>
          </a:p>
        </p:txBody>
      </p:sp>
      <p:sp>
        <p:nvSpPr>
          <p:cNvPr id="4" name="Slide Number Placeholder 3"/>
          <p:cNvSpPr>
            <a:spLocks noGrp="1"/>
          </p:cNvSpPr>
          <p:nvPr>
            <p:ph type="sldNum" sz="quarter" idx="5"/>
          </p:nvPr>
        </p:nvSpPr>
        <p:spPr/>
        <p:txBody>
          <a:bodyPr/>
          <a:lstStyle/>
          <a:p>
            <a:fld id="{0C32A760-0DA0-D641-9843-BD2146762171}" type="slidenum">
              <a:rPr lang="en-GB" smtClean="0"/>
              <a:t>10</a:t>
            </a:fld>
            <a:endParaRPr lang="en-GB"/>
          </a:p>
        </p:txBody>
      </p:sp>
    </p:spTree>
    <p:extLst>
      <p:ext uri="{BB962C8B-B14F-4D97-AF65-F5344CB8AC3E}">
        <p14:creationId xmlns:p14="http://schemas.microsoft.com/office/powerpoint/2010/main" val="811623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Story with a </a:t>
            </a:r>
          </a:p>
        </p:txBody>
      </p:sp>
      <p:sp>
        <p:nvSpPr>
          <p:cNvPr id="4" name="Slide Number Placeholder 3"/>
          <p:cNvSpPr>
            <a:spLocks noGrp="1"/>
          </p:cNvSpPr>
          <p:nvPr>
            <p:ph type="sldNum" sz="quarter" idx="5"/>
          </p:nvPr>
        </p:nvSpPr>
        <p:spPr/>
        <p:txBody>
          <a:bodyPr/>
          <a:lstStyle/>
          <a:p>
            <a:fld id="{0C32A760-0DA0-D641-9843-BD2146762171}" type="slidenum">
              <a:rPr lang="en-GB" smtClean="0"/>
              <a:t>11</a:t>
            </a:fld>
            <a:endParaRPr lang="en-GB"/>
          </a:p>
        </p:txBody>
      </p:sp>
    </p:spTree>
    <p:extLst>
      <p:ext uri="{BB962C8B-B14F-4D97-AF65-F5344CB8AC3E}">
        <p14:creationId xmlns:p14="http://schemas.microsoft.com/office/powerpoint/2010/main" val="2234257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Story with a </a:t>
            </a:r>
          </a:p>
        </p:txBody>
      </p:sp>
      <p:sp>
        <p:nvSpPr>
          <p:cNvPr id="4" name="Slide Number Placeholder 3"/>
          <p:cNvSpPr>
            <a:spLocks noGrp="1"/>
          </p:cNvSpPr>
          <p:nvPr>
            <p:ph type="sldNum" sz="quarter" idx="5"/>
          </p:nvPr>
        </p:nvSpPr>
        <p:spPr/>
        <p:txBody>
          <a:bodyPr/>
          <a:lstStyle/>
          <a:p>
            <a:fld id="{0C32A760-0DA0-D641-9843-BD2146762171}" type="slidenum">
              <a:rPr lang="en-GB" smtClean="0"/>
              <a:t>12</a:t>
            </a:fld>
            <a:endParaRPr lang="en-GB"/>
          </a:p>
        </p:txBody>
      </p:sp>
    </p:spTree>
    <p:extLst>
      <p:ext uri="{BB962C8B-B14F-4D97-AF65-F5344CB8AC3E}">
        <p14:creationId xmlns:p14="http://schemas.microsoft.com/office/powerpoint/2010/main" val="2374085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the initiative</a:t>
            </a:r>
          </a:p>
        </p:txBody>
      </p:sp>
      <p:sp>
        <p:nvSpPr>
          <p:cNvPr id="4" name="Slide Number Placeholder 3"/>
          <p:cNvSpPr>
            <a:spLocks noGrp="1"/>
          </p:cNvSpPr>
          <p:nvPr>
            <p:ph type="sldNum" sz="quarter" idx="5"/>
          </p:nvPr>
        </p:nvSpPr>
        <p:spPr/>
        <p:txBody>
          <a:bodyPr/>
          <a:lstStyle/>
          <a:p>
            <a:fld id="{0C32A760-0DA0-D641-9843-BD2146762171}" type="slidenum">
              <a:rPr lang="en-GB" smtClean="0"/>
              <a:t>13</a:t>
            </a:fld>
            <a:endParaRPr lang="en-GB"/>
          </a:p>
        </p:txBody>
      </p:sp>
    </p:spTree>
    <p:extLst>
      <p:ext uri="{BB962C8B-B14F-4D97-AF65-F5344CB8AC3E}">
        <p14:creationId xmlns:p14="http://schemas.microsoft.com/office/powerpoint/2010/main" val="628729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slide</a:t>
            </a:r>
          </a:p>
        </p:txBody>
      </p:sp>
      <p:sp>
        <p:nvSpPr>
          <p:cNvPr id="4" name="Slide Number Placeholder 3"/>
          <p:cNvSpPr>
            <a:spLocks noGrp="1"/>
          </p:cNvSpPr>
          <p:nvPr>
            <p:ph type="sldNum" sz="quarter" idx="5"/>
          </p:nvPr>
        </p:nvSpPr>
        <p:spPr/>
        <p:txBody>
          <a:bodyPr/>
          <a:lstStyle/>
          <a:p>
            <a:fld id="{0C32A760-0DA0-D641-9843-BD2146762171}" type="slidenum">
              <a:rPr lang="en-GB" smtClean="0"/>
              <a:t>14</a:t>
            </a:fld>
            <a:endParaRPr lang="en-GB"/>
          </a:p>
        </p:txBody>
      </p:sp>
    </p:spTree>
    <p:extLst>
      <p:ext uri="{BB962C8B-B14F-4D97-AF65-F5344CB8AC3E}">
        <p14:creationId xmlns:p14="http://schemas.microsoft.com/office/powerpoint/2010/main" val="1283086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slide</a:t>
            </a:r>
          </a:p>
        </p:txBody>
      </p:sp>
      <p:sp>
        <p:nvSpPr>
          <p:cNvPr id="4" name="Slide Number Placeholder 3"/>
          <p:cNvSpPr>
            <a:spLocks noGrp="1"/>
          </p:cNvSpPr>
          <p:nvPr>
            <p:ph type="sldNum" sz="quarter" idx="5"/>
          </p:nvPr>
        </p:nvSpPr>
        <p:spPr/>
        <p:txBody>
          <a:bodyPr/>
          <a:lstStyle/>
          <a:p>
            <a:fld id="{0C32A760-0DA0-D641-9843-BD2146762171}" type="slidenum">
              <a:rPr lang="en-GB" smtClean="0"/>
              <a:t>15</a:t>
            </a:fld>
            <a:endParaRPr lang="en-GB"/>
          </a:p>
        </p:txBody>
      </p:sp>
    </p:spTree>
    <p:extLst>
      <p:ext uri="{BB962C8B-B14F-4D97-AF65-F5344CB8AC3E}">
        <p14:creationId xmlns:p14="http://schemas.microsoft.com/office/powerpoint/2010/main" val="2108727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slide</a:t>
            </a:r>
          </a:p>
        </p:txBody>
      </p:sp>
      <p:sp>
        <p:nvSpPr>
          <p:cNvPr id="4" name="Slide Number Placeholder 3"/>
          <p:cNvSpPr>
            <a:spLocks noGrp="1"/>
          </p:cNvSpPr>
          <p:nvPr>
            <p:ph type="sldNum" sz="quarter" idx="5"/>
          </p:nvPr>
        </p:nvSpPr>
        <p:spPr/>
        <p:txBody>
          <a:bodyPr/>
          <a:lstStyle/>
          <a:p>
            <a:fld id="{0C32A760-0DA0-D641-9843-BD2146762171}" type="slidenum">
              <a:rPr lang="en-GB" smtClean="0"/>
              <a:t>16</a:t>
            </a:fld>
            <a:endParaRPr lang="en-GB"/>
          </a:p>
        </p:txBody>
      </p:sp>
    </p:spTree>
    <p:extLst>
      <p:ext uri="{BB962C8B-B14F-4D97-AF65-F5344CB8AC3E}">
        <p14:creationId xmlns:p14="http://schemas.microsoft.com/office/powerpoint/2010/main" val="4124720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slide</a:t>
            </a:r>
          </a:p>
        </p:txBody>
      </p:sp>
      <p:sp>
        <p:nvSpPr>
          <p:cNvPr id="4" name="Slide Number Placeholder 3"/>
          <p:cNvSpPr>
            <a:spLocks noGrp="1"/>
          </p:cNvSpPr>
          <p:nvPr>
            <p:ph type="sldNum" sz="quarter" idx="5"/>
          </p:nvPr>
        </p:nvSpPr>
        <p:spPr/>
        <p:txBody>
          <a:bodyPr/>
          <a:lstStyle/>
          <a:p>
            <a:fld id="{0C32A760-0DA0-D641-9843-BD2146762171}" type="slidenum">
              <a:rPr lang="en-GB" smtClean="0"/>
              <a:t>17</a:t>
            </a:fld>
            <a:endParaRPr lang="en-GB"/>
          </a:p>
        </p:txBody>
      </p:sp>
    </p:spTree>
    <p:extLst>
      <p:ext uri="{BB962C8B-B14F-4D97-AF65-F5344CB8AC3E}">
        <p14:creationId xmlns:p14="http://schemas.microsoft.com/office/powerpoint/2010/main" val="3259684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slide</a:t>
            </a:r>
          </a:p>
        </p:txBody>
      </p:sp>
      <p:sp>
        <p:nvSpPr>
          <p:cNvPr id="4" name="Slide Number Placeholder 3"/>
          <p:cNvSpPr>
            <a:spLocks noGrp="1"/>
          </p:cNvSpPr>
          <p:nvPr>
            <p:ph type="sldNum" sz="quarter" idx="5"/>
          </p:nvPr>
        </p:nvSpPr>
        <p:spPr/>
        <p:txBody>
          <a:bodyPr/>
          <a:lstStyle/>
          <a:p>
            <a:fld id="{0C32A760-0DA0-D641-9843-BD2146762171}" type="slidenum">
              <a:rPr lang="en-GB" smtClean="0"/>
              <a:t>18</a:t>
            </a:fld>
            <a:endParaRPr lang="en-GB"/>
          </a:p>
        </p:txBody>
      </p:sp>
    </p:spTree>
    <p:extLst>
      <p:ext uri="{BB962C8B-B14F-4D97-AF65-F5344CB8AC3E}">
        <p14:creationId xmlns:p14="http://schemas.microsoft.com/office/powerpoint/2010/main" val="3824078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the initiative</a:t>
            </a:r>
          </a:p>
        </p:txBody>
      </p:sp>
      <p:sp>
        <p:nvSpPr>
          <p:cNvPr id="4" name="Slide Number Placeholder 3"/>
          <p:cNvSpPr>
            <a:spLocks noGrp="1"/>
          </p:cNvSpPr>
          <p:nvPr>
            <p:ph type="sldNum" sz="quarter" idx="5"/>
          </p:nvPr>
        </p:nvSpPr>
        <p:spPr/>
        <p:txBody>
          <a:bodyPr/>
          <a:lstStyle/>
          <a:p>
            <a:fld id="{0C32A760-0DA0-D641-9843-BD2146762171}" type="slidenum">
              <a:rPr lang="en-GB" smtClean="0"/>
              <a:t>19</a:t>
            </a:fld>
            <a:endParaRPr lang="en-GB"/>
          </a:p>
        </p:txBody>
      </p:sp>
    </p:spTree>
    <p:extLst>
      <p:ext uri="{BB962C8B-B14F-4D97-AF65-F5344CB8AC3E}">
        <p14:creationId xmlns:p14="http://schemas.microsoft.com/office/powerpoint/2010/main" val="3926790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the initiative</a:t>
            </a:r>
          </a:p>
        </p:txBody>
      </p:sp>
      <p:sp>
        <p:nvSpPr>
          <p:cNvPr id="4" name="Slide Number Placeholder 3"/>
          <p:cNvSpPr>
            <a:spLocks noGrp="1"/>
          </p:cNvSpPr>
          <p:nvPr>
            <p:ph type="sldNum" sz="quarter" idx="5"/>
          </p:nvPr>
        </p:nvSpPr>
        <p:spPr/>
        <p:txBody>
          <a:bodyPr/>
          <a:lstStyle/>
          <a:p>
            <a:fld id="{0C32A760-0DA0-D641-9843-BD2146762171}" type="slidenum">
              <a:rPr lang="en-GB" smtClean="0"/>
              <a:t>2</a:t>
            </a:fld>
            <a:endParaRPr lang="en-GB"/>
          </a:p>
        </p:txBody>
      </p:sp>
    </p:spTree>
    <p:extLst>
      <p:ext uri="{BB962C8B-B14F-4D97-AF65-F5344CB8AC3E}">
        <p14:creationId xmlns:p14="http://schemas.microsoft.com/office/powerpoint/2010/main" val="1453388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slide</a:t>
            </a:r>
          </a:p>
        </p:txBody>
      </p:sp>
      <p:sp>
        <p:nvSpPr>
          <p:cNvPr id="4" name="Slide Number Placeholder 3"/>
          <p:cNvSpPr>
            <a:spLocks noGrp="1"/>
          </p:cNvSpPr>
          <p:nvPr>
            <p:ph type="sldNum" sz="quarter" idx="5"/>
          </p:nvPr>
        </p:nvSpPr>
        <p:spPr/>
        <p:txBody>
          <a:bodyPr/>
          <a:lstStyle/>
          <a:p>
            <a:fld id="{0C32A760-0DA0-D641-9843-BD2146762171}" type="slidenum">
              <a:rPr lang="en-GB" smtClean="0"/>
              <a:t>20</a:t>
            </a:fld>
            <a:endParaRPr lang="en-GB"/>
          </a:p>
        </p:txBody>
      </p:sp>
    </p:spTree>
    <p:extLst>
      <p:ext uri="{BB962C8B-B14F-4D97-AF65-F5344CB8AC3E}">
        <p14:creationId xmlns:p14="http://schemas.microsoft.com/office/powerpoint/2010/main" val="3091404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slide</a:t>
            </a:r>
          </a:p>
        </p:txBody>
      </p:sp>
      <p:sp>
        <p:nvSpPr>
          <p:cNvPr id="4" name="Slide Number Placeholder 3"/>
          <p:cNvSpPr>
            <a:spLocks noGrp="1"/>
          </p:cNvSpPr>
          <p:nvPr>
            <p:ph type="sldNum" sz="quarter" idx="5"/>
          </p:nvPr>
        </p:nvSpPr>
        <p:spPr/>
        <p:txBody>
          <a:bodyPr/>
          <a:lstStyle/>
          <a:p>
            <a:fld id="{0C32A760-0DA0-D641-9843-BD2146762171}" type="slidenum">
              <a:rPr lang="en-GB" smtClean="0"/>
              <a:t>21</a:t>
            </a:fld>
            <a:endParaRPr lang="en-GB"/>
          </a:p>
        </p:txBody>
      </p:sp>
    </p:spTree>
    <p:extLst>
      <p:ext uri="{BB962C8B-B14F-4D97-AF65-F5344CB8AC3E}">
        <p14:creationId xmlns:p14="http://schemas.microsoft.com/office/powerpoint/2010/main" val="3301405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slide</a:t>
            </a:r>
          </a:p>
        </p:txBody>
      </p:sp>
      <p:sp>
        <p:nvSpPr>
          <p:cNvPr id="4" name="Slide Number Placeholder 3"/>
          <p:cNvSpPr>
            <a:spLocks noGrp="1"/>
          </p:cNvSpPr>
          <p:nvPr>
            <p:ph type="sldNum" sz="quarter" idx="5"/>
          </p:nvPr>
        </p:nvSpPr>
        <p:spPr/>
        <p:txBody>
          <a:bodyPr/>
          <a:lstStyle/>
          <a:p>
            <a:fld id="{0C32A760-0DA0-D641-9843-BD2146762171}" type="slidenum">
              <a:rPr lang="en-GB" smtClean="0"/>
              <a:t>22</a:t>
            </a:fld>
            <a:endParaRPr lang="en-GB"/>
          </a:p>
        </p:txBody>
      </p:sp>
    </p:spTree>
    <p:extLst>
      <p:ext uri="{BB962C8B-B14F-4D97-AF65-F5344CB8AC3E}">
        <p14:creationId xmlns:p14="http://schemas.microsoft.com/office/powerpoint/2010/main" val="410326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slide</a:t>
            </a:r>
          </a:p>
        </p:txBody>
      </p:sp>
      <p:sp>
        <p:nvSpPr>
          <p:cNvPr id="4" name="Slide Number Placeholder 3"/>
          <p:cNvSpPr>
            <a:spLocks noGrp="1"/>
          </p:cNvSpPr>
          <p:nvPr>
            <p:ph type="sldNum" sz="quarter" idx="5"/>
          </p:nvPr>
        </p:nvSpPr>
        <p:spPr/>
        <p:txBody>
          <a:bodyPr/>
          <a:lstStyle/>
          <a:p>
            <a:fld id="{0C32A760-0DA0-D641-9843-BD2146762171}" type="slidenum">
              <a:rPr lang="en-GB" smtClean="0"/>
              <a:t>23</a:t>
            </a:fld>
            <a:endParaRPr lang="en-GB"/>
          </a:p>
        </p:txBody>
      </p:sp>
    </p:spTree>
    <p:extLst>
      <p:ext uri="{BB962C8B-B14F-4D97-AF65-F5344CB8AC3E}">
        <p14:creationId xmlns:p14="http://schemas.microsoft.com/office/powerpoint/2010/main" val="3619136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slide</a:t>
            </a:r>
          </a:p>
        </p:txBody>
      </p:sp>
      <p:sp>
        <p:nvSpPr>
          <p:cNvPr id="4" name="Slide Number Placeholder 3"/>
          <p:cNvSpPr>
            <a:spLocks noGrp="1"/>
          </p:cNvSpPr>
          <p:nvPr>
            <p:ph type="sldNum" sz="quarter" idx="5"/>
          </p:nvPr>
        </p:nvSpPr>
        <p:spPr/>
        <p:txBody>
          <a:bodyPr/>
          <a:lstStyle/>
          <a:p>
            <a:fld id="{0C32A760-0DA0-D641-9843-BD2146762171}" type="slidenum">
              <a:rPr lang="en-GB" smtClean="0"/>
              <a:t>24</a:t>
            </a:fld>
            <a:endParaRPr lang="en-GB"/>
          </a:p>
        </p:txBody>
      </p:sp>
    </p:spTree>
    <p:extLst>
      <p:ext uri="{BB962C8B-B14F-4D97-AF65-F5344CB8AC3E}">
        <p14:creationId xmlns:p14="http://schemas.microsoft.com/office/powerpoint/2010/main" val="1654629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slide</a:t>
            </a:r>
          </a:p>
        </p:txBody>
      </p:sp>
      <p:sp>
        <p:nvSpPr>
          <p:cNvPr id="4" name="Slide Number Placeholder 3"/>
          <p:cNvSpPr>
            <a:spLocks noGrp="1"/>
          </p:cNvSpPr>
          <p:nvPr>
            <p:ph type="sldNum" sz="quarter" idx="5"/>
          </p:nvPr>
        </p:nvSpPr>
        <p:spPr/>
        <p:txBody>
          <a:bodyPr/>
          <a:lstStyle/>
          <a:p>
            <a:fld id="{0C32A760-0DA0-D641-9843-BD2146762171}" type="slidenum">
              <a:rPr lang="en-GB" smtClean="0"/>
              <a:t>25</a:t>
            </a:fld>
            <a:endParaRPr lang="en-GB"/>
          </a:p>
        </p:txBody>
      </p:sp>
    </p:spTree>
    <p:extLst>
      <p:ext uri="{BB962C8B-B14F-4D97-AF65-F5344CB8AC3E}">
        <p14:creationId xmlns:p14="http://schemas.microsoft.com/office/powerpoint/2010/main" val="4200583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the initiative</a:t>
            </a:r>
          </a:p>
        </p:txBody>
      </p:sp>
      <p:sp>
        <p:nvSpPr>
          <p:cNvPr id="4" name="Slide Number Placeholder 3"/>
          <p:cNvSpPr>
            <a:spLocks noGrp="1"/>
          </p:cNvSpPr>
          <p:nvPr>
            <p:ph type="sldNum" sz="quarter" idx="5"/>
          </p:nvPr>
        </p:nvSpPr>
        <p:spPr/>
        <p:txBody>
          <a:bodyPr/>
          <a:lstStyle/>
          <a:p>
            <a:fld id="{0C32A760-0DA0-D641-9843-BD2146762171}" type="slidenum">
              <a:rPr lang="en-GB" smtClean="0"/>
              <a:t>26</a:t>
            </a:fld>
            <a:endParaRPr lang="en-GB"/>
          </a:p>
        </p:txBody>
      </p:sp>
    </p:spTree>
    <p:extLst>
      <p:ext uri="{BB962C8B-B14F-4D97-AF65-F5344CB8AC3E}">
        <p14:creationId xmlns:p14="http://schemas.microsoft.com/office/powerpoint/2010/main" val="3226706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slide</a:t>
            </a:r>
          </a:p>
        </p:txBody>
      </p:sp>
      <p:sp>
        <p:nvSpPr>
          <p:cNvPr id="4" name="Slide Number Placeholder 3"/>
          <p:cNvSpPr>
            <a:spLocks noGrp="1"/>
          </p:cNvSpPr>
          <p:nvPr>
            <p:ph type="sldNum" sz="quarter" idx="5"/>
          </p:nvPr>
        </p:nvSpPr>
        <p:spPr/>
        <p:txBody>
          <a:bodyPr/>
          <a:lstStyle/>
          <a:p>
            <a:fld id="{0C32A760-0DA0-D641-9843-BD2146762171}" type="slidenum">
              <a:rPr lang="en-GB" smtClean="0"/>
              <a:t>27</a:t>
            </a:fld>
            <a:endParaRPr lang="en-GB"/>
          </a:p>
        </p:txBody>
      </p:sp>
    </p:spTree>
    <p:extLst>
      <p:ext uri="{BB962C8B-B14F-4D97-AF65-F5344CB8AC3E}">
        <p14:creationId xmlns:p14="http://schemas.microsoft.com/office/powerpoint/2010/main" val="2601644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slide</a:t>
            </a:r>
          </a:p>
        </p:txBody>
      </p:sp>
      <p:sp>
        <p:nvSpPr>
          <p:cNvPr id="4" name="Slide Number Placeholder 3"/>
          <p:cNvSpPr>
            <a:spLocks noGrp="1"/>
          </p:cNvSpPr>
          <p:nvPr>
            <p:ph type="sldNum" sz="quarter" idx="5"/>
          </p:nvPr>
        </p:nvSpPr>
        <p:spPr/>
        <p:txBody>
          <a:bodyPr/>
          <a:lstStyle/>
          <a:p>
            <a:fld id="{0C32A760-0DA0-D641-9843-BD2146762171}" type="slidenum">
              <a:rPr lang="en-GB" smtClean="0"/>
              <a:t>28</a:t>
            </a:fld>
            <a:endParaRPr lang="en-GB"/>
          </a:p>
        </p:txBody>
      </p:sp>
    </p:spTree>
    <p:extLst>
      <p:ext uri="{BB962C8B-B14F-4D97-AF65-F5344CB8AC3E}">
        <p14:creationId xmlns:p14="http://schemas.microsoft.com/office/powerpoint/2010/main" val="2026023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was happening before</a:t>
            </a:r>
          </a:p>
          <a:p>
            <a:r>
              <a:rPr lang="en-GB" sz="1200" kern="1200" dirty="0">
                <a:solidFill>
                  <a:schemeClr val="tx1"/>
                </a:solidFill>
                <a:effectLst/>
                <a:latin typeface="+mn-lt"/>
                <a:ea typeface="+mn-ea"/>
                <a:cs typeface="+mn-cs"/>
              </a:rPr>
              <a:t>what changed and what is next? </a:t>
            </a:r>
          </a:p>
          <a:p>
            <a:r>
              <a:rPr lang="en-GB" sz="1200" kern="1200" dirty="0">
                <a:solidFill>
                  <a:schemeClr val="tx1"/>
                </a:solidFill>
                <a:effectLst/>
                <a:latin typeface="+mn-lt"/>
                <a:ea typeface="+mn-ea"/>
                <a:cs typeface="+mn-cs"/>
              </a:rPr>
              <a:t>What were the easy steps, what was more difficult? </a:t>
            </a:r>
            <a:endParaRPr lang="pt-BR" dirty="0"/>
          </a:p>
        </p:txBody>
      </p:sp>
      <p:sp>
        <p:nvSpPr>
          <p:cNvPr id="4" name="Slide Number Placeholder 3"/>
          <p:cNvSpPr>
            <a:spLocks noGrp="1"/>
          </p:cNvSpPr>
          <p:nvPr>
            <p:ph type="sldNum" sz="quarter" idx="5"/>
          </p:nvPr>
        </p:nvSpPr>
        <p:spPr/>
        <p:txBody>
          <a:bodyPr/>
          <a:lstStyle/>
          <a:p>
            <a:fld id="{0C32A760-0DA0-D641-9843-BD2146762171}" type="slidenum">
              <a:rPr lang="en-GB" smtClean="0"/>
              <a:t>29</a:t>
            </a:fld>
            <a:endParaRPr lang="en-GB"/>
          </a:p>
        </p:txBody>
      </p:sp>
    </p:spTree>
    <p:extLst>
      <p:ext uri="{BB962C8B-B14F-4D97-AF65-F5344CB8AC3E}">
        <p14:creationId xmlns:p14="http://schemas.microsoft.com/office/powerpoint/2010/main" val="4185130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Once upon a time, there was a factory in the Soviet Union that made nails. Unfortunately, Moscow set quotas on their nail production, and they began working to meet the quotas as described, rather than doing anything useful. When they set quotas by quantity, they churned out hundreds of thousands of tiny, useless nails. When Moscow realized this was not useful and set a quota by weight instead, they started building big, heavy railroad spike-type nails that weighed a pound each.</a:t>
            </a:r>
            <a:endParaRPr lang="en-GB" dirty="0"/>
          </a:p>
        </p:txBody>
      </p:sp>
      <p:sp>
        <p:nvSpPr>
          <p:cNvPr id="4" name="Slide Number Placeholder 3"/>
          <p:cNvSpPr>
            <a:spLocks noGrp="1"/>
          </p:cNvSpPr>
          <p:nvPr>
            <p:ph type="sldNum" sz="quarter" idx="5"/>
          </p:nvPr>
        </p:nvSpPr>
        <p:spPr/>
        <p:txBody>
          <a:bodyPr/>
          <a:lstStyle/>
          <a:p>
            <a:fld id="{0C32A760-0DA0-D641-9843-BD2146762171}" type="slidenum">
              <a:rPr lang="en-GB" smtClean="0"/>
              <a:t>3</a:t>
            </a:fld>
            <a:endParaRPr lang="en-GB"/>
          </a:p>
        </p:txBody>
      </p:sp>
    </p:spTree>
    <p:extLst>
      <p:ext uri="{BB962C8B-B14F-4D97-AF65-F5344CB8AC3E}">
        <p14:creationId xmlns:p14="http://schemas.microsoft.com/office/powerpoint/2010/main" val="3296267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0C32A760-0DA0-D641-9843-BD2146762171}" type="slidenum">
              <a:rPr lang="en-GB" smtClean="0"/>
              <a:t>30</a:t>
            </a:fld>
            <a:endParaRPr lang="en-GB"/>
          </a:p>
        </p:txBody>
      </p:sp>
    </p:spTree>
    <p:extLst>
      <p:ext uri="{BB962C8B-B14F-4D97-AF65-F5344CB8AC3E}">
        <p14:creationId xmlns:p14="http://schemas.microsoft.com/office/powerpoint/2010/main" val="2112156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Collective standards, engagement, and flexibility to change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2018 4W &amp; snapshot summary: </a:t>
            </a:r>
            <a:r>
              <a:rPr lang="en-US" sz="1200" u="sng" kern="1200" dirty="0">
                <a:solidFill>
                  <a:schemeClr val="tx1"/>
                </a:solidFill>
                <a:effectLst/>
                <a:latin typeface="+mn-lt"/>
                <a:ea typeface="+mn-ea"/>
                <a:cs typeface="+mn-cs"/>
                <a:hlinkClick r:id="rId3"/>
              </a:rPr>
              <a:t>https://drive.google.com/open?id=1huyPP9ax2-M1gwuiSbM4_72ZgzlP6Brj</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2018 funding matrix: </a:t>
            </a:r>
            <a:r>
              <a:rPr lang="en-US" sz="1200" u="sng" kern="1200" dirty="0">
                <a:solidFill>
                  <a:schemeClr val="tx1"/>
                </a:solidFill>
                <a:effectLst/>
                <a:latin typeface="+mn-lt"/>
                <a:ea typeface="+mn-ea"/>
                <a:cs typeface="+mn-cs"/>
                <a:hlinkClick r:id="rId4"/>
              </a:rPr>
              <a:t>https://drive.google.com/open?id=13zHEp3zElxjFfyMm_aDWqCowbxMUPEhE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Newsletter: </a:t>
            </a:r>
            <a:r>
              <a:rPr lang="en-US" sz="1200" u="sng" kern="1200" dirty="0">
                <a:solidFill>
                  <a:schemeClr val="tx1"/>
                </a:solidFill>
                <a:effectLst/>
                <a:latin typeface="+mn-lt"/>
                <a:ea typeface="+mn-ea"/>
                <a:cs typeface="+mn-cs"/>
                <a:hlinkClick r:id="rId5"/>
              </a:rPr>
              <a:t>https://drive.google.com/open?id=0B_b4O8K5B0rKV2NjRVdkWFQyclE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Emergency matrix (contingency stock, HR capacity, focal points): </a:t>
            </a:r>
            <a:r>
              <a:rPr lang="en-US" sz="1200" u="sng" kern="1200" dirty="0">
                <a:solidFill>
                  <a:schemeClr val="tx1"/>
                </a:solidFill>
                <a:effectLst/>
                <a:latin typeface="+mn-lt"/>
                <a:ea typeface="+mn-ea"/>
                <a:cs typeface="+mn-cs"/>
                <a:hlinkClick r:id="rId6"/>
              </a:rPr>
              <a:t>https://drive.google.com/open?id=1QQidiXrPinzTwWywWeyKDNsbpRhmqwoi</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Guidance/standards: </a:t>
            </a:r>
            <a:r>
              <a:rPr lang="en-US" sz="1200" u="sng" kern="1200" dirty="0">
                <a:solidFill>
                  <a:schemeClr val="tx1"/>
                </a:solidFill>
                <a:effectLst/>
                <a:latin typeface="+mn-lt"/>
                <a:ea typeface="+mn-ea"/>
                <a:cs typeface="+mn-cs"/>
                <a:hlinkClick r:id="rId7"/>
              </a:rPr>
              <a:t>https://drive.google.com/drive/folders/0B_b4O8K5B0rKS0l6Y3BXSW9WTTg</a:t>
            </a:r>
            <a:r>
              <a:rPr lang="en-US" sz="1200" kern="1200" dirty="0">
                <a:solidFill>
                  <a:schemeClr val="tx1"/>
                </a:solidFill>
                <a:effectLst/>
                <a:latin typeface="+mn-lt"/>
                <a:ea typeface="+mn-ea"/>
                <a:cs typeface="+mn-cs"/>
              </a:rPr>
              <a:t> and IECs: </a:t>
            </a:r>
            <a:r>
              <a:rPr lang="en-US" sz="1200" u="sng" kern="1200" dirty="0">
                <a:solidFill>
                  <a:schemeClr val="tx1"/>
                </a:solidFill>
                <a:effectLst/>
                <a:latin typeface="+mn-lt"/>
                <a:ea typeface="+mn-ea"/>
                <a:cs typeface="+mn-cs"/>
                <a:hlinkClick r:id="rId8"/>
              </a:rPr>
              <a:t>https://drive.google.com/drive/folders/0B_b4O8K5B0rKVmpZejhlSkpPamM</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SOF: </a:t>
            </a:r>
            <a:r>
              <a:rPr lang="en-US" sz="1200" u="sng" kern="1200" dirty="0">
                <a:solidFill>
                  <a:schemeClr val="tx1"/>
                </a:solidFill>
                <a:effectLst/>
                <a:latin typeface="+mn-lt"/>
                <a:ea typeface="+mn-ea"/>
                <a:cs typeface="+mn-cs"/>
                <a:hlinkClick r:id="rId9"/>
              </a:rPr>
              <a:t>https://drive.google.com/open?id=1yR__L0lTyi_JU2RLDL70U9JcMkThD7yG</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HRP: </a:t>
            </a:r>
            <a:r>
              <a:rPr lang="en-US" sz="1200" u="sng" kern="1200" dirty="0">
                <a:solidFill>
                  <a:schemeClr val="tx1"/>
                </a:solidFill>
                <a:effectLst/>
                <a:latin typeface="+mn-lt"/>
                <a:ea typeface="+mn-ea"/>
                <a:cs typeface="+mn-cs"/>
                <a:hlinkClick r:id="rId10"/>
              </a:rPr>
              <a:t>https://drive.google.com/open?id=0B_b4O8K5B0rKdG43WUVVYmdmanM</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Gap Analysis data: </a:t>
            </a:r>
            <a:r>
              <a:rPr lang="en-US" sz="1200" u="sng" kern="1200" dirty="0">
                <a:solidFill>
                  <a:schemeClr val="tx1"/>
                </a:solidFill>
                <a:effectLst/>
                <a:latin typeface="+mn-lt"/>
                <a:ea typeface="+mn-ea"/>
                <a:cs typeface="+mn-cs"/>
                <a:hlinkClick r:id="rId11"/>
              </a:rPr>
              <a:t>https://drive.google.com/drive/folders/0B_b4O8K5B0rKbXRpcmQ2VFZiWXM</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Qualitative data (Studies, PDMs, KAP survey,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2"/>
              </a:rPr>
              <a:t>https://drive.google.com/open?id=1qFC0WGwB1TcQP1DCRJbIXBxgjRTdUw9T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WASH Cluster team field visit reports: </a:t>
            </a:r>
            <a:r>
              <a:rPr lang="en-US" sz="1200" u="sng" kern="1200" dirty="0">
                <a:solidFill>
                  <a:schemeClr val="tx1"/>
                </a:solidFill>
                <a:effectLst/>
                <a:latin typeface="+mn-lt"/>
                <a:ea typeface="+mn-ea"/>
                <a:cs typeface="+mn-cs"/>
                <a:hlinkClick r:id="rId13"/>
              </a:rPr>
              <a:t>https://drive.google.com/drive/folders/0B_b4O8K5B0rKSzcxWnV2dG5xUkE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3 additional items not available on the website:</a:t>
            </a:r>
          </a:p>
          <a:p>
            <a:pPr lvl="0"/>
            <a:r>
              <a:rPr lang="en-US" sz="1200" kern="1200" dirty="0">
                <a:solidFill>
                  <a:schemeClr val="tx1"/>
                </a:solidFill>
                <a:effectLst/>
                <a:latin typeface="+mn-lt"/>
                <a:ea typeface="+mn-ea"/>
                <a:cs typeface="+mn-cs"/>
              </a:rPr>
              <a:t>Weekly updates: I send weekly updates to the cluster as per sample attached. This one includes the recent Oxfam Tiger Worm Toilet Manual which comes from the experience in Rakhine IDP camps.</a:t>
            </a:r>
          </a:p>
          <a:p>
            <a:pPr lvl="0"/>
            <a:r>
              <a:rPr lang="en-US" sz="1200" kern="1200" dirty="0">
                <a:solidFill>
                  <a:schemeClr val="tx1"/>
                </a:solidFill>
                <a:effectLst/>
                <a:latin typeface="+mn-lt"/>
                <a:ea typeface="+mn-ea"/>
                <a:cs typeface="+mn-cs"/>
              </a:rPr>
              <a:t>Camp closure: following WASH Cluster advocacy to HCT, there’s been HCT workshops and a protection sector position paper – all currently under discussion, so ongoing developments.</a:t>
            </a:r>
          </a:p>
          <a:p>
            <a:pPr lvl="0"/>
            <a:r>
              <a:rPr lang="en-US" sz="1200" kern="1200" dirty="0">
                <a:solidFill>
                  <a:schemeClr val="tx1"/>
                </a:solidFill>
                <a:effectLst/>
                <a:latin typeface="+mn-lt"/>
                <a:ea typeface="+mn-ea"/>
                <a:cs typeface="+mn-cs"/>
              </a:rPr>
              <a:t>Draft Newsletter not published yet (needs editing)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2A760-0DA0-D641-9843-BD2146762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79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SOF</a:t>
            </a:r>
          </a:p>
          <a:p>
            <a:r>
              <a:rPr lang="en-GB" dirty="0"/>
              <a:t>AAP Review</a:t>
            </a:r>
          </a:p>
          <a:p>
            <a:r>
              <a:rPr lang="en-GB" dirty="0"/>
              <a:t>Newsletter with response, gaps, funding to local and international, feedback from community</a:t>
            </a:r>
          </a:p>
          <a:p>
            <a:r>
              <a:rPr lang="en-GB" dirty="0"/>
              <a:t>Ways of working to ensure accountability from coordination team trickled down</a:t>
            </a:r>
          </a:p>
          <a:p>
            <a:r>
              <a:rPr lang="en-GB" dirty="0"/>
              <a:t>Advocacy to reflect feedback and interest of affected population </a:t>
            </a:r>
          </a:p>
        </p:txBody>
      </p:sp>
      <p:sp>
        <p:nvSpPr>
          <p:cNvPr id="4" name="Slide Number Placeholder 3"/>
          <p:cNvSpPr>
            <a:spLocks noGrp="1"/>
          </p:cNvSpPr>
          <p:nvPr>
            <p:ph type="sldNum" sz="quarter" idx="5"/>
          </p:nvPr>
        </p:nvSpPr>
        <p:spPr/>
        <p:txBody>
          <a:bodyPr/>
          <a:lstStyle/>
          <a:p>
            <a:fld id="{0C32A760-0DA0-D641-9843-BD2146762171}" type="slidenum">
              <a:rPr lang="en-GB" smtClean="0"/>
              <a:t>32</a:t>
            </a:fld>
            <a:endParaRPr lang="en-GB"/>
          </a:p>
        </p:txBody>
      </p:sp>
    </p:spTree>
    <p:extLst>
      <p:ext uri="{BB962C8B-B14F-4D97-AF65-F5344CB8AC3E}">
        <p14:creationId xmlns:p14="http://schemas.microsoft.com/office/powerpoint/2010/main" val="902817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0C32A760-0DA0-D641-9843-BD2146762171}" type="slidenum">
              <a:rPr lang="en-GB" smtClean="0"/>
              <a:t>33</a:t>
            </a:fld>
            <a:endParaRPr lang="en-GB"/>
          </a:p>
        </p:txBody>
      </p:sp>
    </p:spTree>
    <p:extLst>
      <p:ext uri="{BB962C8B-B14F-4D97-AF65-F5344CB8AC3E}">
        <p14:creationId xmlns:p14="http://schemas.microsoft.com/office/powerpoint/2010/main" val="698704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Rapid review of soap and sanitary pad for IDPs in </a:t>
            </a:r>
            <a:r>
              <a:rPr lang="en-GB" dirty="0" err="1"/>
              <a:t>KAchin</a:t>
            </a:r>
            <a:endParaRPr lang="en-GB" dirty="0"/>
          </a:p>
        </p:txBody>
      </p:sp>
      <p:sp>
        <p:nvSpPr>
          <p:cNvPr id="4" name="Slide Number Placeholder 3"/>
          <p:cNvSpPr>
            <a:spLocks noGrp="1"/>
          </p:cNvSpPr>
          <p:nvPr>
            <p:ph type="sldNum" sz="quarter" idx="5"/>
          </p:nvPr>
        </p:nvSpPr>
        <p:spPr/>
        <p:txBody>
          <a:bodyPr/>
          <a:lstStyle/>
          <a:p>
            <a:fld id="{0C32A760-0DA0-D641-9843-BD2146762171}" type="slidenum">
              <a:rPr lang="en-GB" smtClean="0"/>
              <a:t>34</a:t>
            </a:fld>
            <a:endParaRPr lang="en-GB"/>
          </a:p>
        </p:txBody>
      </p:sp>
    </p:spTree>
    <p:extLst>
      <p:ext uri="{BB962C8B-B14F-4D97-AF65-F5344CB8AC3E}">
        <p14:creationId xmlns:p14="http://schemas.microsoft.com/office/powerpoint/2010/main" val="3148090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Rapid review of soap and sanitary pad for IDPs in Kachin</a:t>
            </a:r>
          </a:p>
          <a:p>
            <a:r>
              <a:rPr lang="en-GB" dirty="0"/>
              <a:t>HELPED to make advocacy note and fundraising advocacy to donor community </a:t>
            </a:r>
          </a:p>
        </p:txBody>
      </p:sp>
      <p:sp>
        <p:nvSpPr>
          <p:cNvPr id="4" name="Slide Number Placeholder 3"/>
          <p:cNvSpPr>
            <a:spLocks noGrp="1"/>
          </p:cNvSpPr>
          <p:nvPr>
            <p:ph type="sldNum" sz="quarter" idx="5"/>
          </p:nvPr>
        </p:nvSpPr>
        <p:spPr/>
        <p:txBody>
          <a:bodyPr/>
          <a:lstStyle/>
          <a:p>
            <a:fld id="{0C32A760-0DA0-D641-9843-BD2146762171}" type="slidenum">
              <a:rPr lang="en-GB" smtClean="0"/>
              <a:t>35</a:t>
            </a:fld>
            <a:endParaRPr lang="en-GB"/>
          </a:p>
        </p:txBody>
      </p:sp>
    </p:spTree>
    <p:extLst>
      <p:ext uri="{BB962C8B-B14F-4D97-AF65-F5344CB8AC3E}">
        <p14:creationId xmlns:p14="http://schemas.microsoft.com/office/powerpoint/2010/main" val="2051067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86" normalizeH="0" baseline="0" noProof="0" dirty="0">
                <a:ln>
                  <a:noFill/>
                </a:ln>
                <a:solidFill>
                  <a:srgbClr val="FFFFFF">
                    <a:lumMod val="85000"/>
                    <a:lumOff val="15000"/>
                  </a:srgbClr>
                </a:solidFill>
                <a:effectLst/>
                <a:uLnTx/>
                <a:uFillTx/>
                <a:latin typeface="Arial" charset="0"/>
                <a:ea typeface="Arial" charset="0"/>
                <a:cs typeface="Arial" charset="0"/>
                <a:sym typeface="Montserrat-Regular"/>
              </a:rPr>
              <a:t>Some examples of the insights that site specific + AQA indicators can provide</a:t>
            </a:r>
            <a:endParaRPr lang="pt-BR" dirty="0"/>
          </a:p>
        </p:txBody>
      </p:sp>
      <p:sp>
        <p:nvSpPr>
          <p:cNvPr id="4" name="Slide Number Placeholder 3"/>
          <p:cNvSpPr>
            <a:spLocks noGrp="1"/>
          </p:cNvSpPr>
          <p:nvPr>
            <p:ph type="sldNum" sz="quarter" idx="5"/>
          </p:nvPr>
        </p:nvSpPr>
        <p:spPr/>
        <p:txBody>
          <a:bodyPr/>
          <a:lstStyle/>
          <a:p>
            <a:fld id="{0C32A760-0DA0-D641-9843-BD2146762171}" type="slidenum">
              <a:rPr lang="en-GB" smtClean="0"/>
              <a:t>36</a:t>
            </a:fld>
            <a:endParaRPr lang="en-GB"/>
          </a:p>
        </p:txBody>
      </p:sp>
    </p:spTree>
    <p:extLst>
      <p:ext uri="{BB962C8B-B14F-4D97-AF65-F5344CB8AC3E}">
        <p14:creationId xmlns:p14="http://schemas.microsoft.com/office/powerpoint/2010/main" val="1378010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WHAT</a:t>
            </a:r>
          </a:p>
        </p:txBody>
      </p:sp>
      <p:sp>
        <p:nvSpPr>
          <p:cNvPr id="4" name="Slide Number Placeholder 3"/>
          <p:cNvSpPr>
            <a:spLocks noGrp="1"/>
          </p:cNvSpPr>
          <p:nvPr>
            <p:ph type="sldNum" sz="quarter" idx="5"/>
          </p:nvPr>
        </p:nvSpPr>
        <p:spPr/>
        <p:txBody>
          <a:bodyPr/>
          <a:lstStyle/>
          <a:p>
            <a:fld id="{0C32A760-0DA0-D641-9843-BD2146762171}" type="slidenum">
              <a:rPr lang="en-GB" smtClean="0"/>
              <a:t>37</a:t>
            </a:fld>
            <a:endParaRPr lang="en-GB"/>
          </a:p>
        </p:txBody>
      </p:sp>
    </p:spTree>
    <p:extLst>
      <p:ext uri="{BB962C8B-B14F-4D97-AF65-F5344CB8AC3E}">
        <p14:creationId xmlns:p14="http://schemas.microsoft.com/office/powerpoint/2010/main" val="1095815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WHY</a:t>
            </a:r>
          </a:p>
        </p:txBody>
      </p:sp>
      <p:sp>
        <p:nvSpPr>
          <p:cNvPr id="4" name="Slide Number Placeholder 3"/>
          <p:cNvSpPr>
            <a:spLocks noGrp="1"/>
          </p:cNvSpPr>
          <p:nvPr>
            <p:ph type="sldNum" sz="quarter" idx="5"/>
          </p:nvPr>
        </p:nvSpPr>
        <p:spPr/>
        <p:txBody>
          <a:bodyPr/>
          <a:lstStyle/>
          <a:p>
            <a:fld id="{0C32A760-0DA0-D641-9843-BD2146762171}" type="slidenum">
              <a:rPr lang="en-GB" smtClean="0"/>
              <a:t>38</a:t>
            </a:fld>
            <a:endParaRPr lang="en-GB"/>
          </a:p>
        </p:txBody>
      </p:sp>
    </p:spTree>
    <p:extLst>
      <p:ext uri="{BB962C8B-B14F-4D97-AF65-F5344CB8AC3E}">
        <p14:creationId xmlns:p14="http://schemas.microsoft.com/office/powerpoint/2010/main" val="1064477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HOW</a:t>
            </a:r>
          </a:p>
        </p:txBody>
      </p:sp>
      <p:sp>
        <p:nvSpPr>
          <p:cNvPr id="4" name="Slide Number Placeholder 3"/>
          <p:cNvSpPr>
            <a:spLocks noGrp="1"/>
          </p:cNvSpPr>
          <p:nvPr>
            <p:ph type="sldNum" sz="quarter" idx="5"/>
          </p:nvPr>
        </p:nvSpPr>
        <p:spPr/>
        <p:txBody>
          <a:bodyPr/>
          <a:lstStyle/>
          <a:p>
            <a:fld id="{0C32A760-0DA0-D641-9843-BD2146762171}" type="slidenum">
              <a:rPr lang="en-GB" smtClean="0"/>
              <a:t>39</a:t>
            </a:fld>
            <a:endParaRPr lang="en-GB"/>
          </a:p>
        </p:txBody>
      </p:sp>
    </p:spTree>
    <p:extLst>
      <p:ext uri="{BB962C8B-B14F-4D97-AF65-F5344CB8AC3E}">
        <p14:creationId xmlns:p14="http://schemas.microsoft.com/office/powerpoint/2010/main" val="3683631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slide</a:t>
            </a:r>
          </a:p>
        </p:txBody>
      </p:sp>
      <p:sp>
        <p:nvSpPr>
          <p:cNvPr id="4" name="Slide Number Placeholder 3"/>
          <p:cNvSpPr>
            <a:spLocks noGrp="1"/>
          </p:cNvSpPr>
          <p:nvPr>
            <p:ph type="sldNum" sz="quarter" idx="5"/>
          </p:nvPr>
        </p:nvSpPr>
        <p:spPr/>
        <p:txBody>
          <a:bodyPr/>
          <a:lstStyle/>
          <a:p>
            <a:fld id="{0C32A760-0DA0-D641-9843-BD2146762171}" type="slidenum">
              <a:rPr lang="en-GB" smtClean="0"/>
              <a:t>4</a:t>
            </a:fld>
            <a:endParaRPr lang="en-GB"/>
          </a:p>
        </p:txBody>
      </p:sp>
    </p:spTree>
    <p:extLst>
      <p:ext uri="{BB962C8B-B14F-4D97-AF65-F5344CB8AC3E}">
        <p14:creationId xmlns:p14="http://schemas.microsoft.com/office/powerpoint/2010/main" val="3827023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0C32A760-0DA0-D641-9843-BD2146762171}" type="slidenum">
              <a:rPr lang="en-GB" smtClean="0"/>
              <a:t>42</a:t>
            </a:fld>
            <a:endParaRPr lang="en-GB"/>
          </a:p>
        </p:txBody>
      </p:sp>
    </p:spTree>
    <p:extLst>
      <p:ext uri="{BB962C8B-B14F-4D97-AF65-F5344CB8AC3E}">
        <p14:creationId xmlns:p14="http://schemas.microsoft.com/office/powerpoint/2010/main" val="529142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was happening before</a:t>
            </a:r>
          </a:p>
          <a:p>
            <a:r>
              <a:rPr lang="en-GB" sz="1200" kern="1200" dirty="0">
                <a:solidFill>
                  <a:schemeClr val="tx1"/>
                </a:solidFill>
                <a:effectLst/>
                <a:latin typeface="+mn-lt"/>
                <a:ea typeface="+mn-ea"/>
                <a:cs typeface="+mn-cs"/>
              </a:rPr>
              <a:t>what changed and what is next? </a:t>
            </a:r>
          </a:p>
          <a:p>
            <a:r>
              <a:rPr lang="en-GB" sz="1200" kern="1200" dirty="0">
                <a:solidFill>
                  <a:schemeClr val="tx1"/>
                </a:solidFill>
                <a:effectLst/>
                <a:latin typeface="+mn-lt"/>
                <a:ea typeface="+mn-ea"/>
                <a:cs typeface="+mn-cs"/>
              </a:rPr>
              <a:t>What were the easy steps, what was more difficult? </a:t>
            </a:r>
            <a:endParaRPr lang="pt-B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2A760-0DA0-D641-9843-BD21467621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957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Water Quantity</a:t>
            </a:r>
            <a:r>
              <a:rPr lang="en-US" sz="1200" kern="1200" dirty="0">
                <a:solidFill>
                  <a:schemeClr val="tx1"/>
                </a:solidFill>
                <a:effectLst/>
                <a:latin typeface="+mn-lt"/>
                <a:ea typeface="+mn-ea"/>
                <a:cs typeface="+mn-cs"/>
              </a:rPr>
              <a:t>: % of affected population using a sufficient quantity of water for drinking, cooking, cleaning and personal hygiene</a:t>
            </a:r>
          </a:p>
          <a:p>
            <a:r>
              <a:rPr lang="en-US" sz="1200" b="1" kern="1200" dirty="0">
                <a:solidFill>
                  <a:schemeClr val="tx1"/>
                </a:solidFill>
                <a:effectLst/>
                <a:latin typeface="+mn-lt"/>
                <a:ea typeface="+mn-ea"/>
                <a:cs typeface="+mn-cs"/>
              </a:rPr>
              <a:t>Water Quality:</a:t>
            </a:r>
            <a:r>
              <a:rPr lang="en-US" sz="1200" kern="1200" dirty="0">
                <a:solidFill>
                  <a:schemeClr val="tx1"/>
                </a:solidFill>
                <a:effectLst/>
                <a:latin typeface="+mn-lt"/>
                <a:ea typeface="+mn-ea"/>
                <a:cs typeface="+mn-cs"/>
              </a:rPr>
              <a:t> % of affected population using water for drinking and cooking that is acceptable quality</a:t>
            </a:r>
          </a:p>
          <a:p>
            <a:r>
              <a:rPr lang="en-US" sz="1200" b="1" kern="1200" dirty="0">
                <a:solidFill>
                  <a:schemeClr val="tx1"/>
                </a:solidFill>
                <a:effectLst/>
                <a:latin typeface="+mn-lt"/>
                <a:ea typeface="+mn-ea"/>
                <a:cs typeface="+mn-cs"/>
              </a:rPr>
              <a:t>Excreta Disposal:</a:t>
            </a:r>
            <a:r>
              <a:rPr lang="en-US" sz="1200" kern="1200" dirty="0">
                <a:solidFill>
                  <a:schemeClr val="tx1"/>
                </a:solidFill>
                <a:effectLst/>
                <a:latin typeface="+mn-lt"/>
                <a:ea typeface="+mn-ea"/>
                <a:cs typeface="+mn-cs"/>
              </a:rPr>
              <a:t> % of affected population disposing of their </a:t>
            </a:r>
            <a:r>
              <a:rPr lang="en-US" sz="1200" kern="1200" dirty="0" err="1">
                <a:solidFill>
                  <a:schemeClr val="tx1"/>
                </a:solidFill>
                <a:effectLst/>
                <a:latin typeface="+mn-lt"/>
                <a:ea typeface="+mn-ea"/>
                <a:cs typeface="+mn-cs"/>
              </a:rPr>
              <a:t>faeces</a:t>
            </a:r>
            <a:r>
              <a:rPr lang="en-US" sz="1200" kern="1200" dirty="0">
                <a:solidFill>
                  <a:schemeClr val="tx1"/>
                </a:solidFill>
                <a:effectLst/>
                <a:latin typeface="+mn-lt"/>
                <a:ea typeface="+mn-ea"/>
                <a:cs typeface="+mn-cs"/>
              </a:rPr>
              <a:t> safely every time they defecate</a:t>
            </a:r>
          </a:p>
          <a:p>
            <a:r>
              <a:rPr lang="en-US" sz="1200" b="1" kern="1200" dirty="0">
                <a:solidFill>
                  <a:schemeClr val="tx1"/>
                </a:solidFill>
                <a:effectLst/>
                <a:latin typeface="+mn-lt"/>
                <a:ea typeface="+mn-ea"/>
                <a:cs typeface="+mn-cs"/>
              </a:rPr>
              <a:t>Handwashing</a:t>
            </a:r>
            <a:r>
              <a:rPr lang="en-US" sz="1200" kern="1200" dirty="0">
                <a:solidFill>
                  <a:schemeClr val="tx1"/>
                </a:solidFill>
                <a:effectLst/>
                <a:latin typeface="+mn-lt"/>
                <a:ea typeface="+mn-ea"/>
                <a:cs typeface="+mn-cs"/>
              </a:rPr>
              <a:t>: % of affected population washing their hands with soap at key times</a:t>
            </a:r>
          </a:p>
          <a:p>
            <a:r>
              <a:rPr lang="en-US" sz="1200" b="1" kern="1200" dirty="0">
                <a:solidFill>
                  <a:schemeClr val="tx1"/>
                </a:solidFill>
                <a:effectLst/>
                <a:latin typeface="+mn-lt"/>
                <a:ea typeface="+mn-ea"/>
                <a:cs typeface="+mn-cs"/>
              </a:rPr>
              <a:t>Water Supply:</a:t>
            </a:r>
            <a:r>
              <a:rPr lang="en-US" sz="1200" kern="1200" dirty="0">
                <a:solidFill>
                  <a:schemeClr val="tx1"/>
                </a:solidFill>
                <a:effectLst/>
                <a:latin typeface="+mn-lt"/>
                <a:ea typeface="+mn-ea"/>
                <a:cs typeface="+mn-cs"/>
              </a:rPr>
              <a:t> % of affected population with access to drinking water services, by level of service (JMP ladder)</a:t>
            </a:r>
          </a:p>
          <a:p>
            <a:r>
              <a:rPr lang="en-US" sz="1200" b="1" kern="1200" dirty="0">
                <a:solidFill>
                  <a:schemeClr val="tx1"/>
                </a:solidFill>
                <a:effectLst/>
                <a:latin typeface="+mn-lt"/>
                <a:ea typeface="+mn-ea"/>
                <a:cs typeface="+mn-cs"/>
              </a:rPr>
              <a:t>Sanitation: </a:t>
            </a:r>
            <a:r>
              <a:rPr lang="en-US" sz="1200" kern="1200" dirty="0">
                <a:solidFill>
                  <a:schemeClr val="tx1"/>
                </a:solidFill>
                <a:effectLst/>
                <a:latin typeface="+mn-lt"/>
                <a:ea typeface="+mn-ea"/>
                <a:cs typeface="+mn-cs"/>
              </a:rPr>
              <a:t>% of affected population with access to sanitation services, by level of service (JMP ladder)</a:t>
            </a:r>
          </a:p>
          <a:p>
            <a:r>
              <a:rPr lang="en-US" sz="1200" b="1" kern="1200" dirty="0">
                <a:solidFill>
                  <a:schemeClr val="tx1"/>
                </a:solidFill>
                <a:effectLst/>
                <a:latin typeface="+mn-lt"/>
                <a:ea typeface="+mn-ea"/>
                <a:cs typeface="+mn-cs"/>
              </a:rPr>
              <a:t>Hygiene</a:t>
            </a:r>
            <a:r>
              <a:rPr lang="en-US" sz="1200" kern="1200" dirty="0">
                <a:solidFill>
                  <a:schemeClr val="tx1"/>
                </a:solidFill>
                <a:effectLst/>
                <a:latin typeface="+mn-lt"/>
                <a:ea typeface="+mn-ea"/>
                <a:cs typeface="+mn-cs"/>
              </a:rPr>
              <a:t>: % of affected population with access to handwashing facilities, by level of service</a:t>
            </a:r>
          </a:p>
          <a:p>
            <a:r>
              <a:rPr lang="en-US" sz="1200" b="1" kern="1200" dirty="0">
                <a:solidFill>
                  <a:schemeClr val="tx1"/>
                </a:solidFill>
                <a:effectLst/>
                <a:latin typeface="+mn-lt"/>
                <a:ea typeface="+mn-ea"/>
                <a:cs typeface="+mn-cs"/>
              </a:rPr>
              <a:t>Menstrual Hygiene:</a:t>
            </a:r>
            <a:r>
              <a:rPr lang="en-US" sz="1200" kern="1200" dirty="0">
                <a:solidFill>
                  <a:schemeClr val="tx1"/>
                </a:solidFill>
                <a:effectLst/>
                <a:latin typeface="+mn-lt"/>
                <a:ea typeface="+mn-ea"/>
                <a:cs typeface="+mn-cs"/>
              </a:rPr>
              <a:t> % of affected women/girls of menstruating age with access to menstrual hygiene services</a:t>
            </a:r>
          </a:p>
          <a:p>
            <a:r>
              <a:rPr lang="en-US" sz="1200" b="1" kern="1200" dirty="0">
                <a:solidFill>
                  <a:schemeClr val="tx1"/>
                </a:solidFill>
                <a:effectLst/>
                <a:latin typeface="+mn-lt"/>
                <a:ea typeface="+mn-ea"/>
                <a:cs typeface="+mn-cs"/>
              </a:rPr>
              <a:t>Satisfaction:</a:t>
            </a:r>
            <a:r>
              <a:rPr lang="en-US" sz="1200" kern="1200" dirty="0">
                <a:solidFill>
                  <a:schemeClr val="tx1"/>
                </a:solidFill>
                <a:effectLst/>
                <a:latin typeface="+mn-lt"/>
                <a:ea typeface="+mn-ea"/>
                <a:cs typeface="+mn-cs"/>
              </a:rPr>
              <a:t> % of affected population who are satisfied that WASH services meet their priority needs in an appropriate and timely way</a:t>
            </a:r>
          </a:p>
          <a:p>
            <a:r>
              <a:rPr lang="en-US" sz="1200" b="1" kern="1200" dirty="0">
                <a:solidFill>
                  <a:schemeClr val="tx1"/>
                </a:solidFill>
                <a:effectLst/>
                <a:latin typeface="+mn-lt"/>
                <a:ea typeface="+mn-ea"/>
                <a:cs typeface="+mn-cs"/>
              </a:rPr>
              <a:t>Inclusion</a:t>
            </a:r>
            <a:r>
              <a:rPr lang="en-US" sz="1200" kern="1200" dirty="0">
                <a:solidFill>
                  <a:schemeClr val="tx1"/>
                </a:solidFill>
                <a:effectLst/>
                <a:latin typeface="+mn-lt"/>
                <a:ea typeface="+mn-ea"/>
                <a:cs typeface="+mn-cs"/>
              </a:rPr>
              <a:t>: % of affected population who feel that WASH services are accessible to all those in need</a:t>
            </a:r>
          </a:p>
          <a:p>
            <a:r>
              <a:rPr lang="en-US" sz="1200" b="1" kern="1200" dirty="0">
                <a:solidFill>
                  <a:schemeClr val="tx1"/>
                </a:solidFill>
                <a:effectLst/>
                <a:latin typeface="+mn-lt"/>
                <a:ea typeface="+mn-ea"/>
                <a:cs typeface="+mn-cs"/>
              </a:rPr>
              <a:t>Safety:</a:t>
            </a:r>
            <a:r>
              <a:rPr lang="en-US" sz="1200" kern="1200" dirty="0">
                <a:solidFill>
                  <a:schemeClr val="tx1"/>
                </a:solidFill>
                <a:effectLst/>
                <a:latin typeface="+mn-lt"/>
                <a:ea typeface="+mn-ea"/>
                <a:cs typeface="+mn-cs"/>
              </a:rPr>
              <a:t> % of affected population who report feeling safe using WASH services at night and during the day, by service</a:t>
            </a:r>
          </a:p>
          <a:p>
            <a:r>
              <a:rPr lang="en-US" sz="1200" b="1" kern="1200" dirty="0">
                <a:solidFill>
                  <a:schemeClr val="tx1"/>
                </a:solidFill>
                <a:effectLst/>
                <a:latin typeface="+mn-lt"/>
                <a:ea typeface="+mn-ea"/>
                <a:cs typeface="+mn-cs"/>
              </a:rPr>
              <a:t>Participation:</a:t>
            </a:r>
            <a:r>
              <a:rPr lang="en-US" sz="1200" kern="1200" dirty="0">
                <a:solidFill>
                  <a:schemeClr val="tx1"/>
                </a:solidFill>
                <a:effectLst/>
                <a:latin typeface="+mn-lt"/>
                <a:ea typeface="+mn-ea"/>
                <a:cs typeface="+mn-cs"/>
              </a:rPr>
              <a:t> % of affected population who feel that they are able to influence the way that assistance is designed, implemented and monitored</a:t>
            </a:r>
          </a:p>
          <a:p>
            <a:r>
              <a:rPr lang="en-US" sz="1200" b="1" kern="1200" dirty="0">
                <a:solidFill>
                  <a:schemeClr val="tx1"/>
                </a:solidFill>
                <a:effectLst/>
                <a:latin typeface="+mn-lt"/>
                <a:ea typeface="+mn-ea"/>
                <a:cs typeface="+mn-cs"/>
              </a:rPr>
              <a:t>Feedback:</a:t>
            </a:r>
            <a:r>
              <a:rPr lang="en-US" sz="1200" kern="1200" dirty="0">
                <a:solidFill>
                  <a:schemeClr val="tx1"/>
                </a:solidFill>
                <a:effectLst/>
                <a:latin typeface="+mn-lt"/>
                <a:ea typeface="+mn-ea"/>
                <a:cs typeface="+mn-cs"/>
              </a:rPr>
              <a:t> % of affected population who feel that they have a safe, accessible and responsive channel for providing feedback to WASH partners</a:t>
            </a:r>
          </a:p>
        </p:txBody>
      </p:sp>
      <p:sp>
        <p:nvSpPr>
          <p:cNvPr id="4" name="Slide Number Placeholder 3"/>
          <p:cNvSpPr>
            <a:spLocks noGrp="1"/>
          </p:cNvSpPr>
          <p:nvPr>
            <p:ph type="sldNum" sz="quarter" idx="5"/>
          </p:nvPr>
        </p:nvSpPr>
        <p:spPr/>
        <p:txBody>
          <a:bodyPr/>
          <a:lstStyle/>
          <a:p>
            <a:fld id="{0C32A760-0DA0-D641-9843-BD2146762171}" type="slidenum">
              <a:rPr lang="en-GB" smtClean="0"/>
              <a:t>46</a:t>
            </a:fld>
            <a:endParaRPr lang="en-GB"/>
          </a:p>
        </p:txBody>
      </p:sp>
    </p:spTree>
    <p:extLst>
      <p:ext uri="{BB962C8B-B14F-4D97-AF65-F5344CB8AC3E}">
        <p14:creationId xmlns:p14="http://schemas.microsoft.com/office/powerpoint/2010/main" val="42170321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87315E3-749B-49D3-9FE1-C7AAA26A2EB4}"/>
              </a:ext>
            </a:extLst>
          </p:cNvPr>
          <p:cNvSpPr>
            <a:spLocks noGrp="1"/>
          </p:cNvSpPr>
          <p:nvPr>
            <p:ph type="body" idx="1"/>
          </p:nvPr>
        </p:nvSpPr>
        <p:spPr/>
        <p:txBody>
          <a:bodyPr/>
          <a:lstStyle/>
          <a:p>
            <a:pPr marL="228600" indent="-228600">
              <a:buAutoNum type="arabicPeriod"/>
            </a:pPr>
            <a:r>
              <a:rPr lang="pt-BR" dirty="0"/>
              <a:t>We had already an established AQA system. This helped to inform the AQA project initiative and on the other hand, allow for concrete recommendations for tweaks that could be made to improve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pt-BR" dirty="0"/>
              <a:t>Sharing operational burden. While there were less indicators, there were still more back end indicators, so the cluster needs to absorb that burden. We already had a way to support the more localized subclusters in kachin and shan, so upstream that for the AQA actions</a:t>
            </a:r>
          </a:p>
          <a:p>
            <a:pPr marL="228600" indent="-228600">
              <a:buAutoNum type="arabicPeriod"/>
            </a:pPr>
            <a:r>
              <a:rPr lang="pt-BR" dirty="0"/>
              <a:t>Site based works well with stable or protracted crisis where sites are established. New displacements, we use 3W that is not site based because you dont know how long people will be there, they might move, it might be more local partners, more fluid, no P code for the site, not established.... In those sites, none of the AQA and it wasn’t possible to do it.</a:t>
            </a:r>
          </a:p>
          <a:p>
            <a:pPr marL="228600" indent="-228600">
              <a:buAutoNum type="arabicPeriod"/>
            </a:pPr>
            <a:r>
              <a:rPr lang="pt-BR" dirty="0"/>
              <a:t>Client focused approach both from cluster team to partners, and from partners to affected population. It’s a mind set shift that easier to do with your own team, but can be done when you lead a cluster through systems and tools that transpire that and pushes partners to move towards that direction</a:t>
            </a:r>
          </a:p>
          <a:p>
            <a:pPr marL="228600" indent="-228600">
              <a:buAutoNum type="arabicPeriod"/>
            </a:pPr>
            <a:endParaRPr lang="pt-BR" dirty="0"/>
          </a:p>
          <a:p>
            <a:pPr marL="228600" indent="-228600">
              <a:buAutoNum type="arabicPeriod"/>
            </a:pPr>
            <a:endParaRPr lang="pt-BR" dirty="0"/>
          </a:p>
          <a:p>
            <a:endParaRPr lang="pt-B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the initiative</a:t>
            </a:r>
          </a:p>
        </p:txBody>
      </p:sp>
      <p:sp>
        <p:nvSpPr>
          <p:cNvPr id="4" name="Slide Number Placeholder 3"/>
          <p:cNvSpPr>
            <a:spLocks noGrp="1"/>
          </p:cNvSpPr>
          <p:nvPr>
            <p:ph type="sldNum" sz="quarter" idx="5"/>
          </p:nvPr>
        </p:nvSpPr>
        <p:spPr/>
        <p:txBody>
          <a:bodyPr/>
          <a:lstStyle/>
          <a:p>
            <a:fld id="{0C32A760-0DA0-D641-9843-BD2146762171}" type="slidenum">
              <a:rPr lang="en-GB" smtClean="0"/>
              <a:t>48</a:t>
            </a:fld>
            <a:endParaRPr lang="en-GB"/>
          </a:p>
        </p:txBody>
      </p:sp>
    </p:spTree>
    <p:extLst>
      <p:ext uri="{BB962C8B-B14F-4D97-AF65-F5344CB8AC3E}">
        <p14:creationId xmlns:p14="http://schemas.microsoft.com/office/powerpoint/2010/main" val="1041917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Level of funding</a:t>
            </a:r>
            <a:r>
              <a:rPr lang="pt-BR" baseline="0" dirty="0"/>
              <a:t> and status + timeframe</a:t>
            </a:r>
            <a:endParaRPr lang="pt-BR" dirty="0"/>
          </a:p>
        </p:txBody>
      </p:sp>
      <p:sp>
        <p:nvSpPr>
          <p:cNvPr id="4" name="Slide Number Placeholder 3"/>
          <p:cNvSpPr>
            <a:spLocks noGrp="1"/>
          </p:cNvSpPr>
          <p:nvPr>
            <p:ph type="sldNum" sz="quarter" idx="5"/>
          </p:nvPr>
        </p:nvSpPr>
        <p:spPr/>
        <p:txBody>
          <a:bodyPr/>
          <a:lstStyle/>
          <a:p>
            <a:fld id="{0C32A760-0DA0-D641-9843-BD2146762171}" type="slidenum">
              <a:rPr lang="en-GB" smtClean="0"/>
              <a:t>49</a:t>
            </a:fld>
            <a:endParaRPr lang="en-GB"/>
          </a:p>
        </p:txBody>
      </p:sp>
    </p:spTree>
    <p:extLst>
      <p:ext uri="{BB962C8B-B14F-4D97-AF65-F5344CB8AC3E}">
        <p14:creationId xmlns:p14="http://schemas.microsoft.com/office/powerpoint/2010/main" val="26926911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0C32A760-0DA0-D641-9843-BD2146762171}" type="slidenum">
              <a:rPr lang="en-GB" smtClean="0"/>
              <a:t>50</a:t>
            </a:fld>
            <a:endParaRPr lang="en-GB"/>
          </a:p>
        </p:txBody>
      </p:sp>
    </p:spTree>
    <p:extLst>
      <p:ext uri="{BB962C8B-B14F-4D97-AF65-F5344CB8AC3E}">
        <p14:creationId xmlns:p14="http://schemas.microsoft.com/office/powerpoint/2010/main" val="3521723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the initiative</a:t>
            </a:r>
          </a:p>
        </p:txBody>
      </p:sp>
      <p:sp>
        <p:nvSpPr>
          <p:cNvPr id="4" name="Slide Number Placeholder 3"/>
          <p:cNvSpPr>
            <a:spLocks noGrp="1"/>
          </p:cNvSpPr>
          <p:nvPr>
            <p:ph type="sldNum" sz="quarter" idx="5"/>
          </p:nvPr>
        </p:nvSpPr>
        <p:spPr/>
        <p:txBody>
          <a:bodyPr/>
          <a:lstStyle/>
          <a:p>
            <a:fld id="{0C32A760-0DA0-D641-9843-BD2146762171}" type="slidenum">
              <a:rPr lang="en-GB" smtClean="0"/>
              <a:t>51</a:t>
            </a:fld>
            <a:endParaRPr lang="en-GB"/>
          </a:p>
        </p:txBody>
      </p:sp>
    </p:spTree>
    <p:extLst>
      <p:ext uri="{BB962C8B-B14F-4D97-AF65-F5344CB8AC3E}">
        <p14:creationId xmlns:p14="http://schemas.microsoft.com/office/powerpoint/2010/main" val="1590933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Context slide</a:t>
            </a:r>
          </a:p>
        </p:txBody>
      </p:sp>
      <p:sp>
        <p:nvSpPr>
          <p:cNvPr id="4" name="Slide Number Placeholder 3"/>
          <p:cNvSpPr>
            <a:spLocks noGrp="1"/>
          </p:cNvSpPr>
          <p:nvPr>
            <p:ph type="sldNum" sz="quarter" idx="5"/>
          </p:nvPr>
        </p:nvSpPr>
        <p:spPr/>
        <p:txBody>
          <a:bodyPr/>
          <a:lstStyle/>
          <a:p>
            <a:fld id="{0C32A760-0DA0-D641-9843-BD2146762171}" type="slidenum">
              <a:rPr lang="en-GB" smtClean="0"/>
              <a:t>5</a:t>
            </a:fld>
            <a:endParaRPr lang="en-GB"/>
          </a:p>
        </p:txBody>
      </p:sp>
    </p:spTree>
    <p:extLst>
      <p:ext uri="{BB962C8B-B14F-4D97-AF65-F5344CB8AC3E}">
        <p14:creationId xmlns:p14="http://schemas.microsoft.com/office/powerpoint/2010/main" val="4050304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missing?</a:t>
            </a:r>
          </a:p>
        </p:txBody>
      </p:sp>
      <p:sp>
        <p:nvSpPr>
          <p:cNvPr id="4" name="Slide Number Placeholder 3"/>
          <p:cNvSpPr>
            <a:spLocks noGrp="1"/>
          </p:cNvSpPr>
          <p:nvPr>
            <p:ph type="sldNum" sz="quarter" idx="5"/>
          </p:nvPr>
        </p:nvSpPr>
        <p:spPr/>
        <p:txBody>
          <a:bodyPr/>
          <a:lstStyle/>
          <a:p>
            <a:fld id="{0C32A760-0DA0-D641-9843-BD2146762171}" type="slidenum">
              <a:rPr lang="en-GB" smtClean="0"/>
              <a:t>6</a:t>
            </a:fld>
            <a:endParaRPr lang="en-GB"/>
          </a:p>
        </p:txBody>
      </p:sp>
    </p:spTree>
    <p:extLst>
      <p:ext uri="{BB962C8B-B14F-4D97-AF65-F5344CB8AC3E}">
        <p14:creationId xmlns:p14="http://schemas.microsoft.com/office/powerpoint/2010/main" val="1657966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missing?</a:t>
            </a:r>
          </a:p>
        </p:txBody>
      </p:sp>
      <p:sp>
        <p:nvSpPr>
          <p:cNvPr id="4" name="Slide Number Placeholder 3"/>
          <p:cNvSpPr>
            <a:spLocks noGrp="1"/>
          </p:cNvSpPr>
          <p:nvPr>
            <p:ph type="sldNum" sz="quarter" idx="5"/>
          </p:nvPr>
        </p:nvSpPr>
        <p:spPr/>
        <p:txBody>
          <a:bodyPr/>
          <a:lstStyle/>
          <a:p>
            <a:fld id="{0C32A760-0DA0-D641-9843-BD2146762171}" type="slidenum">
              <a:rPr lang="en-GB" smtClean="0"/>
              <a:t>7</a:t>
            </a:fld>
            <a:endParaRPr lang="en-GB"/>
          </a:p>
        </p:txBody>
      </p:sp>
    </p:spTree>
    <p:extLst>
      <p:ext uri="{BB962C8B-B14F-4D97-AF65-F5344CB8AC3E}">
        <p14:creationId xmlns:p14="http://schemas.microsoft.com/office/powerpoint/2010/main" val="450899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missing?</a:t>
            </a:r>
          </a:p>
        </p:txBody>
      </p:sp>
      <p:sp>
        <p:nvSpPr>
          <p:cNvPr id="4" name="Slide Number Placeholder 3"/>
          <p:cNvSpPr>
            <a:spLocks noGrp="1"/>
          </p:cNvSpPr>
          <p:nvPr>
            <p:ph type="sldNum" sz="quarter" idx="5"/>
          </p:nvPr>
        </p:nvSpPr>
        <p:spPr/>
        <p:txBody>
          <a:bodyPr/>
          <a:lstStyle/>
          <a:p>
            <a:fld id="{0C32A760-0DA0-D641-9843-BD2146762171}" type="slidenum">
              <a:rPr lang="en-GB" smtClean="0"/>
              <a:t>8</a:t>
            </a:fld>
            <a:endParaRPr lang="en-GB"/>
          </a:p>
        </p:txBody>
      </p:sp>
    </p:spTree>
    <p:extLst>
      <p:ext uri="{BB962C8B-B14F-4D97-AF65-F5344CB8AC3E}">
        <p14:creationId xmlns:p14="http://schemas.microsoft.com/office/powerpoint/2010/main" val="3439267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missing?</a:t>
            </a:r>
          </a:p>
        </p:txBody>
      </p:sp>
      <p:sp>
        <p:nvSpPr>
          <p:cNvPr id="4" name="Slide Number Placeholder 3"/>
          <p:cNvSpPr>
            <a:spLocks noGrp="1"/>
          </p:cNvSpPr>
          <p:nvPr>
            <p:ph type="sldNum" sz="quarter" idx="5"/>
          </p:nvPr>
        </p:nvSpPr>
        <p:spPr/>
        <p:txBody>
          <a:bodyPr/>
          <a:lstStyle/>
          <a:p>
            <a:fld id="{0C32A760-0DA0-D641-9843-BD2146762171}" type="slidenum">
              <a:rPr lang="en-GB" smtClean="0"/>
              <a:t>9</a:t>
            </a:fld>
            <a:endParaRPr lang="en-GB"/>
          </a:p>
        </p:txBody>
      </p:sp>
    </p:spTree>
    <p:extLst>
      <p:ext uri="{BB962C8B-B14F-4D97-AF65-F5344CB8AC3E}">
        <p14:creationId xmlns:p14="http://schemas.microsoft.com/office/powerpoint/2010/main" val="1758095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C9F6-3C29-1440-9A18-98222C20CE4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EB41B51-97C6-3045-A70E-C3DE85C99C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65809AD-28DB-C54E-A51D-6156467A4BDF}"/>
              </a:ext>
            </a:extLst>
          </p:cNvPr>
          <p:cNvSpPr>
            <a:spLocks noGrp="1"/>
          </p:cNvSpPr>
          <p:nvPr>
            <p:ph type="dt" sz="half" idx="10"/>
          </p:nvPr>
        </p:nvSpPr>
        <p:spPr/>
        <p:txBody>
          <a:bodyPr/>
          <a:lstStyle/>
          <a:p>
            <a:fld id="{FAD44684-25EC-4649-90E7-AFB670C5D234}" type="datetimeFigureOut">
              <a:rPr lang="en-GB" smtClean="0"/>
              <a:t>26/04/2021</a:t>
            </a:fld>
            <a:endParaRPr lang="en-GB"/>
          </a:p>
        </p:txBody>
      </p:sp>
      <p:sp>
        <p:nvSpPr>
          <p:cNvPr id="5" name="Footer Placeholder 4">
            <a:extLst>
              <a:ext uri="{FF2B5EF4-FFF2-40B4-BE49-F238E27FC236}">
                <a16:creationId xmlns:a16="http://schemas.microsoft.com/office/drawing/2014/main" id="{CF2DCD91-E965-AE4E-BD81-FF9DA50266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EE3732-D980-324D-9770-8165DCCD5086}"/>
              </a:ext>
            </a:extLst>
          </p:cNvPr>
          <p:cNvSpPr>
            <a:spLocks noGrp="1"/>
          </p:cNvSpPr>
          <p:nvPr>
            <p:ph type="sldNum" sz="quarter" idx="12"/>
          </p:nvPr>
        </p:nvSpPr>
        <p:spPr/>
        <p:txBody>
          <a:bodyPr/>
          <a:lstStyle/>
          <a:p>
            <a:fld id="{28D44533-B017-5A4F-A84F-699F74A95DAF}" type="slidenum">
              <a:rPr lang="en-GB" smtClean="0"/>
              <a:t>‹#›</a:t>
            </a:fld>
            <a:endParaRPr lang="en-GB"/>
          </a:p>
        </p:txBody>
      </p:sp>
    </p:spTree>
    <p:extLst>
      <p:ext uri="{BB962C8B-B14F-4D97-AF65-F5344CB8AC3E}">
        <p14:creationId xmlns:p14="http://schemas.microsoft.com/office/powerpoint/2010/main" val="2863163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06491-4F35-ED41-BCEA-47856CC7A84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C9497E1-7DEB-4D45-9145-C4F57878A3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4C31F53-0C4A-1341-9053-E8FFD915B830}"/>
              </a:ext>
            </a:extLst>
          </p:cNvPr>
          <p:cNvSpPr>
            <a:spLocks noGrp="1"/>
          </p:cNvSpPr>
          <p:nvPr>
            <p:ph type="dt" sz="half" idx="10"/>
          </p:nvPr>
        </p:nvSpPr>
        <p:spPr/>
        <p:txBody>
          <a:bodyPr/>
          <a:lstStyle/>
          <a:p>
            <a:fld id="{FAD44684-25EC-4649-90E7-AFB670C5D234}" type="datetimeFigureOut">
              <a:rPr lang="en-GB" smtClean="0"/>
              <a:t>26/04/2021</a:t>
            </a:fld>
            <a:endParaRPr lang="en-GB"/>
          </a:p>
        </p:txBody>
      </p:sp>
      <p:sp>
        <p:nvSpPr>
          <p:cNvPr id="5" name="Footer Placeholder 4">
            <a:extLst>
              <a:ext uri="{FF2B5EF4-FFF2-40B4-BE49-F238E27FC236}">
                <a16:creationId xmlns:a16="http://schemas.microsoft.com/office/drawing/2014/main" id="{CAB0D199-3105-E949-9E5B-00A359D323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AAB20B-4C3D-CE4E-9AB8-09921946E14B}"/>
              </a:ext>
            </a:extLst>
          </p:cNvPr>
          <p:cNvSpPr>
            <a:spLocks noGrp="1"/>
          </p:cNvSpPr>
          <p:nvPr>
            <p:ph type="sldNum" sz="quarter" idx="12"/>
          </p:nvPr>
        </p:nvSpPr>
        <p:spPr/>
        <p:txBody>
          <a:bodyPr/>
          <a:lstStyle/>
          <a:p>
            <a:fld id="{28D44533-B017-5A4F-A84F-699F74A95DAF}" type="slidenum">
              <a:rPr lang="en-GB" smtClean="0"/>
              <a:t>‹#›</a:t>
            </a:fld>
            <a:endParaRPr lang="en-GB"/>
          </a:p>
        </p:txBody>
      </p:sp>
    </p:spTree>
    <p:extLst>
      <p:ext uri="{BB962C8B-B14F-4D97-AF65-F5344CB8AC3E}">
        <p14:creationId xmlns:p14="http://schemas.microsoft.com/office/powerpoint/2010/main" val="162259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5106A6-6056-0949-8220-3F3023376F4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5A6714-E126-0A48-B634-BE3E8A48B78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56651DC-FE5A-5645-A965-ABD0B2A64BD1}"/>
              </a:ext>
            </a:extLst>
          </p:cNvPr>
          <p:cNvSpPr>
            <a:spLocks noGrp="1"/>
          </p:cNvSpPr>
          <p:nvPr>
            <p:ph type="dt" sz="half" idx="10"/>
          </p:nvPr>
        </p:nvSpPr>
        <p:spPr/>
        <p:txBody>
          <a:bodyPr/>
          <a:lstStyle/>
          <a:p>
            <a:fld id="{FAD44684-25EC-4649-90E7-AFB670C5D234}" type="datetimeFigureOut">
              <a:rPr lang="en-GB" smtClean="0"/>
              <a:t>26/04/2021</a:t>
            </a:fld>
            <a:endParaRPr lang="en-GB"/>
          </a:p>
        </p:txBody>
      </p:sp>
      <p:sp>
        <p:nvSpPr>
          <p:cNvPr id="5" name="Footer Placeholder 4">
            <a:extLst>
              <a:ext uri="{FF2B5EF4-FFF2-40B4-BE49-F238E27FC236}">
                <a16:creationId xmlns:a16="http://schemas.microsoft.com/office/drawing/2014/main" id="{DCFB63E6-8E2F-824D-A4BD-BB2620276A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17A679-22F6-2C41-B191-963A4B03FC86}"/>
              </a:ext>
            </a:extLst>
          </p:cNvPr>
          <p:cNvSpPr>
            <a:spLocks noGrp="1"/>
          </p:cNvSpPr>
          <p:nvPr>
            <p:ph type="sldNum" sz="quarter" idx="12"/>
          </p:nvPr>
        </p:nvSpPr>
        <p:spPr/>
        <p:txBody>
          <a:bodyPr/>
          <a:lstStyle/>
          <a:p>
            <a:fld id="{28D44533-B017-5A4F-A84F-699F74A95DAF}" type="slidenum">
              <a:rPr lang="en-GB" smtClean="0"/>
              <a:t>‹#›</a:t>
            </a:fld>
            <a:endParaRPr lang="en-GB"/>
          </a:p>
        </p:txBody>
      </p:sp>
    </p:spTree>
    <p:extLst>
      <p:ext uri="{BB962C8B-B14F-4D97-AF65-F5344CB8AC3E}">
        <p14:creationId xmlns:p14="http://schemas.microsoft.com/office/powerpoint/2010/main" val="3023770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UNICEF Photo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4D33F75-791A-8643-BA87-4DAF53721B30}"/>
              </a:ext>
            </a:extLst>
          </p:cNvPr>
          <p:cNvSpPr>
            <a:spLocks noGrp="1"/>
          </p:cNvSpPr>
          <p:nvPr>
            <p:ph type="pic" sz="quarter" idx="10"/>
          </p:nvPr>
        </p:nvSpPr>
        <p:spPr>
          <a:xfrm>
            <a:off x="0" y="0"/>
            <a:ext cx="12192000" cy="6858000"/>
          </a:xfrm>
        </p:spPr>
        <p:txBody>
          <a:bodyPr/>
          <a:lstStyle>
            <a:lvl1pPr marL="0" indent="0" algn="ctr">
              <a:buNone/>
              <a:defRPr>
                <a:solidFill>
                  <a:schemeClr val="bg2">
                    <a:lumMod val="20000"/>
                    <a:lumOff val="80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Photo here</a:t>
            </a:r>
          </a:p>
        </p:txBody>
      </p:sp>
    </p:spTree>
    <p:extLst>
      <p:ext uri="{BB962C8B-B14F-4D97-AF65-F5344CB8AC3E}">
        <p14:creationId xmlns:p14="http://schemas.microsoft.com/office/powerpoint/2010/main" val="700005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D628-6124-2644-9003-DD600444508E}"/>
              </a:ext>
            </a:extLst>
          </p:cNvPr>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a:extLst>
              <a:ext uri="{FF2B5EF4-FFF2-40B4-BE49-F238E27FC236}">
                <a16:creationId xmlns:a16="http://schemas.microsoft.com/office/drawing/2014/main" id="{9963D490-6B91-9B40-93B6-D7052D24B4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8170F12-22B9-294A-ACED-C6692B05A5F9}"/>
              </a:ext>
            </a:extLst>
          </p:cNvPr>
          <p:cNvSpPr>
            <a:spLocks noGrp="1"/>
          </p:cNvSpPr>
          <p:nvPr>
            <p:ph type="dt" sz="half" idx="10"/>
          </p:nvPr>
        </p:nvSpPr>
        <p:spPr/>
        <p:txBody>
          <a:bodyPr/>
          <a:lstStyle/>
          <a:p>
            <a:fld id="{CFE7B745-DF8B-0242-92E7-F0980AB518CD}" type="datetimeFigureOut">
              <a:rPr lang="en-US" smtClean="0"/>
              <a:t>4/26/2021</a:t>
            </a:fld>
            <a:endParaRPr lang="en-US"/>
          </a:p>
        </p:txBody>
      </p:sp>
      <p:sp>
        <p:nvSpPr>
          <p:cNvPr id="5" name="Footer Placeholder 4">
            <a:extLst>
              <a:ext uri="{FF2B5EF4-FFF2-40B4-BE49-F238E27FC236}">
                <a16:creationId xmlns:a16="http://schemas.microsoft.com/office/drawing/2014/main" id="{5652178A-0A86-6F4F-81F1-10BEFF720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E43B7-AFD2-084A-9FE3-3A0E37085E05}"/>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048247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3F31-B936-6040-84F5-4981DFE3800F}"/>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FC79735D-4037-6B41-AEEA-4188A5950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7704F-73F5-4542-8B69-2B5C6EB044D8}"/>
              </a:ext>
            </a:extLst>
          </p:cNvPr>
          <p:cNvSpPr>
            <a:spLocks noGrp="1"/>
          </p:cNvSpPr>
          <p:nvPr>
            <p:ph type="dt" sz="half" idx="10"/>
          </p:nvPr>
        </p:nvSpPr>
        <p:spPr/>
        <p:txBody>
          <a:bodyPr/>
          <a:lstStyle/>
          <a:p>
            <a:fld id="{CFE7B745-DF8B-0242-92E7-F0980AB518CD}" type="datetimeFigureOut">
              <a:rPr lang="en-US" smtClean="0"/>
              <a:t>4/26/2021</a:t>
            </a:fld>
            <a:endParaRPr lang="en-US"/>
          </a:p>
        </p:txBody>
      </p:sp>
      <p:sp>
        <p:nvSpPr>
          <p:cNvPr id="5" name="Footer Placeholder 4">
            <a:extLst>
              <a:ext uri="{FF2B5EF4-FFF2-40B4-BE49-F238E27FC236}">
                <a16:creationId xmlns:a16="http://schemas.microsoft.com/office/drawing/2014/main" id="{590A8280-11ED-C248-BB95-4C09DD47D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7FD09-12BF-0446-BC73-68CE403C9AC4}"/>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813941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9920-A82B-A747-94CC-C56694710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09C267-18EC-7348-9E53-162AECE29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82D47-8DD0-9749-AE7F-F78675B7E344}"/>
              </a:ext>
            </a:extLst>
          </p:cNvPr>
          <p:cNvSpPr>
            <a:spLocks noGrp="1"/>
          </p:cNvSpPr>
          <p:nvPr>
            <p:ph type="dt" sz="half" idx="10"/>
          </p:nvPr>
        </p:nvSpPr>
        <p:spPr/>
        <p:txBody>
          <a:bodyPr/>
          <a:lstStyle/>
          <a:p>
            <a:fld id="{CFE7B745-DF8B-0242-92E7-F0980AB518CD}" type="datetimeFigureOut">
              <a:rPr lang="en-US" smtClean="0"/>
              <a:t>4/26/2021</a:t>
            </a:fld>
            <a:endParaRPr lang="en-US"/>
          </a:p>
        </p:txBody>
      </p:sp>
      <p:sp>
        <p:nvSpPr>
          <p:cNvPr id="5" name="Footer Placeholder 4">
            <a:extLst>
              <a:ext uri="{FF2B5EF4-FFF2-40B4-BE49-F238E27FC236}">
                <a16:creationId xmlns:a16="http://schemas.microsoft.com/office/drawing/2014/main" id="{8FDC3ED1-66C3-F641-A83F-53F8F92E8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8B1FB-3FDB-434F-97EF-F2193F7DC83E}"/>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227477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51B27-F6FF-5145-A6F7-250145D8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6C22D2-DE54-3D49-AD9D-590C98B38B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2A29FB-5194-F944-B216-A10B938644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E2F98-F074-FE4F-B9AF-31026DF3CC40}"/>
              </a:ext>
            </a:extLst>
          </p:cNvPr>
          <p:cNvSpPr>
            <a:spLocks noGrp="1"/>
          </p:cNvSpPr>
          <p:nvPr>
            <p:ph type="dt" sz="half" idx="10"/>
          </p:nvPr>
        </p:nvSpPr>
        <p:spPr/>
        <p:txBody>
          <a:bodyPr/>
          <a:lstStyle/>
          <a:p>
            <a:fld id="{CFE7B745-DF8B-0242-92E7-F0980AB518CD}" type="datetimeFigureOut">
              <a:rPr lang="en-US" smtClean="0"/>
              <a:t>4/26/2021</a:t>
            </a:fld>
            <a:endParaRPr lang="en-US"/>
          </a:p>
        </p:txBody>
      </p:sp>
      <p:sp>
        <p:nvSpPr>
          <p:cNvPr id="6" name="Footer Placeholder 5">
            <a:extLst>
              <a:ext uri="{FF2B5EF4-FFF2-40B4-BE49-F238E27FC236}">
                <a16:creationId xmlns:a16="http://schemas.microsoft.com/office/drawing/2014/main" id="{E58D92DB-94CF-574C-AD06-814A62FCB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CC8FCB-0329-4042-B4B8-A87BC2F20E80}"/>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643790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06E7-226F-5B42-980F-6E829A8A8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E955A-67B2-AE41-91EC-BB06048626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D3F5DE-A460-EC48-B430-2303B5DF66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38184F-EA39-B340-8A97-6AF3C3A2A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6B354A-D771-B446-8A4F-8AEE7FC44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803E13-9CC7-8248-B54B-8C8D2A2F5742}"/>
              </a:ext>
            </a:extLst>
          </p:cNvPr>
          <p:cNvSpPr>
            <a:spLocks noGrp="1"/>
          </p:cNvSpPr>
          <p:nvPr>
            <p:ph type="dt" sz="half" idx="10"/>
          </p:nvPr>
        </p:nvSpPr>
        <p:spPr/>
        <p:txBody>
          <a:bodyPr/>
          <a:lstStyle/>
          <a:p>
            <a:fld id="{CFE7B745-DF8B-0242-92E7-F0980AB518CD}" type="datetimeFigureOut">
              <a:rPr lang="en-US" smtClean="0"/>
              <a:t>4/26/2021</a:t>
            </a:fld>
            <a:endParaRPr lang="en-US"/>
          </a:p>
        </p:txBody>
      </p:sp>
      <p:sp>
        <p:nvSpPr>
          <p:cNvPr id="8" name="Footer Placeholder 7">
            <a:extLst>
              <a:ext uri="{FF2B5EF4-FFF2-40B4-BE49-F238E27FC236}">
                <a16:creationId xmlns:a16="http://schemas.microsoft.com/office/drawing/2014/main" id="{70DCEDB4-E80F-6D48-BC70-4D6FE08F08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28259-A89B-0A48-80EB-4A5A677E645B}"/>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025088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7AA4-8527-CA4A-9556-ED5AD991BF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296265-E4EC-994F-B9C5-6967FDFA69A9}"/>
              </a:ext>
            </a:extLst>
          </p:cNvPr>
          <p:cNvSpPr>
            <a:spLocks noGrp="1"/>
          </p:cNvSpPr>
          <p:nvPr>
            <p:ph type="dt" sz="half" idx="10"/>
          </p:nvPr>
        </p:nvSpPr>
        <p:spPr/>
        <p:txBody>
          <a:bodyPr/>
          <a:lstStyle/>
          <a:p>
            <a:fld id="{CFE7B745-DF8B-0242-92E7-F0980AB518CD}" type="datetimeFigureOut">
              <a:rPr lang="en-US" smtClean="0"/>
              <a:t>4/26/2021</a:t>
            </a:fld>
            <a:endParaRPr lang="en-US"/>
          </a:p>
        </p:txBody>
      </p:sp>
      <p:sp>
        <p:nvSpPr>
          <p:cNvPr id="4" name="Footer Placeholder 3">
            <a:extLst>
              <a:ext uri="{FF2B5EF4-FFF2-40B4-BE49-F238E27FC236}">
                <a16:creationId xmlns:a16="http://schemas.microsoft.com/office/drawing/2014/main" id="{D710E688-3679-4B44-97C3-3649853C0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BC71AD-904E-864A-952B-D00DAEBCF23A}"/>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060202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65BB43-3BDD-6345-A88A-EBD8280FCB10}"/>
              </a:ext>
            </a:extLst>
          </p:cNvPr>
          <p:cNvSpPr>
            <a:spLocks noGrp="1"/>
          </p:cNvSpPr>
          <p:nvPr>
            <p:ph type="dt" sz="half" idx="10"/>
          </p:nvPr>
        </p:nvSpPr>
        <p:spPr/>
        <p:txBody>
          <a:bodyPr/>
          <a:lstStyle/>
          <a:p>
            <a:fld id="{CFE7B745-DF8B-0242-92E7-F0980AB518CD}" type="datetimeFigureOut">
              <a:rPr lang="en-US" smtClean="0"/>
              <a:t>4/26/2021</a:t>
            </a:fld>
            <a:endParaRPr lang="en-US"/>
          </a:p>
        </p:txBody>
      </p:sp>
      <p:sp>
        <p:nvSpPr>
          <p:cNvPr id="3" name="Footer Placeholder 2">
            <a:extLst>
              <a:ext uri="{FF2B5EF4-FFF2-40B4-BE49-F238E27FC236}">
                <a16:creationId xmlns:a16="http://schemas.microsoft.com/office/drawing/2014/main" id="{88B624E1-661D-E949-AF27-8D3B0BF8CF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144AF7-7549-BD4F-AE35-94929A237E72}"/>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740880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3141-382F-F744-A0AA-EB05645AF6F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72C3EC9-6BB1-2A45-878A-07099A24DF3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64501D0-73B5-2740-8C92-2F82BAE3C532}"/>
              </a:ext>
            </a:extLst>
          </p:cNvPr>
          <p:cNvSpPr>
            <a:spLocks noGrp="1"/>
          </p:cNvSpPr>
          <p:nvPr>
            <p:ph type="dt" sz="half" idx="10"/>
          </p:nvPr>
        </p:nvSpPr>
        <p:spPr/>
        <p:txBody>
          <a:bodyPr/>
          <a:lstStyle/>
          <a:p>
            <a:fld id="{FAD44684-25EC-4649-90E7-AFB670C5D234}" type="datetimeFigureOut">
              <a:rPr lang="en-GB" smtClean="0"/>
              <a:t>26/04/2021</a:t>
            </a:fld>
            <a:endParaRPr lang="en-GB"/>
          </a:p>
        </p:txBody>
      </p:sp>
      <p:sp>
        <p:nvSpPr>
          <p:cNvPr id="5" name="Footer Placeholder 4">
            <a:extLst>
              <a:ext uri="{FF2B5EF4-FFF2-40B4-BE49-F238E27FC236}">
                <a16:creationId xmlns:a16="http://schemas.microsoft.com/office/drawing/2014/main" id="{227D5892-1612-6D4E-B618-E416FAF65E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47780C-C3AC-B946-A9D0-951405404B1D}"/>
              </a:ext>
            </a:extLst>
          </p:cNvPr>
          <p:cNvSpPr>
            <a:spLocks noGrp="1"/>
          </p:cNvSpPr>
          <p:nvPr>
            <p:ph type="sldNum" sz="quarter" idx="12"/>
          </p:nvPr>
        </p:nvSpPr>
        <p:spPr/>
        <p:txBody>
          <a:bodyPr/>
          <a:lstStyle/>
          <a:p>
            <a:fld id="{28D44533-B017-5A4F-A84F-699F74A95DAF}" type="slidenum">
              <a:rPr lang="en-GB" smtClean="0"/>
              <a:t>‹#›</a:t>
            </a:fld>
            <a:endParaRPr lang="en-GB"/>
          </a:p>
        </p:txBody>
      </p:sp>
    </p:spTree>
    <p:extLst>
      <p:ext uri="{BB962C8B-B14F-4D97-AF65-F5344CB8AC3E}">
        <p14:creationId xmlns:p14="http://schemas.microsoft.com/office/powerpoint/2010/main" val="1872912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0E8D-1609-C04B-97CC-7F396A671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BD726A-2033-DF44-A305-D3373F21E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045EAE-E5DA-AF46-8BEA-FA318BFDD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EDA2A-2D64-074F-9C89-EC711B6A33FD}"/>
              </a:ext>
            </a:extLst>
          </p:cNvPr>
          <p:cNvSpPr>
            <a:spLocks noGrp="1"/>
          </p:cNvSpPr>
          <p:nvPr>
            <p:ph type="dt" sz="half" idx="10"/>
          </p:nvPr>
        </p:nvSpPr>
        <p:spPr/>
        <p:txBody>
          <a:bodyPr/>
          <a:lstStyle/>
          <a:p>
            <a:fld id="{CFE7B745-DF8B-0242-92E7-F0980AB518CD}" type="datetimeFigureOut">
              <a:rPr lang="en-US" smtClean="0"/>
              <a:t>4/26/2021</a:t>
            </a:fld>
            <a:endParaRPr lang="en-US"/>
          </a:p>
        </p:txBody>
      </p:sp>
      <p:sp>
        <p:nvSpPr>
          <p:cNvPr id="6" name="Footer Placeholder 5">
            <a:extLst>
              <a:ext uri="{FF2B5EF4-FFF2-40B4-BE49-F238E27FC236}">
                <a16:creationId xmlns:a16="http://schemas.microsoft.com/office/drawing/2014/main" id="{76C25C44-DB81-104D-8FC5-A14920D9F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F1100-A173-6449-AE5F-FE172AB82EA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999762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E8F4-C8D9-884D-8C47-14E7A812C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1EE65-A0DD-4D45-A524-90BD7F487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D094230-4975-5E4B-A3A0-73FBFC1B2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0042A-A447-7844-8902-E49A293D20F1}"/>
              </a:ext>
            </a:extLst>
          </p:cNvPr>
          <p:cNvSpPr>
            <a:spLocks noGrp="1"/>
          </p:cNvSpPr>
          <p:nvPr>
            <p:ph type="dt" sz="half" idx="10"/>
          </p:nvPr>
        </p:nvSpPr>
        <p:spPr/>
        <p:txBody>
          <a:bodyPr/>
          <a:lstStyle/>
          <a:p>
            <a:fld id="{CFE7B745-DF8B-0242-92E7-F0980AB518CD}" type="datetimeFigureOut">
              <a:rPr lang="en-US" smtClean="0"/>
              <a:t>4/26/2021</a:t>
            </a:fld>
            <a:endParaRPr lang="en-US"/>
          </a:p>
        </p:txBody>
      </p:sp>
      <p:sp>
        <p:nvSpPr>
          <p:cNvPr id="6" name="Footer Placeholder 5">
            <a:extLst>
              <a:ext uri="{FF2B5EF4-FFF2-40B4-BE49-F238E27FC236}">
                <a16:creationId xmlns:a16="http://schemas.microsoft.com/office/drawing/2014/main" id="{AEFFC29C-AB84-B747-956B-B2B78750F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50B8A-8CA8-6D4E-8A18-E8775DE1234D}"/>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614353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8EBB9-1EBC-A843-92DC-A118916283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AC682F-70A4-6145-B6EA-112C483E14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78C9C-A6C8-0446-8CE8-0C25F89D5E4D}"/>
              </a:ext>
            </a:extLst>
          </p:cNvPr>
          <p:cNvSpPr>
            <a:spLocks noGrp="1"/>
          </p:cNvSpPr>
          <p:nvPr>
            <p:ph type="dt" sz="half" idx="10"/>
          </p:nvPr>
        </p:nvSpPr>
        <p:spPr/>
        <p:txBody>
          <a:bodyPr/>
          <a:lstStyle/>
          <a:p>
            <a:fld id="{CFE7B745-DF8B-0242-92E7-F0980AB518CD}" type="datetimeFigureOut">
              <a:rPr lang="en-US" smtClean="0"/>
              <a:t>4/26/2021</a:t>
            </a:fld>
            <a:endParaRPr lang="en-US"/>
          </a:p>
        </p:txBody>
      </p:sp>
      <p:sp>
        <p:nvSpPr>
          <p:cNvPr id="5" name="Footer Placeholder 4">
            <a:extLst>
              <a:ext uri="{FF2B5EF4-FFF2-40B4-BE49-F238E27FC236}">
                <a16:creationId xmlns:a16="http://schemas.microsoft.com/office/drawing/2014/main" id="{6E611B79-CB7A-EE4C-B854-2361FAD72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4011A-4F33-C448-9F4E-761564DE096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212971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45B7B8-0D28-4948-8C5F-22B51BAB98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A06234-D908-D943-8188-D68D7F3EAF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26481-D06C-C042-8066-E768EC73CA86}"/>
              </a:ext>
            </a:extLst>
          </p:cNvPr>
          <p:cNvSpPr>
            <a:spLocks noGrp="1"/>
          </p:cNvSpPr>
          <p:nvPr>
            <p:ph type="dt" sz="half" idx="10"/>
          </p:nvPr>
        </p:nvSpPr>
        <p:spPr/>
        <p:txBody>
          <a:bodyPr/>
          <a:lstStyle/>
          <a:p>
            <a:fld id="{CFE7B745-DF8B-0242-92E7-F0980AB518CD}" type="datetimeFigureOut">
              <a:rPr lang="en-US" smtClean="0"/>
              <a:t>4/26/2021</a:t>
            </a:fld>
            <a:endParaRPr lang="en-US"/>
          </a:p>
        </p:txBody>
      </p:sp>
      <p:sp>
        <p:nvSpPr>
          <p:cNvPr id="5" name="Footer Placeholder 4">
            <a:extLst>
              <a:ext uri="{FF2B5EF4-FFF2-40B4-BE49-F238E27FC236}">
                <a16:creationId xmlns:a16="http://schemas.microsoft.com/office/drawing/2014/main" id="{861EBB75-4DB9-0F41-AB63-1275877FD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8D92B-3F31-8C44-8E7B-3E219027EF31}"/>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907399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UNICEF Photo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4D33F75-791A-8643-BA87-4DAF53721B30}"/>
              </a:ext>
            </a:extLst>
          </p:cNvPr>
          <p:cNvSpPr>
            <a:spLocks noGrp="1"/>
          </p:cNvSpPr>
          <p:nvPr>
            <p:ph type="pic" sz="quarter" idx="10"/>
          </p:nvPr>
        </p:nvSpPr>
        <p:spPr>
          <a:xfrm>
            <a:off x="0" y="0"/>
            <a:ext cx="12192000" cy="6858000"/>
          </a:xfrm>
        </p:spPr>
        <p:txBody>
          <a:bodyPr/>
          <a:lstStyle>
            <a:lvl1pPr marL="0" indent="0" algn="ctr">
              <a:buNone/>
              <a:defRPr>
                <a:solidFill>
                  <a:schemeClr val="bg2">
                    <a:lumMod val="20000"/>
                    <a:lumOff val="80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Photo here</a:t>
            </a:r>
          </a:p>
        </p:txBody>
      </p:sp>
    </p:spTree>
    <p:extLst>
      <p:ext uri="{BB962C8B-B14F-4D97-AF65-F5344CB8AC3E}">
        <p14:creationId xmlns:p14="http://schemas.microsoft.com/office/powerpoint/2010/main" val="1348124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UNICEF Photo slid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2084D1F1-25D7-1445-AC17-82787DDD157A}"/>
              </a:ext>
            </a:extLst>
          </p:cNvPr>
          <p:cNvSpPr>
            <a:spLocks noGrp="1"/>
          </p:cNvSpPr>
          <p:nvPr>
            <p:ph type="pic" sz="quarter" idx="11"/>
          </p:nvPr>
        </p:nvSpPr>
        <p:spPr>
          <a:xfrm>
            <a:off x="0" y="0"/>
            <a:ext cx="12192000" cy="6858000"/>
          </a:xfrm>
        </p:spPr>
        <p:txBody>
          <a:bodyPr/>
          <a:lstStyle>
            <a:lvl1pPr marL="0" indent="0" algn="ctr">
              <a:buNone/>
              <a:defRPr i="1">
                <a:solidFill>
                  <a:srgbClr val="D4D7D9"/>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PHOTO HERE</a:t>
            </a:r>
          </a:p>
        </p:txBody>
      </p:sp>
    </p:spTree>
    <p:extLst>
      <p:ext uri="{BB962C8B-B14F-4D97-AF65-F5344CB8AC3E}">
        <p14:creationId xmlns:p14="http://schemas.microsoft.com/office/powerpoint/2010/main" val="2600212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549E0BE-84F6-094B-BBF2-726C47192BBA}"/>
              </a:ext>
            </a:extLst>
          </p:cNvPr>
          <p:cNvSpPr>
            <a:spLocks noGrp="1"/>
          </p:cNvSpPr>
          <p:nvPr>
            <p:ph sz="quarter" idx="11"/>
          </p:nvPr>
        </p:nvSpPr>
        <p:spPr>
          <a:xfrm>
            <a:off x="0" y="0"/>
            <a:ext cx="12192000" cy="6858000"/>
          </a:xfrm>
        </p:spPr>
        <p:txBody>
          <a:bodyPr/>
          <a:lstStyle>
            <a:lvl1pPr marL="0" indent="0" algn="ctr">
              <a:buNone/>
              <a:defRPr/>
            </a:lvl1pPr>
          </a:lstStyle>
          <a:p>
            <a:pPr lvl="0"/>
            <a:endParaRPr lang="en-US" dirty="0"/>
          </a:p>
          <a:p>
            <a:pPr lvl="0"/>
            <a:endParaRPr lang="en-US" dirty="0"/>
          </a:p>
          <a:p>
            <a:pPr lvl="0"/>
            <a:endParaRPr lang="en-US" dirty="0"/>
          </a:p>
          <a:p>
            <a:pPr lvl="0"/>
            <a:endParaRPr lang="en-US" dirty="0"/>
          </a:p>
          <a:p>
            <a:pPr lvl="0"/>
            <a:r>
              <a:rPr lang="en-US" dirty="0"/>
              <a:t>Graphics here</a:t>
            </a:r>
          </a:p>
        </p:txBody>
      </p:sp>
    </p:spTree>
    <p:extLst>
      <p:ext uri="{BB962C8B-B14F-4D97-AF65-F5344CB8AC3E}">
        <p14:creationId xmlns:p14="http://schemas.microsoft.com/office/powerpoint/2010/main" val="3324846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lide for maps">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47705" y="1901826"/>
            <a:ext cx="5295900" cy="3856039"/>
          </a:xfrm>
        </p:spPr>
        <p:txBody>
          <a:bodyPr/>
          <a:lstStyle/>
          <a:p>
            <a:endParaRPr lang="en-US"/>
          </a:p>
        </p:txBody>
      </p:sp>
      <p:sp>
        <p:nvSpPr>
          <p:cNvPr id="7" name="Picture Placeholder 1"/>
          <p:cNvSpPr>
            <a:spLocks noGrp="1"/>
          </p:cNvSpPr>
          <p:nvPr>
            <p:ph type="pic" sz="quarter" idx="10" hasCustomPrompt="1"/>
          </p:nvPr>
        </p:nvSpPr>
        <p:spPr>
          <a:xfrm>
            <a:off x="660403"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
        <p:nvSpPr>
          <p:cNvPr id="12" name="Picture Placeholder 1"/>
          <p:cNvSpPr>
            <a:spLocks noGrp="1"/>
          </p:cNvSpPr>
          <p:nvPr>
            <p:ph type="pic" sz="quarter" idx="12" hasCustomPrompt="1"/>
          </p:nvPr>
        </p:nvSpPr>
        <p:spPr>
          <a:xfrm>
            <a:off x="6203952"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Tree>
    <p:extLst>
      <p:ext uri="{BB962C8B-B14F-4D97-AF65-F5344CB8AC3E}">
        <p14:creationId xmlns:p14="http://schemas.microsoft.com/office/powerpoint/2010/main" val="3613741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Zoomed Map">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762005" y="1643063"/>
            <a:ext cx="10629900" cy="3986212"/>
          </a:xfrm>
          <a:solidFill>
            <a:schemeClr val="bg2"/>
          </a:solidFill>
        </p:spPr>
        <p:txBody>
          <a:bodyPr>
            <a:normAutofit/>
          </a:bodyPr>
          <a:lstStyle>
            <a:lvl1pPr marL="205740" indent="-205740" algn="l">
              <a:defRPr sz="132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tabLst/>
              <a:defRPr/>
            </a:pPr>
            <a:r>
              <a:rPr lang="en-US"/>
              <a:t>You can place a zoomed in view of your map here or place a graph. This slide is optional. </a:t>
            </a:r>
            <a:br>
              <a:rPr lang="en-US"/>
            </a:br>
            <a:r>
              <a:rPr lang="en-US"/>
              <a:t>Whatever best fits your requirement.</a:t>
            </a:r>
          </a:p>
        </p:txBody>
      </p:sp>
    </p:spTree>
    <p:extLst>
      <p:ext uri="{BB962C8B-B14F-4D97-AF65-F5344CB8AC3E}">
        <p14:creationId xmlns:p14="http://schemas.microsoft.com/office/powerpoint/2010/main" val="1045661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 images">
    <p:spTree>
      <p:nvGrpSpPr>
        <p:cNvPr id="1" name=""/>
        <p:cNvGrpSpPr/>
        <p:nvPr/>
      </p:nvGrpSpPr>
      <p:grpSpPr>
        <a:xfrm>
          <a:off x="0" y="0"/>
          <a:ext cx="0" cy="0"/>
          <a:chOff x="0" y="0"/>
          <a:chExt cx="0" cy="0"/>
        </a:xfrm>
      </p:grpSpPr>
      <p:sp>
        <p:nvSpPr>
          <p:cNvPr id="7" name="Picture Placeholder 11"/>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8" name="Picture Placeholder 11"/>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408802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52D90-92F8-7C4A-93B0-3336D11644E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8F42154-0C74-394E-8CFE-E2121DDD2D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A380DB1-0439-2D48-A0EF-4D1F3204C94A}"/>
              </a:ext>
            </a:extLst>
          </p:cNvPr>
          <p:cNvSpPr>
            <a:spLocks noGrp="1"/>
          </p:cNvSpPr>
          <p:nvPr>
            <p:ph type="dt" sz="half" idx="10"/>
          </p:nvPr>
        </p:nvSpPr>
        <p:spPr/>
        <p:txBody>
          <a:bodyPr/>
          <a:lstStyle/>
          <a:p>
            <a:fld id="{FAD44684-25EC-4649-90E7-AFB670C5D234}" type="datetimeFigureOut">
              <a:rPr lang="en-GB" smtClean="0"/>
              <a:t>26/04/2021</a:t>
            </a:fld>
            <a:endParaRPr lang="en-GB"/>
          </a:p>
        </p:txBody>
      </p:sp>
      <p:sp>
        <p:nvSpPr>
          <p:cNvPr id="5" name="Footer Placeholder 4">
            <a:extLst>
              <a:ext uri="{FF2B5EF4-FFF2-40B4-BE49-F238E27FC236}">
                <a16:creationId xmlns:a16="http://schemas.microsoft.com/office/drawing/2014/main" id="{ED8EC7F7-C1D2-7744-8615-87181E6FEE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500ED7-BC82-E342-8D99-EDC1BB92E0BC}"/>
              </a:ext>
            </a:extLst>
          </p:cNvPr>
          <p:cNvSpPr>
            <a:spLocks noGrp="1"/>
          </p:cNvSpPr>
          <p:nvPr>
            <p:ph type="sldNum" sz="quarter" idx="12"/>
          </p:nvPr>
        </p:nvSpPr>
        <p:spPr/>
        <p:txBody>
          <a:bodyPr/>
          <a:lstStyle/>
          <a:p>
            <a:fld id="{28D44533-B017-5A4F-A84F-699F74A95DAF}" type="slidenum">
              <a:rPr lang="en-GB" smtClean="0"/>
              <a:t>‹#›</a:t>
            </a:fld>
            <a:endParaRPr lang="en-GB"/>
          </a:p>
        </p:txBody>
      </p:sp>
    </p:spTree>
    <p:extLst>
      <p:ext uri="{BB962C8B-B14F-4D97-AF65-F5344CB8AC3E}">
        <p14:creationId xmlns:p14="http://schemas.microsoft.com/office/powerpoint/2010/main" val="1377053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321BE-F943-5241-9F79-573D03A9959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8A8C53A-7369-C049-86C6-B37B4F1C34C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CF17F49-6584-B04E-9947-3C69A3B1C33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948C645-BD21-EB46-B6BC-E3459E886F40}"/>
              </a:ext>
            </a:extLst>
          </p:cNvPr>
          <p:cNvSpPr>
            <a:spLocks noGrp="1"/>
          </p:cNvSpPr>
          <p:nvPr>
            <p:ph type="dt" sz="half" idx="10"/>
          </p:nvPr>
        </p:nvSpPr>
        <p:spPr/>
        <p:txBody>
          <a:bodyPr/>
          <a:lstStyle/>
          <a:p>
            <a:fld id="{FAD44684-25EC-4649-90E7-AFB670C5D234}" type="datetimeFigureOut">
              <a:rPr lang="en-GB" smtClean="0"/>
              <a:t>26/04/2021</a:t>
            </a:fld>
            <a:endParaRPr lang="en-GB"/>
          </a:p>
        </p:txBody>
      </p:sp>
      <p:sp>
        <p:nvSpPr>
          <p:cNvPr id="6" name="Footer Placeholder 5">
            <a:extLst>
              <a:ext uri="{FF2B5EF4-FFF2-40B4-BE49-F238E27FC236}">
                <a16:creationId xmlns:a16="http://schemas.microsoft.com/office/drawing/2014/main" id="{8A8EC66A-DAAC-5947-A786-1FC051D7D0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E51407-D4EC-A945-B5FD-67F5756C9D32}"/>
              </a:ext>
            </a:extLst>
          </p:cNvPr>
          <p:cNvSpPr>
            <a:spLocks noGrp="1"/>
          </p:cNvSpPr>
          <p:nvPr>
            <p:ph type="sldNum" sz="quarter" idx="12"/>
          </p:nvPr>
        </p:nvSpPr>
        <p:spPr/>
        <p:txBody>
          <a:bodyPr/>
          <a:lstStyle/>
          <a:p>
            <a:fld id="{28D44533-B017-5A4F-A84F-699F74A95DAF}" type="slidenum">
              <a:rPr lang="en-GB" smtClean="0"/>
              <a:t>‹#›</a:t>
            </a:fld>
            <a:endParaRPr lang="en-GB"/>
          </a:p>
        </p:txBody>
      </p:sp>
    </p:spTree>
    <p:extLst>
      <p:ext uri="{BB962C8B-B14F-4D97-AF65-F5344CB8AC3E}">
        <p14:creationId xmlns:p14="http://schemas.microsoft.com/office/powerpoint/2010/main" val="2879953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08E2-DB4D-9540-A5C8-432C0DC52FC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B82DF5CF-7D63-1648-B872-30144E3F24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C5265E-DFF9-8B4E-9318-21CC7AC6C66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431BB04-E01A-5941-88F0-9F78E81088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0FFB300-04F9-0740-9190-52B79CC8510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894CA7CF-F45C-3949-8D6E-8FEEC9A5A282}"/>
              </a:ext>
            </a:extLst>
          </p:cNvPr>
          <p:cNvSpPr>
            <a:spLocks noGrp="1"/>
          </p:cNvSpPr>
          <p:nvPr>
            <p:ph type="dt" sz="half" idx="10"/>
          </p:nvPr>
        </p:nvSpPr>
        <p:spPr/>
        <p:txBody>
          <a:bodyPr/>
          <a:lstStyle/>
          <a:p>
            <a:fld id="{FAD44684-25EC-4649-90E7-AFB670C5D234}" type="datetimeFigureOut">
              <a:rPr lang="en-GB" smtClean="0"/>
              <a:t>26/04/2021</a:t>
            </a:fld>
            <a:endParaRPr lang="en-GB"/>
          </a:p>
        </p:txBody>
      </p:sp>
      <p:sp>
        <p:nvSpPr>
          <p:cNvPr id="8" name="Footer Placeholder 7">
            <a:extLst>
              <a:ext uri="{FF2B5EF4-FFF2-40B4-BE49-F238E27FC236}">
                <a16:creationId xmlns:a16="http://schemas.microsoft.com/office/drawing/2014/main" id="{06B7DF83-DE76-7E4F-AD7A-5723A86159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3D8354-DF51-444A-BB7A-2C3045F9CC2E}"/>
              </a:ext>
            </a:extLst>
          </p:cNvPr>
          <p:cNvSpPr>
            <a:spLocks noGrp="1"/>
          </p:cNvSpPr>
          <p:nvPr>
            <p:ph type="sldNum" sz="quarter" idx="12"/>
          </p:nvPr>
        </p:nvSpPr>
        <p:spPr/>
        <p:txBody>
          <a:bodyPr/>
          <a:lstStyle/>
          <a:p>
            <a:fld id="{28D44533-B017-5A4F-A84F-699F74A95DAF}" type="slidenum">
              <a:rPr lang="en-GB" smtClean="0"/>
              <a:t>‹#›</a:t>
            </a:fld>
            <a:endParaRPr lang="en-GB"/>
          </a:p>
        </p:txBody>
      </p:sp>
    </p:spTree>
    <p:extLst>
      <p:ext uri="{BB962C8B-B14F-4D97-AF65-F5344CB8AC3E}">
        <p14:creationId xmlns:p14="http://schemas.microsoft.com/office/powerpoint/2010/main" val="4120091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0711-E866-774C-8FB1-10A478D5457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0977359-2D8F-8645-9ACD-E4D7394F2729}"/>
              </a:ext>
            </a:extLst>
          </p:cNvPr>
          <p:cNvSpPr>
            <a:spLocks noGrp="1"/>
          </p:cNvSpPr>
          <p:nvPr>
            <p:ph type="dt" sz="half" idx="10"/>
          </p:nvPr>
        </p:nvSpPr>
        <p:spPr/>
        <p:txBody>
          <a:bodyPr/>
          <a:lstStyle/>
          <a:p>
            <a:fld id="{FAD44684-25EC-4649-90E7-AFB670C5D234}" type="datetimeFigureOut">
              <a:rPr lang="en-GB" smtClean="0"/>
              <a:t>26/04/2021</a:t>
            </a:fld>
            <a:endParaRPr lang="en-GB"/>
          </a:p>
        </p:txBody>
      </p:sp>
      <p:sp>
        <p:nvSpPr>
          <p:cNvPr id="4" name="Footer Placeholder 3">
            <a:extLst>
              <a:ext uri="{FF2B5EF4-FFF2-40B4-BE49-F238E27FC236}">
                <a16:creationId xmlns:a16="http://schemas.microsoft.com/office/drawing/2014/main" id="{24A77F4F-AA8D-154E-B58F-8DB45561284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3A3F436-E2C4-1648-A40F-55F7446AA5A0}"/>
              </a:ext>
            </a:extLst>
          </p:cNvPr>
          <p:cNvSpPr>
            <a:spLocks noGrp="1"/>
          </p:cNvSpPr>
          <p:nvPr>
            <p:ph type="sldNum" sz="quarter" idx="12"/>
          </p:nvPr>
        </p:nvSpPr>
        <p:spPr/>
        <p:txBody>
          <a:bodyPr/>
          <a:lstStyle/>
          <a:p>
            <a:fld id="{28D44533-B017-5A4F-A84F-699F74A95DAF}" type="slidenum">
              <a:rPr lang="en-GB" smtClean="0"/>
              <a:t>‹#›</a:t>
            </a:fld>
            <a:endParaRPr lang="en-GB"/>
          </a:p>
        </p:txBody>
      </p:sp>
    </p:spTree>
    <p:extLst>
      <p:ext uri="{BB962C8B-B14F-4D97-AF65-F5344CB8AC3E}">
        <p14:creationId xmlns:p14="http://schemas.microsoft.com/office/powerpoint/2010/main" val="211092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CC86DD-CB7D-324B-BB43-F51C53FCCEF2}"/>
              </a:ext>
            </a:extLst>
          </p:cNvPr>
          <p:cNvSpPr>
            <a:spLocks noGrp="1"/>
          </p:cNvSpPr>
          <p:nvPr>
            <p:ph type="dt" sz="half" idx="10"/>
          </p:nvPr>
        </p:nvSpPr>
        <p:spPr/>
        <p:txBody>
          <a:bodyPr/>
          <a:lstStyle/>
          <a:p>
            <a:fld id="{FAD44684-25EC-4649-90E7-AFB670C5D234}" type="datetimeFigureOut">
              <a:rPr lang="en-GB" smtClean="0"/>
              <a:t>26/04/2021</a:t>
            </a:fld>
            <a:endParaRPr lang="en-GB"/>
          </a:p>
        </p:txBody>
      </p:sp>
      <p:sp>
        <p:nvSpPr>
          <p:cNvPr id="3" name="Footer Placeholder 2">
            <a:extLst>
              <a:ext uri="{FF2B5EF4-FFF2-40B4-BE49-F238E27FC236}">
                <a16:creationId xmlns:a16="http://schemas.microsoft.com/office/drawing/2014/main" id="{7E8C2F6D-AD1D-9D4E-A26E-EF670050E63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00F58C3-A23D-3B4E-BB2B-7769C43F8468}"/>
              </a:ext>
            </a:extLst>
          </p:cNvPr>
          <p:cNvSpPr>
            <a:spLocks noGrp="1"/>
          </p:cNvSpPr>
          <p:nvPr>
            <p:ph type="sldNum" sz="quarter" idx="12"/>
          </p:nvPr>
        </p:nvSpPr>
        <p:spPr/>
        <p:txBody>
          <a:bodyPr/>
          <a:lstStyle/>
          <a:p>
            <a:fld id="{28D44533-B017-5A4F-A84F-699F74A95DAF}" type="slidenum">
              <a:rPr lang="en-GB" smtClean="0"/>
              <a:t>‹#›</a:t>
            </a:fld>
            <a:endParaRPr lang="en-GB"/>
          </a:p>
        </p:txBody>
      </p:sp>
    </p:spTree>
    <p:extLst>
      <p:ext uri="{BB962C8B-B14F-4D97-AF65-F5344CB8AC3E}">
        <p14:creationId xmlns:p14="http://schemas.microsoft.com/office/powerpoint/2010/main" val="4077565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5079-209B-AE4C-8D17-726104A209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B11687C-A360-7D4F-B335-34C812EE59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188A973-8B80-E141-BCF3-2EAE6736D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77FCB15-FC05-8244-811C-D5B3586498E9}"/>
              </a:ext>
            </a:extLst>
          </p:cNvPr>
          <p:cNvSpPr>
            <a:spLocks noGrp="1"/>
          </p:cNvSpPr>
          <p:nvPr>
            <p:ph type="dt" sz="half" idx="10"/>
          </p:nvPr>
        </p:nvSpPr>
        <p:spPr/>
        <p:txBody>
          <a:bodyPr/>
          <a:lstStyle/>
          <a:p>
            <a:fld id="{FAD44684-25EC-4649-90E7-AFB670C5D234}" type="datetimeFigureOut">
              <a:rPr lang="en-GB" smtClean="0"/>
              <a:t>26/04/2021</a:t>
            </a:fld>
            <a:endParaRPr lang="en-GB"/>
          </a:p>
        </p:txBody>
      </p:sp>
      <p:sp>
        <p:nvSpPr>
          <p:cNvPr id="6" name="Footer Placeholder 5">
            <a:extLst>
              <a:ext uri="{FF2B5EF4-FFF2-40B4-BE49-F238E27FC236}">
                <a16:creationId xmlns:a16="http://schemas.microsoft.com/office/drawing/2014/main" id="{D26AD1B8-7159-3144-8E21-F5D27A893D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DD7A07-9A63-1D43-8668-6E2C900C8CDC}"/>
              </a:ext>
            </a:extLst>
          </p:cNvPr>
          <p:cNvSpPr>
            <a:spLocks noGrp="1"/>
          </p:cNvSpPr>
          <p:nvPr>
            <p:ph type="sldNum" sz="quarter" idx="12"/>
          </p:nvPr>
        </p:nvSpPr>
        <p:spPr/>
        <p:txBody>
          <a:bodyPr/>
          <a:lstStyle/>
          <a:p>
            <a:fld id="{28D44533-B017-5A4F-A84F-699F74A95DAF}" type="slidenum">
              <a:rPr lang="en-GB" smtClean="0"/>
              <a:t>‹#›</a:t>
            </a:fld>
            <a:endParaRPr lang="en-GB"/>
          </a:p>
        </p:txBody>
      </p:sp>
    </p:spTree>
    <p:extLst>
      <p:ext uri="{BB962C8B-B14F-4D97-AF65-F5344CB8AC3E}">
        <p14:creationId xmlns:p14="http://schemas.microsoft.com/office/powerpoint/2010/main" val="3127733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ABE97-A97F-A34F-AC2B-1B4A119CD7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0945D03-A0BC-6F43-A745-677C3D905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9B97929-1786-F342-A111-A2B27F8EB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F949DC-FE08-4E41-9F70-8CF8BCFCC636}"/>
              </a:ext>
            </a:extLst>
          </p:cNvPr>
          <p:cNvSpPr>
            <a:spLocks noGrp="1"/>
          </p:cNvSpPr>
          <p:nvPr>
            <p:ph type="dt" sz="half" idx="10"/>
          </p:nvPr>
        </p:nvSpPr>
        <p:spPr/>
        <p:txBody>
          <a:bodyPr/>
          <a:lstStyle/>
          <a:p>
            <a:fld id="{FAD44684-25EC-4649-90E7-AFB670C5D234}" type="datetimeFigureOut">
              <a:rPr lang="en-GB" smtClean="0"/>
              <a:t>26/04/2021</a:t>
            </a:fld>
            <a:endParaRPr lang="en-GB"/>
          </a:p>
        </p:txBody>
      </p:sp>
      <p:sp>
        <p:nvSpPr>
          <p:cNvPr id="6" name="Footer Placeholder 5">
            <a:extLst>
              <a:ext uri="{FF2B5EF4-FFF2-40B4-BE49-F238E27FC236}">
                <a16:creationId xmlns:a16="http://schemas.microsoft.com/office/drawing/2014/main" id="{D1F3107C-4A0B-A141-A8C5-F26524A1B1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0B3191-0FAF-4F42-8ACA-829ED3910CA5}"/>
              </a:ext>
            </a:extLst>
          </p:cNvPr>
          <p:cNvSpPr>
            <a:spLocks noGrp="1"/>
          </p:cNvSpPr>
          <p:nvPr>
            <p:ph type="sldNum" sz="quarter" idx="12"/>
          </p:nvPr>
        </p:nvSpPr>
        <p:spPr/>
        <p:txBody>
          <a:bodyPr/>
          <a:lstStyle/>
          <a:p>
            <a:fld id="{28D44533-B017-5A4F-A84F-699F74A95DAF}" type="slidenum">
              <a:rPr lang="en-GB" smtClean="0"/>
              <a:t>‹#›</a:t>
            </a:fld>
            <a:endParaRPr lang="en-GB"/>
          </a:p>
        </p:txBody>
      </p:sp>
    </p:spTree>
    <p:extLst>
      <p:ext uri="{BB962C8B-B14F-4D97-AF65-F5344CB8AC3E}">
        <p14:creationId xmlns:p14="http://schemas.microsoft.com/office/powerpoint/2010/main" val="885656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oleObject" Target="../embeddings/oleObject1.bin"/><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ags" Target="../tags/tag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vmlDrawing" Target="../drawings/vmlDrawing1.v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7BD02B-4DDA-D248-8916-B6AB958647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3F62018-A1D3-664B-96C5-2430FA5E59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B811C42-F691-324C-A16B-4FF604D505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D44684-25EC-4649-90E7-AFB670C5D234}" type="datetimeFigureOut">
              <a:rPr lang="en-GB" smtClean="0"/>
              <a:t>26/04/2021</a:t>
            </a:fld>
            <a:endParaRPr lang="en-GB"/>
          </a:p>
        </p:txBody>
      </p:sp>
      <p:sp>
        <p:nvSpPr>
          <p:cNvPr id="5" name="Footer Placeholder 4">
            <a:extLst>
              <a:ext uri="{FF2B5EF4-FFF2-40B4-BE49-F238E27FC236}">
                <a16:creationId xmlns:a16="http://schemas.microsoft.com/office/drawing/2014/main" id="{BA8126A1-7408-E44A-B377-A92D2889B3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4690D32-892C-B446-911A-0AE5298014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D44533-B017-5A4F-A84F-699F74A95DAF}" type="slidenum">
              <a:rPr lang="en-GB" smtClean="0"/>
              <a:t>‹#›</a:t>
            </a:fld>
            <a:endParaRPr lang="en-GB"/>
          </a:p>
        </p:txBody>
      </p:sp>
    </p:spTree>
    <p:extLst>
      <p:ext uri="{BB962C8B-B14F-4D97-AF65-F5344CB8AC3E}">
        <p14:creationId xmlns:p14="http://schemas.microsoft.com/office/powerpoint/2010/main" val="1291818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16F8CCA-11EA-49F5-AA6F-E564B1199C6A}"/>
              </a:ext>
            </a:extLst>
          </p:cNvPr>
          <p:cNvGraphicFramePr>
            <a:graphicFrameLocks noChangeAspect="1"/>
          </p:cNvGraphicFramePr>
          <p:nvPr userDrawn="1">
            <p:custDataLst>
              <p:tags r:id="rId20"/>
            </p:custDataLst>
            <p:extLst>
              <p:ext uri="{D42A27DB-BD31-4B8C-83A1-F6EECF244321}">
                <p14:modId xmlns:p14="http://schemas.microsoft.com/office/powerpoint/2010/main" val="37970888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5" name="think-cell Slide" r:id="rId21" imgW="294" imgH="302" progId="TCLayout.ActiveDocument.1">
                  <p:embed/>
                </p:oleObj>
              </mc:Choice>
              <mc:Fallback>
                <p:oleObj name="think-cell Slide" r:id="rId21" imgW="294" imgH="302" progId="TCLayout.ActiveDocument.1">
                  <p:embed/>
                  <p:pic>
                    <p:nvPicPr>
                      <p:cNvPr id="8" name="Object 7" hidden="1">
                        <a:extLst>
                          <a:ext uri="{FF2B5EF4-FFF2-40B4-BE49-F238E27FC236}">
                            <a16:creationId xmlns:a16="http://schemas.microsoft.com/office/drawing/2014/main" id="{816F8CCA-11EA-49F5-AA6F-E564B1199C6A}"/>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C604B8D-4240-F147-8F34-E6AF9C9F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47BB91-26D7-3D47-A398-6F6006791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74D3-6492-1A42-8101-BFE2093D0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7B745-DF8B-0242-92E7-F0980AB518CD}" type="datetimeFigureOut">
              <a:rPr lang="en-US" smtClean="0"/>
              <a:t>4/26/2021</a:t>
            </a:fld>
            <a:endParaRPr lang="en-US"/>
          </a:p>
        </p:txBody>
      </p:sp>
      <p:sp>
        <p:nvSpPr>
          <p:cNvPr id="5" name="Footer Placeholder 4">
            <a:extLst>
              <a:ext uri="{FF2B5EF4-FFF2-40B4-BE49-F238E27FC236}">
                <a16:creationId xmlns:a16="http://schemas.microsoft.com/office/drawing/2014/main" id="{5C6B9E42-48C8-1145-A3AB-6F4CBFA584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891B4C-9CD1-C14D-8ACD-E823177C0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381569680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7" r:id="rId15"/>
    <p:sldLayoutId id="2147483678" r:id="rId16"/>
    <p:sldLayoutId id="2147483679" r:id="rId1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3.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36.png"/><Relationship Id="rId4" Type="http://schemas.openxmlformats.org/officeDocument/2006/relationships/image" Target="../media/image34.png"/><Relationship Id="rId9"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2.xml"/><Relationship Id="rId1" Type="http://schemas.openxmlformats.org/officeDocument/2006/relationships/slideLayout" Target="../slideLayouts/slideLayout24.xml"/><Relationship Id="rId5" Type="http://schemas.openxmlformats.org/officeDocument/2006/relationships/image" Target="../media/image49.emf"/><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chart" Target="../charts/chart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3.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3042"/>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2A3F8904-CFBD-2045-AC22-444E10DC6449}"/>
              </a:ext>
            </a:extLst>
          </p:cNvPr>
          <p:cNvPicPr>
            <a:picLocks noChangeAspect="1"/>
          </p:cNvPicPr>
          <p:nvPr/>
        </p:nvPicPr>
        <p:blipFill>
          <a:blip r:embed="rId3"/>
          <a:stretch>
            <a:fillRect/>
          </a:stretch>
        </p:blipFill>
        <p:spPr>
          <a:xfrm>
            <a:off x="5417727" y="0"/>
            <a:ext cx="6774273" cy="6858000"/>
          </a:xfrm>
          <a:prstGeom prst="rect">
            <a:avLst/>
          </a:prstGeom>
        </p:spPr>
      </p:pic>
      <p:pic>
        <p:nvPicPr>
          <p:cNvPr id="7" name="Picture 6" descr="Icon&#10;&#10;Description automatically generated">
            <a:extLst>
              <a:ext uri="{FF2B5EF4-FFF2-40B4-BE49-F238E27FC236}">
                <a16:creationId xmlns:a16="http://schemas.microsoft.com/office/drawing/2014/main" id="{F7BA7D34-A33F-7940-8EE1-142F85E93213}"/>
              </a:ext>
            </a:extLst>
          </p:cNvPr>
          <p:cNvPicPr>
            <a:picLocks noChangeAspect="1"/>
          </p:cNvPicPr>
          <p:nvPr/>
        </p:nvPicPr>
        <p:blipFill>
          <a:blip r:embed="rId4"/>
          <a:stretch>
            <a:fillRect/>
          </a:stretch>
        </p:blipFill>
        <p:spPr>
          <a:xfrm>
            <a:off x="751560" y="513107"/>
            <a:ext cx="2735036" cy="1350047"/>
          </a:xfrm>
          <a:prstGeom prst="rect">
            <a:avLst/>
          </a:prstGeom>
        </p:spPr>
      </p:pic>
      <p:sp>
        <p:nvSpPr>
          <p:cNvPr id="8" name="TextBox 7">
            <a:extLst>
              <a:ext uri="{FF2B5EF4-FFF2-40B4-BE49-F238E27FC236}">
                <a16:creationId xmlns:a16="http://schemas.microsoft.com/office/drawing/2014/main" id="{40AEEDD9-8E49-C240-86BD-6F6A3381133B}"/>
              </a:ext>
            </a:extLst>
          </p:cNvPr>
          <p:cNvSpPr txBox="1"/>
          <p:nvPr/>
        </p:nvSpPr>
        <p:spPr>
          <a:xfrm>
            <a:off x="751560" y="2056046"/>
            <a:ext cx="4296429" cy="1661993"/>
          </a:xfrm>
          <a:prstGeom prst="rect">
            <a:avLst/>
          </a:prstGeom>
          <a:noFill/>
        </p:spPr>
        <p:txBody>
          <a:bodyPr wrap="square" lIns="0" rIns="0" rtlCol="0">
            <a:spAutoFit/>
          </a:bodyPr>
          <a:lstStyle/>
          <a:p>
            <a:r>
              <a:rPr lang="en-GB" sz="2800" b="1" dirty="0">
                <a:solidFill>
                  <a:schemeClr val="bg1"/>
                </a:solidFill>
                <a:latin typeface="Montserrat" pitchFamily="2" charset="77"/>
              </a:rPr>
              <a:t>ACCOUNTABILITY &amp;</a:t>
            </a:r>
          </a:p>
          <a:p>
            <a:r>
              <a:rPr lang="en-GB" sz="2800" b="1" dirty="0">
                <a:solidFill>
                  <a:schemeClr val="bg1"/>
                </a:solidFill>
                <a:latin typeface="Montserrat" pitchFamily="2" charset="77"/>
              </a:rPr>
              <a:t>QUALITY ASSURANCE INITIATIVE</a:t>
            </a:r>
          </a:p>
          <a:p>
            <a:r>
              <a:rPr lang="en-GB" dirty="0">
                <a:solidFill>
                  <a:schemeClr val="bg1"/>
                </a:solidFill>
                <a:latin typeface="Montserrat" pitchFamily="2" charset="77"/>
              </a:rPr>
              <a:t>MEASURING WHAT MATTERS</a:t>
            </a:r>
          </a:p>
        </p:txBody>
      </p:sp>
      <p:pic>
        <p:nvPicPr>
          <p:cNvPr id="10" name="Picture 9" descr="Icon&#10;&#10;Description automatically generated">
            <a:extLst>
              <a:ext uri="{FF2B5EF4-FFF2-40B4-BE49-F238E27FC236}">
                <a16:creationId xmlns:a16="http://schemas.microsoft.com/office/drawing/2014/main" id="{57D62241-524F-2F49-B570-5D853AC15E7F}"/>
              </a:ext>
            </a:extLst>
          </p:cNvPr>
          <p:cNvPicPr>
            <a:picLocks noChangeAspect="1"/>
          </p:cNvPicPr>
          <p:nvPr/>
        </p:nvPicPr>
        <p:blipFill>
          <a:blip r:embed="rId5"/>
          <a:stretch>
            <a:fillRect/>
          </a:stretch>
        </p:blipFill>
        <p:spPr>
          <a:xfrm>
            <a:off x="8210785" y="2671599"/>
            <a:ext cx="3229655" cy="3977014"/>
          </a:xfrm>
          <a:prstGeom prst="rect">
            <a:avLst/>
          </a:prstGeom>
        </p:spPr>
      </p:pic>
      <p:grpSp>
        <p:nvGrpSpPr>
          <p:cNvPr id="20" name="Group 19">
            <a:extLst>
              <a:ext uri="{FF2B5EF4-FFF2-40B4-BE49-F238E27FC236}">
                <a16:creationId xmlns:a16="http://schemas.microsoft.com/office/drawing/2014/main" id="{0C0EDED0-D50B-F147-B4F6-2F1D30169A0A}"/>
              </a:ext>
            </a:extLst>
          </p:cNvPr>
          <p:cNvGrpSpPr/>
          <p:nvPr/>
        </p:nvGrpSpPr>
        <p:grpSpPr>
          <a:xfrm>
            <a:off x="8936037" y="479606"/>
            <a:ext cx="2705100" cy="1239760"/>
            <a:chOff x="9011781" y="1091370"/>
            <a:chExt cx="2705100" cy="1239760"/>
          </a:xfrm>
        </p:grpSpPr>
        <p:pic>
          <p:nvPicPr>
            <p:cNvPr id="14" name="Picture 13" descr="A picture containing text&#10;&#10;Description automatically generated">
              <a:extLst>
                <a:ext uri="{FF2B5EF4-FFF2-40B4-BE49-F238E27FC236}">
                  <a16:creationId xmlns:a16="http://schemas.microsoft.com/office/drawing/2014/main" id="{D0BC14D9-40F7-6945-9F65-BBDEC547EBBE}"/>
                </a:ext>
              </a:extLst>
            </p:cNvPr>
            <p:cNvPicPr>
              <a:picLocks noChangeAspect="1"/>
            </p:cNvPicPr>
            <p:nvPr/>
          </p:nvPicPr>
          <p:blipFill>
            <a:blip r:embed="rId6"/>
            <a:stretch>
              <a:fillRect/>
            </a:stretch>
          </p:blipFill>
          <p:spPr>
            <a:xfrm>
              <a:off x="10371810" y="1091370"/>
              <a:ext cx="1345071" cy="488860"/>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85B9C9C8-C98E-CC49-9802-A1FB6B01450C}"/>
                </a:ext>
              </a:extLst>
            </p:cNvPr>
            <p:cNvPicPr>
              <a:picLocks noChangeAspect="1"/>
            </p:cNvPicPr>
            <p:nvPr/>
          </p:nvPicPr>
          <p:blipFill>
            <a:blip r:embed="rId7"/>
            <a:stretch>
              <a:fillRect/>
            </a:stretch>
          </p:blipFill>
          <p:spPr>
            <a:xfrm>
              <a:off x="9011781" y="1188130"/>
              <a:ext cx="2705100" cy="1143000"/>
            </a:xfrm>
            <a:prstGeom prst="rect">
              <a:avLst/>
            </a:prstGeom>
          </p:spPr>
        </p:pic>
      </p:grpSp>
      <p:sp>
        <p:nvSpPr>
          <p:cNvPr id="19" name="TextBox 18">
            <a:extLst>
              <a:ext uri="{FF2B5EF4-FFF2-40B4-BE49-F238E27FC236}">
                <a16:creationId xmlns:a16="http://schemas.microsoft.com/office/drawing/2014/main" id="{0158A31B-0D70-704A-A823-96FE91457B6B}"/>
              </a:ext>
            </a:extLst>
          </p:cNvPr>
          <p:cNvSpPr txBox="1"/>
          <p:nvPr/>
        </p:nvSpPr>
        <p:spPr>
          <a:xfrm>
            <a:off x="731838" y="5635585"/>
            <a:ext cx="7802562" cy="646331"/>
          </a:xfrm>
          <a:prstGeom prst="rect">
            <a:avLst/>
          </a:prstGeom>
          <a:noFill/>
        </p:spPr>
        <p:txBody>
          <a:bodyPr wrap="square" lIns="0" rIns="0" rtlCol="0">
            <a:spAutoFit/>
          </a:bodyPr>
          <a:lstStyle/>
          <a:p>
            <a:r>
              <a:rPr lang="en-GB" dirty="0">
                <a:solidFill>
                  <a:schemeClr val="bg1"/>
                </a:solidFill>
                <a:latin typeface="Montserrat Medium" pitchFamily="2" charset="77"/>
              </a:rPr>
              <a:t>GLOBAL WASH CLUSTER </a:t>
            </a:r>
            <a:r>
              <a:rPr lang="en-GB" dirty="0">
                <a:solidFill>
                  <a:srgbClr val="00B5AF"/>
                </a:solidFill>
                <a:latin typeface="Montserrat" pitchFamily="2" charset="77"/>
              </a:rPr>
              <a:t>25</a:t>
            </a:r>
            <a:r>
              <a:rPr lang="en-GB" baseline="30000" dirty="0">
                <a:solidFill>
                  <a:srgbClr val="00B5AF"/>
                </a:solidFill>
                <a:latin typeface="Montserrat" pitchFamily="2" charset="77"/>
              </a:rPr>
              <a:t>th</a:t>
            </a:r>
            <a:r>
              <a:rPr lang="en-GB" dirty="0">
                <a:solidFill>
                  <a:srgbClr val="00B5AF"/>
                </a:solidFill>
                <a:latin typeface="Montserrat" pitchFamily="2" charset="77"/>
              </a:rPr>
              <a:t> Annual Meeting</a:t>
            </a:r>
          </a:p>
          <a:p>
            <a:r>
              <a:rPr lang="en-GB" dirty="0">
                <a:solidFill>
                  <a:schemeClr val="bg1"/>
                </a:solidFill>
                <a:latin typeface="Montserrat" pitchFamily="2" charset="77"/>
              </a:rPr>
              <a:t>Satellite Events | </a:t>
            </a:r>
            <a:r>
              <a:rPr lang="en-GB" dirty="0">
                <a:solidFill>
                  <a:srgbClr val="00B5AF"/>
                </a:solidFill>
                <a:latin typeface="Montserrat" pitchFamily="2" charset="77"/>
              </a:rPr>
              <a:t>26-30 April 2021 			</a:t>
            </a:r>
          </a:p>
        </p:txBody>
      </p:sp>
    </p:spTree>
    <p:extLst>
      <p:ext uri="{BB962C8B-B14F-4D97-AF65-F5344CB8AC3E}">
        <p14:creationId xmlns:p14="http://schemas.microsoft.com/office/powerpoint/2010/main" val="1898692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WHAT MATTERS?</a:t>
            </a:r>
          </a:p>
        </p:txBody>
      </p:sp>
      <p:sp>
        <p:nvSpPr>
          <p:cNvPr id="4" name="Text Placeholder 3">
            <a:extLst>
              <a:ext uri="{FF2B5EF4-FFF2-40B4-BE49-F238E27FC236}">
                <a16:creationId xmlns:a16="http://schemas.microsoft.com/office/drawing/2014/main" id="{A068A992-88E2-2B4B-8668-87B6EEEC139F}"/>
              </a:ext>
            </a:extLst>
          </p:cNvPr>
          <p:cNvSpPr>
            <a:spLocks noGrp="1"/>
          </p:cNvSpPr>
          <p:nvPr>
            <p:ph type="body" idx="1"/>
          </p:nvPr>
        </p:nvSpPr>
        <p:spPr>
          <a:xfrm>
            <a:off x="839788" y="2605088"/>
            <a:ext cx="5157787" cy="823912"/>
          </a:xfrm>
        </p:spPr>
        <p:txBody>
          <a:bodyPr>
            <a:normAutofit lnSpcReduction="10000"/>
          </a:bodyPr>
          <a:lstStyle/>
          <a:p>
            <a:r>
              <a:rPr lang="en-GB" dirty="0">
                <a:latin typeface="Montserrat SemiBold" pitchFamily="2" charset="77"/>
              </a:rPr>
              <a:t>Vanity metrics:</a:t>
            </a:r>
          </a:p>
          <a:p>
            <a:r>
              <a:rPr lang="en-GB" dirty="0">
                <a:solidFill>
                  <a:srgbClr val="C061B8"/>
                </a:solidFill>
                <a:latin typeface="Montserrat SemiBold" pitchFamily="2" charset="77"/>
              </a:rPr>
              <a:t>“What we’re doing”</a:t>
            </a:r>
          </a:p>
        </p:txBody>
      </p:sp>
      <p:sp>
        <p:nvSpPr>
          <p:cNvPr id="5" name="Content Placeholder 4">
            <a:extLst>
              <a:ext uri="{FF2B5EF4-FFF2-40B4-BE49-F238E27FC236}">
                <a16:creationId xmlns:a16="http://schemas.microsoft.com/office/drawing/2014/main" id="{0DABF35D-CE40-A347-A333-011A0EDDF245}"/>
              </a:ext>
            </a:extLst>
          </p:cNvPr>
          <p:cNvSpPr>
            <a:spLocks noGrp="1"/>
          </p:cNvSpPr>
          <p:nvPr>
            <p:ph sz="half" idx="2"/>
          </p:nvPr>
        </p:nvSpPr>
        <p:spPr>
          <a:xfrm>
            <a:off x="839788" y="3429000"/>
            <a:ext cx="5157787" cy="3684588"/>
          </a:xfrm>
        </p:spPr>
        <p:txBody>
          <a:bodyPr/>
          <a:lstStyle/>
          <a:p>
            <a:r>
              <a:rPr lang="en-GB" sz="2400" dirty="0">
                <a:latin typeface="Avenir Next" panose="020B0503020202020204" pitchFamily="34" charset="0"/>
              </a:rPr>
              <a:t>Number of people reached</a:t>
            </a:r>
          </a:p>
          <a:p>
            <a:r>
              <a:rPr lang="en-GB" sz="2400" dirty="0">
                <a:latin typeface="Avenir Next" panose="020B0503020202020204" pitchFamily="34" charset="0"/>
              </a:rPr>
              <a:t>Number of latrines built</a:t>
            </a:r>
          </a:p>
          <a:p>
            <a:r>
              <a:rPr lang="en-GB" sz="2400" dirty="0">
                <a:latin typeface="Avenir Next" panose="020B0503020202020204" pitchFamily="34" charset="0"/>
              </a:rPr>
              <a:t>Number of hygiene kits supplied</a:t>
            </a:r>
          </a:p>
          <a:p>
            <a:pPr marL="0" indent="0">
              <a:buNone/>
            </a:pPr>
            <a:endParaRPr lang="en-GB" dirty="0"/>
          </a:p>
        </p:txBody>
      </p:sp>
      <p:sp>
        <p:nvSpPr>
          <p:cNvPr id="6" name="Text Placeholder 5">
            <a:extLst>
              <a:ext uri="{FF2B5EF4-FFF2-40B4-BE49-F238E27FC236}">
                <a16:creationId xmlns:a16="http://schemas.microsoft.com/office/drawing/2014/main" id="{73BB56CB-98E2-2941-830A-E1AD13D4A9DE}"/>
              </a:ext>
            </a:extLst>
          </p:cNvPr>
          <p:cNvSpPr>
            <a:spLocks noGrp="1"/>
          </p:cNvSpPr>
          <p:nvPr>
            <p:ph type="body" sz="quarter" idx="3"/>
          </p:nvPr>
        </p:nvSpPr>
        <p:spPr>
          <a:xfrm>
            <a:off x="6172200" y="2605088"/>
            <a:ext cx="5183188" cy="823912"/>
          </a:xfrm>
        </p:spPr>
        <p:txBody>
          <a:bodyPr>
            <a:normAutofit lnSpcReduction="10000"/>
          </a:bodyPr>
          <a:lstStyle/>
          <a:p>
            <a:r>
              <a:rPr lang="en-GB" dirty="0">
                <a:latin typeface="Montserrat SemiBold" pitchFamily="2" charset="77"/>
              </a:rPr>
              <a:t>Actionable metrics:</a:t>
            </a:r>
          </a:p>
          <a:p>
            <a:r>
              <a:rPr lang="en-GB" dirty="0">
                <a:solidFill>
                  <a:srgbClr val="00B5AF"/>
                </a:solidFill>
                <a:latin typeface="Montserrat SemiBold" pitchFamily="2" charset="77"/>
              </a:rPr>
              <a:t>“How well is it working?”</a:t>
            </a:r>
          </a:p>
        </p:txBody>
      </p:sp>
      <p:sp>
        <p:nvSpPr>
          <p:cNvPr id="7" name="Content Placeholder 6">
            <a:extLst>
              <a:ext uri="{FF2B5EF4-FFF2-40B4-BE49-F238E27FC236}">
                <a16:creationId xmlns:a16="http://schemas.microsoft.com/office/drawing/2014/main" id="{BCF035E0-0971-3844-A3F2-EBEF73B268F0}"/>
              </a:ext>
            </a:extLst>
          </p:cNvPr>
          <p:cNvSpPr>
            <a:spLocks noGrp="1"/>
          </p:cNvSpPr>
          <p:nvPr>
            <p:ph sz="quarter" idx="4"/>
          </p:nvPr>
        </p:nvSpPr>
        <p:spPr>
          <a:xfrm>
            <a:off x="6172200" y="3429000"/>
            <a:ext cx="5183188" cy="3684588"/>
          </a:xfrm>
        </p:spPr>
        <p:txBody>
          <a:bodyPr>
            <a:normAutofit/>
          </a:bodyPr>
          <a:lstStyle/>
          <a:p>
            <a:r>
              <a:rPr lang="en-GB" sz="2400" dirty="0">
                <a:latin typeface="Avenir Next" panose="020B0503020202020204" pitchFamily="34" charset="0"/>
              </a:rPr>
              <a:t>% of people accessing safe water</a:t>
            </a:r>
          </a:p>
          <a:p>
            <a:r>
              <a:rPr lang="en-GB" sz="2400" dirty="0">
                <a:latin typeface="Avenir Next" panose="020B0503020202020204" pitchFamily="34" charset="0"/>
              </a:rPr>
              <a:t>% of people using latrines</a:t>
            </a:r>
          </a:p>
          <a:p>
            <a:r>
              <a:rPr lang="en-GB" sz="2400" dirty="0">
                <a:latin typeface="Avenir Next" panose="020B0503020202020204" pitchFamily="34" charset="0"/>
              </a:rPr>
              <a:t>% of people satisfied with hygiene kits</a:t>
            </a:r>
          </a:p>
        </p:txBody>
      </p:sp>
    </p:spTree>
    <p:extLst>
      <p:ext uri="{BB962C8B-B14F-4D97-AF65-F5344CB8AC3E}">
        <p14:creationId xmlns:p14="http://schemas.microsoft.com/office/powerpoint/2010/main" val="2760131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WHAT DO WE MEAN BY QUALITY?</a:t>
            </a:r>
          </a:p>
        </p:txBody>
      </p:sp>
      <p:sp>
        <p:nvSpPr>
          <p:cNvPr id="5" name="Content Placeholder 4">
            <a:extLst>
              <a:ext uri="{FF2B5EF4-FFF2-40B4-BE49-F238E27FC236}">
                <a16:creationId xmlns:a16="http://schemas.microsoft.com/office/drawing/2014/main" id="{0DABF35D-CE40-A347-A333-011A0EDDF245}"/>
              </a:ext>
            </a:extLst>
          </p:cNvPr>
          <p:cNvSpPr>
            <a:spLocks noGrp="1"/>
          </p:cNvSpPr>
          <p:nvPr>
            <p:ph sz="half" idx="2"/>
          </p:nvPr>
        </p:nvSpPr>
        <p:spPr>
          <a:xfrm>
            <a:off x="731838" y="3438525"/>
            <a:ext cx="3563937" cy="3684588"/>
          </a:xfrm>
        </p:spPr>
        <p:txBody>
          <a:bodyPr>
            <a:normAutofit/>
          </a:bodyPr>
          <a:lstStyle/>
          <a:p>
            <a:pPr marL="0" indent="0">
              <a:buNone/>
            </a:pPr>
            <a:r>
              <a:rPr lang="en-GB" dirty="0">
                <a:latin typeface="Avenir Next" panose="020B0503020202020204" pitchFamily="34" charset="0"/>
              </a:rPr>
              <a:t>The response is effective at providing WASH services and addressing public health risk</a:t>
            </a:r>
          </a:p>
          <a:p>
            <a:endParaRPr lang="en-GB" dirty="0"/>
          </a:p>
        </p:txBody>
      </p:sp>
      <p:sp>
        <p:nvSpPr>
          <p:cNvPr id="7" name="Content Placeholder 6">
            <a:extLst>
              <a:ext uri="{FF2B5EF4-FFF2-40B4-BE49-F238E27FC236}">
                <a16:creationId xmlns:a16="http://schemas.microsoft.com/office/drawing/2014/main" id="{BCF035E0-0971-3844-A3F2-EBEF73B268F0}"/>
              </a:ext>
            </a:extLst>
          </p:cNvPr>
          <p:cNvSpPr>
            <a:spLocks noGrp="1"/>
          </p:cNvSpPr>
          <p:nvPr>
            <p:ph sz="quarter" idx="4"/>
          </p:nvPr>
        </p:nvSpPr>
        <p:spPr>
          <a:xfrm>
            <a:off x="4295775" y="3448050"/>
            <a:ext cx="3600450" cy="3684588"/>
          </a:xfrm>
        </p:spPr>
        <p:txBody>
          <a:bodyPr>
            <a:normAutofit/>
          </a:bodyPr>
          <a:lstStyle/>
          <a:p>
            <a:pPr marL="0" indent="0">
              <a:buNone/>
            </a:pPr>
            <a:r>
              <a:rPr lang="en-GB" dirty="0">
                <a:latin typeface="Avenir Next" panose="020B0503020202020204" pitchFamily="34" charset="0"/>
              </a:rPr>
              <a:t>Avoids harm, and promotes the safety and dignity of people affected by crisis and other engaging in the response</a:t>
            </a:r>
          </a:p>
        </p:txBody>
      </p:sp>
      <p:sp>
        <p:nvSpPr>
          <p:cNvPr id="11" name="Text Placeholder 3">
            <a:extLst>
              <a:ext uri="{FF2B5EF4-FFF2-40B4-BE49-F238E27FC236}">
                <a16:creationId xmlns:a16="http://schemas.microsoft.com/office/drawing/2014/main" id="{AACB48D1-8F5D-EA4A-9981-8FF128CAC362}"/>
              </a:ext>
            </a:extLst>
          </p:cNvPr>
          <p:cNvSpPr>
            <a:spLocks noGrp="1"/>
          </p:cNvSpPr>
          <p:nvPr>
            <p:ph type="body" idx="1"/>
          </p:nvPr>
        </p:nvSpPr>
        <p:spPr>
          <a:xfrm>
            <a:off x="731838" y="2614613"/>
            <a:ext cx="3563937" cy="823912"/>
          </a:xfrm>
        </p:spPr>
        <p:txBody>
          <a:bodyPr>
            <a:normAutofit/>
          </a:bodyPr>
          <a:lstStyle/>
          <a:p>
            <a:r>
              <a:rPr lang="en-GB" dirty="0">
                <a:solidFill>
                  <a:srgbClr val="C061B8"/>
                </a:solidFill>
                <a:latin typeface="Montserrat SemiBold" pitchFamily="2" charset="77"/>
              </a:rPr>
              <a:t>Achieves objectives</a:t>
            </a:r>
          </a:p>
        </p:txBody>
      </p:sp>
      <p:sp>
        <p:nvSpPr>
          <p:cNvPr id="12" name="Text Placeholder 3">
            <a:extLst>
              <a:ext uri="{FF2B5EF4-FFF2-40B4-BE49-F238E27FC236}">
                <a16:creationId xmlns:a16="http://schemas.microsoft.com/office/drawing/2014/main" id="{5061F296-5EFF-F643-B614-593A2611F9E2}"/>
              </a:ext>
            </a:extLst>
          </p:cNvPr>
          <p:cNvSpPr txBox="1">
            <a:spLocks/>
          </p:cNvSpPr>
          <p:nvPr/>
        </p:nvSpPr>
        <p:spPr>
          <a:xfrm>
            <a:off x="4314031" y="2614613"/>
            <a:ext cx="356393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solidFill>
                  <a:srgbClr val="C061B8"/>
                </a:solidFill>
                <a:latin typeface="Montserrat SemiBold" pitchFamily="2" charset="77"/>
              </a:rPr>
              <a:t>Avoids doing harm</a:t>
            </a:r>
          </a:p>
        </p:txBody>
      </p:sp>
      <p:sp>
        <p:nvSpPr>
          <p:cNvPr id="13" name="Content Placeholder 6">
            <a:extLst>
              <a:ext uri="{FF2B5EF4-FFF2-40B4-BE49-F238E27FC236}">
                <a16:creationId xmlns:a16="http://schemas.microsoft.com/office/drawing/2014/main" id="{37DB0E97-42E9-734F-936D-8A610E73E069}"/>
              </a:ext>
            </a:extLst>
          </p:cNvPr>
          <p:cNvSpPr txBox="1">
            <a:spLocks/>
          </p:cNvSpPr>
          <p:nvPr/>
        </p:nvSpPr>
        <p:spPr>
          <a:xfrm>
            <a:off x="7896225" y="3438525"/>
            <a:ext cx="3563938"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GB" sz="2600" dirty="0">
                <a:latin typeface="Avenir Next" panose="020B0503020202020204" pitchFamily="34" charset="0"/>
              </a:rPr>
              <a:t>People are satisfied that the response meets their priority needs in an appropriate and timely way </a:t>
            </a:r>
          </a:p>
        </p:txBody>
      </p:sp>
      <p:sp>
        <p:nvSpPr>
          <p:cNvPr id="14" name="Text Placeholder 3">
            <a:extLst>
              <a:ext uri="{FF2B5EF4-FFF2-40B4-BE49-F238E27FC236}">
                <a16:creationId xmlns:a16="http://schemas.microsoft.com/office/drawing/2014/main" id="{591F2718-C550-2F4D-BB7C-294C184BA300}"/>
              </a:ext>
            </a:extLst>
          </p:cNvPr>
          <p:cNvSpPr txBox="1">
            <a:spLocks/>
          </p:cNvSpPr>
          <p:nvPr/>
        </p:nvSpPr>
        <p:spPr>
          <a:xfrm>
            <a:off x="7914481" y="2605088"/>
            <a:ext cx="354568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solidFill>
                  <a:srgbClr val="C061B8"/>
                </a:solidFill>
                <a:latin typeface="Montserrat SemiBold" pitchFamily="2" charset="77"/>
              </a:rPr>
              <a:t>Satisfies</a:t>
            </a:r>
          </a:p>
        </p:txBody>
      </p:sp>
      <p:pic>
        <p:nvPicPr>
          <p:cNvPr id="9" name="Picture 8" descr="Icon&#10;&#10;Description automatically generated">
            <a:extLst>
              <a:ext uri="{FF2B5EF4-FFF2-40B4-BE49-F238E27FC236}">
                <a16:creationId xmlns:a16="http://schemas.microsoft.com/office/drawing/2014/main" id="{8F42D1CF-E930-934E-9D6B-9D03BC8F3012}"/>
              </a:ext>
            </a:extLst>
          </p:cNvPr>
          <p:cNvPicPr>
            <a:picLocks noChangeAspect="1"/>
          </p:cNvPicPr>
          <p:nvPr/>
        </p:nvPicPr>
        <p:blipFill>
          <a:blip r:embed="rId3"/>
          <a:stretch>
            <a:fillRect/>
          </a:stretch>
        </p:blipFill>
        <p:spPr>
          <a:xfrm>
            <a:off x="4314031" y="1849265"/>
            <a:ext cx="991286" cy="979978"/>
          </a:xfrm>
          <a:prstGeom prst="rect">
            <a:avLst/>
          </a:prstGeom>
        </p:spPr>
      </p:pic>
      <p:pic>
        <p:nvPicPr>
          <p:cNvPr id="10" name="Picture 9" descr="Icon&#10;&#10;Description automatically generated">
            <a:extLst>
              <a:ext uri="{FF2B5EF4-FFF2-40B4-BE49-F238E27FC236}">
                <a16:creationId xmlns:a16="http://schemas.microsoft.com/office/drawing/2014/main" id="{36CEC76E-0303-D34F-BA76-46F0A808C5DD}"/>
              </a:ext>
            </a:extLst>
          </p:cNvPr>
          <p:cNvPicPr>
            <a:picLocks noChangeAspect="1"/>
          </p:cNvPicPr>
          <p:nvPr/>
        </p:nvPicPr>
        <p:blipFill>
          <a:blip r:embed="rId4"/>
          <a:stretch>
            <a:fillRect/>
          </a:stretch>
        </p:blipFill>
        <p:spPr>
          <a:xfrm>
            <a:off x="731838" y="1885361"/>
            <a:ext cx="954773" cy="943882"/>
          </a:xfrm>
          <a:prstGeom prst="rect">
            <a:avLst/>
          </a:prstGeom>
        </p:spPr>
      </p:pic>
      <p:pic>
        <p:nvPicPr>
          <p:cNvPr id="4" name="Picture 3" descr="Icon&#10;&#10;Description automatically generated">
            <a:extLst>
              <a:ext uri="{FF2B5EF4-FFF2-40B4-BE49-F238E27FC236}">
                <a16:creationId xmlns:a16="http://schemas.microsoft.com/office/drawing/2014/main" id="{22B185D3-ADFE-0C40-A49A-00DFC6011AB7}"/>
              </a:ext>
            </a:extLst>
          </p:cNvPr>
          <p:cNvPicPr>
            <a:picLocks noChangeAspect="1"/>
          </p:cNvPicPr>
          <p:nvPr/>
        </p:nvPicPr>
        <p:blipFill>
          <a:blip r:embed="rId5"/>
          <a:stretch>
            <a:fillRect/>
          </a:stretch>
        </p:blipFill>
        <p:spPr>
          <a:xfrm>
            <a:off x="7914481" y="1849265"/>
            <a:ext cx="991286" cy="979978"/>
          </a:xfrm>
          <a:prstGeom prst="rect">
            <a:avLst/>
          </a:prstGeom>
        </p:spPr>
      </p:pic>
    </p:spTree>
    <p:extLst>
      <p:ext uri="{BB962C8B-B14F-4D97-AF65-F5344CB8AC3E}">
        <p14:creationId xmlns:p14="http://schemas.microsoft.com/office/powerpoint/2010/main" val="2224766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WHAT NEEDS TO CHANGE?</a:t>
            </a:r>
          </a:p>
        </p:txBody>
      </p:sp>
      <p:sp>
        <p:nvSpPr>
          <p:cNvPr id="5" name="Content Placeholder 4">
            <a:extLst>
              <a:ext uri="{FF2B5EF4-FFF2-40B4-BE49-F238E27FC236}">
                <a16:creationId xmlns:a16="http://schemas.microsoft.com/office/drawing/2014/main" id="{0DABF35D-CE40-A347-A333-011A0EDDF245}"/>
              </a:ext>
            </a:extLst>
          </p:cNvPr>
          <p:cNvSpPr>
            <a:spLocks noGrp="1"/>
          </p:cNvSpPr>
          <p:nvPr>
            <p:ph sz="half" idx="2"/>
          </p:nvPr>
        </p:nvSpPr>
        <p:spPr>
          <a:xfrm>
            <a:off x="731838" y="3438525"/>
            <a:ext cx="3563937" cy="3684588"/>
          </a:xfrm>
        </p:spPr>
        <p:txBody>
          <a:bodyPr>
            <a:normAutofit/>
          </a:bodyPr>
          <a:lstStyle/>
          <a:p>
            <a:pPr marL="0" indent="0">
              <a:buNone/>
            </a:pPr>
            <a:r>
              <a:rPr lang="en-GB" sz="2000" dirty="0">
                <a:latin typeface="Avenir Next" panose="020B0503020202020204" pitchFamily="34" charset="0"/>
              </a:rPr>
              <a:t>Humanitarian crises are complex and chaotic – we need to collectively set clear standards for quality and hold ourselves accountable.</a:t>
            </a:r>
          </a:p>
          <a:p>
            <a:endParaRPr lang="en-GB" dirty="0"/>
          </a:p>
        </p:txBody>
      </p:sp>
      <p:sp>
        <p:nvSpPr>
          <p:cNvPr id="7" name="Content Placeholder 6">
            <a:extLst>
              <a:ext uri="{FF2B5EF4-FFF2-40B4-BE49-F238E27FC236}">
                <a16:creationId xmlns:a16="http://schemas.microsoft.com/office/drawing/2014/main" id="{BCF035E0-0971-3844-A3F2-EBEF73B268F0}"/>
              </a:ext>
            </a:extLst>
          </p:cNvPr>
          <p:cNvSpPr>
            <a:spLocks noGrp="1"/>
          </p:cNvSpPr>
          <p:nvPr>
            <p:ph sz="quarter" idx="4"/>
          </p:nvPr>
        </p:nvSpPr>
        <p:spPr>
          <a:xfrm>
            <a:off x="4295775" y="3448050"/>
            <a:ext cx="3600450" cy="3684588"/>
          </a:xfrm>
        </p:spPr>
        <p:txBody>
          <a:bodyPr>
            <a:normAutofit/>
          </a:bodyPr>
          <a:lstStyle/>
          <a:p>
            <a:pPr marL="0" indent="0">
              <a:buNone/>
            </a:pPr>
            <a:r>
              <a:rPr lang="en-GB" sz="2000" dirty="0">
                <a:latin typeface="Avenir Next" panose="020B0503020202020204" pitchFamily="34" charset="0"/>
              </a:rPr>
              <a:t>We must engage with those we seek to help, to understand our work from their perspective, measuring ourselves against their expectations and adapting our programmes accordingly.</a:t>
            </a:r>
          </a:p>
        </p:txBody>
      </p:sp>
      <p:sp>
        <p:nvSpPr>
          <p:cNvPr id="11" name="Text Placeholder 3">
            <a:extLst>
              <a:ext uri="{FF2B5EF4-FFF2-40B4-BE49-F238E27FC236}">
                <a16:creationId xmlns:a16="http://schemas.microsoft.com/office/drawing/2014/main" id="{AACB48D1-8F5D-EA4A-9981-8FF128CAC362}"/>
              </a:ext>
            </a:extLst>
          </p:cNvPr>
          <p:cNvSpPr>
            <a:spLocks noGrp="1"/>
          </p:cNvSpPr>
          <p:nvPr>
            <p:ph type="body" idx="1"/>
          </p:nvPr>
        </p:nvSpPr>
        <p:spPr>
          <a:xfrm>
            <a:off x="731838" y="2614613"/>
            <a:ext cx="3563937" cy="823912"/>
          </a:xfrm>
        </p:spPr>
        <p:txBody>
          <a:bodyPr>
            <a:normAutofit/>
          </a:bodyPr>
          <a:lstStyle/>
          <a:p>
            <a:r>
              <a:rPr lang="en-GB" dirty="0">
                <a:latin typeface="Montserrat SemiBold" pitchFamily="2" charset="77"/>
              </a:rPr>
              <a:t>Standards</a:t>
            </a:r>
          </a:p>
        </p:txBody>
      </p:sp>
      <p:sp>
        <p:nvSpPr>
          <p:cNvPr id="12" name="Text Placeholder 3">
            <a:extLst>
              <a:ext uri="{FF2B5EF4-FFF2-40B4-BE49-F238E27FC236}">
                <a16:creationId xmlns:a16="http://schemas.microsoft.com/office/drawing/2014/main" id="{5061F296-5EFF-F643-B614-593A2611F9E2}"/>
              </a:ext>
            </a:extLst>
          </p:cNvPr>
          <p:cNvSpPr txBox="1">
            <a:spLocks/>
          </p:cNvSpPr>
          <p:nvPr/>
        </p:nvSpPr>
        <p:spPr>
          <a:xfrm>
            <a:off x="4314031" y="2614613"/>
            <a:ext cx="356393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latin typeface="Montserrat SemiBold" pitchFamily="2" charset="77"/>
              </a:rPr>
              <a:t>Active engagement</a:t>
            </a:r>
          </a:p>
        </p:txBody>
      </p:sp>
      <p:sp>
        <p:nvSpPr>
          <p:cNvPr id="13" name="Content Placeholder 6">
            <a:extLst>
              <a:ext uri="{FF2B5EF4-FFF2-40B4-BE49-F238E27FC236}">
                <a16:creationId xmlns:a16="http://schemas.microsoft.com/office/drawing/2014/main" id="{37DB0E97-42E9-734F-936D-8A610E73E069}"/>
              </a:ext>
            </a:extLst>
          </p:cNvPr>
          <p:cNvSpPr txBox="1">
            <a:spLocks/>
          </p:cNvSpPr>
          <p:nvPr/>
        </p:nvSpPr>
        <p:spPr>
          <a:xfrm>
            <a:off x="7896225" y="3438525"/>
            <a:ext cx="3600450"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GB" sz="2000" dirty="0">
                <a:latin typeface="Avenir Next" panose="020B0503020202020204" pitchFamily="34" charset="0"/>
              </a:rPr>
              <a:t>We need metrics that show where to improve so that course corrections can be made in time to be effective.</a:t>
            </a:r>
          </a:p>
        </p:txBody>
      </p:sp>
      <p:sp>
        <p:nvSpPr>
          <p:cNvPr id="14" name="Text Placeholder 3">
            <a:extLst>
              <a:ext uri="{FF2B5EF4-FFF2-40B4-BE49-F238E27FC236}">
                <a16:creationId xmlns:a16="http://schemas.microsoft.com/office/drawing/2014/main" id="{591F2718-C550-2F4D-BB7C-294C184BA300}"/>
              </a:ext>
            </a:extLst>
          </p:cNvPr>
          <p:cNvSpPr txBox="1">
            <a:spLocks/>
          </p:cNvSpPr>
          <p:nvPr/>
        </p:nvSpPr>
        <p:spPr>
          <a:xfrm>
            <a:off x="7914481" y="2605088"/>
            <a:ext cx="356393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latin typeface="Montserrat SemiBold" pitchFamily="2" charset="77"/>
              </a:rPr>
              <a:t>Adapt and improve</a:t>
            </a:r>
          </a:p>
        </p:txBody>
      </p:sp>
    </p:spTree>
    <p:extLst>
      <p:ext uri="{BB962C8B-B14F-4D97-AF65-F5344CB8AC3E}">
        <p14:creationId xmlns:p14="http://schemas.microsoft.com/office/powerpoint/2010/main" val="2279244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E304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AEEDD9-8E49-C240-86BD-6F6A3381133B}"/>
              </a:ext>
            </a:extLst>
          </p:cNvPr>
          <p:cNvSpPr txBox="1"/>
          <p:nvPr/>
        </p:nvSpPr>
        <p:spPr>
          <a:xfrm>
            <a:off x="751560" y="3328665"/>
            <a:ext cx="7144665" cy="707886"/>
          </a:xfrm>
          <a:prstGeom prst="rect">
            <a:avLst/>
          </a:prstGeom>
          <a:noFill/>
        </p:spPr>
        <p:txBody>
          <a:bodyPr wrap="square" lIns="0" rIns="0" rtlCol="0">
            <a:spAutoFit/>
          </a:bodyPr>
          <a:lstStyle/>
          <a:p>
            <a:r>
              <a:rPr lang="en-GB" sz="4000" b="1" dirty="0">
                <a:solidFill>
                  <a:schemeClr val="bg1"/>
                </a:solidFill>
                <a:latin typeface="Montserrat" pitchFamily="2" charset="77"/>
              </a:rPr>
              <a:t>2. THE AQA INITIATIVE</a:t>
            </a:r>
          </a:p>
        </p:txBody>
      </p:sp>
      <p:pic>
        <p:nvPicPr>
          <p:cNvPr id="10" name="Picture 9" descr="Icon&#10;&#10;Description automatically generated">
            <a:extLst>
              <a:ext uri="{FF2B5EF4-FFF2-40B4-BE49-F238E27FC236}">
                <a16:creationId xmlns:a16="http://schemas.microsoft.com/office/drawing/2014/main" id="{57D62241-524F-2F49-B570-5D853AC15E7F}"/>
              </a:ext>
            </a:extLst>
          </p:cNvPr>
          <p:cNvPicPr>
            <a:picLocks noChangeAspect="1"/>
          </p:cNvPicPr>
          <p:nvPr/>
        </p:nvPicPr>
        <p:blipFill>
          <a:blip r:embed="rId3"/>
          <a:stretch>
            <a:fillRect/>
          </a:stretch>
        </p:blipFill>
        <p:spPr>
          <a:xfrm>
            <a:off x="8210785" y="2671599"/>
            <a:ext cx="3229655" cy="3977014"/>
          </a:xfrm>
          <a:prstGeom prst="rect">
            <a:avLst/>
          </a:prstGeom>
        </p:spPr>
      </p:pic>
    </p:spTree>
    <p:extLst>
      <p:ext uri="{BB962C8B-B14F-4D97-AF65-F5344CB8AC3E}">
        <p14:creationId xmlns:p14="http://schemas.microsoft.com/office/powerpoint/2010/main" val="250527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THE AQA INITIATIVE</a:t>
            </a:r>
          </a:p>
        </p:txBody>
      </p:sp>
      <p:sp>
        <p:nvSpPr>
          <p:cNvPr id="11" name="Title 1">
            <a:extLst>
              <a:ext uri="{FF2B5EF4-FFF2-40B4-BE49-F238E27FC236}">
                <a16:creationId xmlns:a16="http://schemas.microsoft.com/office/drawing/2014/main" id="{6971A90E-4E54-7D48-BE18-8D779D09DADD}"/>
              </a:ext>
            </a:extLst>
          </p:cNvPr>
          <p:cNvSpPr txBox="1">
            <a:spLocks/>
          </p:cNvSpPr>
          <p:nvPr/>
        </p:nvSpPr>
        <p:spPr>
          <a:xfrm>
            <a:off x="731838" y="3451144"/>
            <a:ext cx="3182052" cy="12280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ontserrat SemiBold" pitchFamily="2" charset="77"/>
              </a:rPr>
              <a:t>Objective</a:t>
            </a:r>
            <a:endParaRPr lang="en-US" b="1" dirty="0">
              <a:latin typeface="Montserrat SemiBold" pitchFamily="2" charset="77"/>
            </a:endParaRPr>
          </a:p>
        </p:txBody>
      </p:sp>
      <p:sp>
        <p:nvSpPr>
          <p:cNvPr id="12" name="Content Placeholder 4">
            <a:extLst>
              <a:ext uri="{FF2B5EF4-FFF2-40B4-BE49-F238E27FC236}">
                <a16:creationId xmlns:a16="http://schemas.microsoft.com/office/drawing/2014/main" id="{5F1B64BF-0E3A-F64E-AD6B-F7661C37370D}"/>
              </a:ext>
            </a:extLst>
          </p:cNvPr>
          <p:cNvSpPr txBox="1">
            <a:spLocks/>
          </p:cNvSpPr>
          <p:nvPr/>
        </p:nvSpPr>
        <p:spPr>
          <a:xfrm>
            <a:off x="4295775" y="1690688"/>
            <a:ext cx="7164388" cy="1738312"/>
          </a:xfrm>
          <a:prstGeom prst="rect">
            <a:avLst/>
          </a:prstGeom>
        </p:spPr>
        <p:txBody>
          <a:bodyPr vert="horz" lIns="0" tIns="0" rIns="0" bIns="0" rtlCol="0" anchor="t"/>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chemeClr val="tx2"/>
                </a:solidFill>
                <a:latin typeface="Avenir Next" panose="020B0503020202020204" pitchFamily="34" charset="0"/>
              </a:rPr>
              <a:t>Issues that affect the quality and accountability of humanitarian WASH response are not systematically picked up by existing monitoring approaches in time to be used as a trigger for change.</a:t>
            </a:r>
          </a:p>
        </p:txBody>
      </p:sp>
      <p:sp>
        <p:nvSpPr>
          <p:cNvPr id="14" name="Rectangle 13">
            <a:extLst>
              <a:ext uri="{FF2B5EF4-FFF2-40B4-BE49-F238E27FC236}">
                <a16:creationId xmlns:a16="http://schemas.microsoft.com/office/drawing/2014/main" id="{CBBBD077-403C-A845-89A6-790C5C23FAEA}"/>
              </a:ext>
            </a:extLst>
          </p:cNvPr>
          <p:cNvSpPr/>
          <p:nvPr/>
        </p:nvSpPr>
        <p:spPr>
          <a:xfrm>
            <a:off x="4295774" y="3429000"/>
            <a:ext cx="7164387" cy="1092607"/>
          </a:xfrm>
          <a:prstGeom prst="rect">
            <a:avLst/>
          </a:prstGeom>
        </p:spPr>
        <p:txBody>
          <a:bodyPr wrap="square" lIns="0" tIns="0" rIns="0" bIns="0">
            <a:spAutoFit/>
          </a:bodyPr>
          <a:lstStyle/>
          <a:p>
            <a:pPr>
              <a:lnSpc>
                <a:spcPct val="120000"/>
              </a:lnSpc>
              <a:spcBef>
                <a:spcPts val="600"/>
              </a:spcBef>
              <a:spcAft>
                <a:spcPts val="1200"/>
              </a:spcAft>
              <a:buFont typeface="Arial" panose="020B0604020202020204" pitchFamily="34" charset="0"/>
              <a:buChar char="​"/>
            </a:pPr>
            <a:r>
              <a:rPr lang="en-GB" sz="2000" dirty="0">
                <a:solidFill>
                  <a:schemeClr val="tx2"/>
                </a:solidFill>
                <a:latin typeface="Avenir Next" panose="020B0503020202020204" pitchFamily="34" charset="0"/>
              </a:rPr>
              <a:t>Empower partners to strengthen the quality of their work by measuring what matters, whilst emphasising the voice of those affected by crisis.</a:t>
            </a:r>
          </a:p>
        </p:txBody>
      </p:sp>
      <p:sp>
        <p:nvSpPr>
          <p:cNvPr id="17" name="Rectangle 16">
            <a:extLst>
              <a:ext uri="{FF2B5EF4-FFF2-40B4-BE49-F238E27FC236}">
                <a16:creationId xmlns:a16="http://schemas.microsoft.com/office/drawing/2014/main" id="{D31DB602-53FD-8941-92AB-55ADF2A1CB6D}"/>
              </a:ext>
            </a:extLst>
          </p:cNvPr>
          <p:cNvSpPr/>
          <p:nvPr/>
        </p:nvSpPr>
        <p:spPr>
          <a:xfrm>
            <a:off x="4295775" y="5186355"/>
            <a:ext cx="7164386" cy="1092607"/>
          </a:xfrm>
          <a:prstGeom prst="rect">
            <a:avLst/>
          </a:prstGeom>
        </p:spPr>
        <p:txBody>
          <a:bodyPr wrap="square" lIns="0" tIns="0" rIns="0" bIns="0">
            <a:spAutoFit/>
          </a:bodyPr>
          <a:lstStyle/>
          <a:p>
            <a:pPr>
              <a:lnSpc>
                <a:spcPct val="120000"/>
              </a:lnSpc>
              <a:spcBef>
                <a:spcPts val="600"/>
              </a:spcBef>
              <a:spcAft>
                <a:spcPts val="1200"/>
              </a:spcAft>
            </a:pPr>
            <a:r>
              <a:rPr lang="en-GB" sz="2000" dirty="0">
                <a:solidFill>
                  <a:schemeClr val="tx2"/>
                </a:solidFill>
                <a:latin typeface="Avenir Next" panose="020B0503020202020204" pitchFamily="34" charset="0"/>
              </a:rPr>
              <a:t>The tools are designed to be used routinely and collectively at the national coordination level, with a focus on small, achievable actions.</a:t>
            </a:r>
          </a:p>
        </p:txBody>
      </p:sp>
      <p:sp>
        <p:nvSpPr>
          <p:cNvPr id="27" name="Title 1">
            <a:extLst>
              <a:ext uri="{FF2B5EF4-FFF2-40B4-BE49-F238E27FC236}">
                <a16:creationId xmlns:a16="http://schemas.microsoft.com/office/drawing/2014/main" id="{6A24E7DF-734C-9C4E-A8FB-852725B57B61}"/>
              </a:ext>
            </a:extLst>
          </p:cNvPr>
          <p:cNvSpPr txBox="1">
            <a:spLocks/>
          </p:cNvSpPr>
          <p:nvPr/>
        </p:nvSpPr>
        <p:spPr>
          <a:xfrm>
            <a:off x="731838" y="5186355"/>
            <a:ext cx="3182052" cy="12280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ontserrat SemiBold" pitchFamily="2" charset="77"/>
              </a:rPr>
              <a:t>Audience</a:t>
            </a:r>
            <a:endParaRPr lang="en-US" b="1" dirty="0">
              <a:latin typeface="Montserrat SemiBold" pitchFamily="2" charset="77"/>
            </a:endParaRPr>
          </a:p>
        </p:txBody>
      </p:sp>
      <p:sp>
        <p:nvSpPr>
          <p:cNvPr id="28" name="Title 1">
            <a:extLst>
              <a:ext uri="{FF2B5EF4-FFF2-40B4-BE49-F238E27FC236}">
                <a16:creationId xmlns:a16="http://schemas.microsoft.com/office/drawing/2014/main" id="{D5DF7D5C-900B-DC41-AB26-408F817E3214}"/>
              </a:ext>
            </a:extLst>
          </p:cNvPr>
          <p:cNvSpPr txBox="1">
            <a:spLocks/>
          </p:cNvSpPr>
          <p:nvPr/>
        </p:nvSpPr>
        <p:spPr>
          <a:xfrm>
            <a:off x="731838" y="1690688"/>
            <a:ext cx="3182052" cy="12280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ontserrat SemiBold" pitchFamily="2" charset="77"/>
              </a:rPr>
              <a:t>Challenge</a:t>
            </a:r>
            <a:endParaRPr lang="en-US" b="1" dirty="0">
              <a:latin typeface="Montserrat SemiBold" pitchFamily="2" charset="77"/>
            </a:endParaRPr>
          </a:p>
        </p:txBody>
      </p:sp>
    </p:spTree>
    <p:extLst>
      <p:ext uri="{BB962C8B-B14F-4D97-AF65-F5344CB8AC3E}">
        <p14:creationId xmlns:p14="http://schemas.microsoft.com/office/powerpoint/2010/main" val="3786702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AREAS OF FOCUS</a:t>
            </a:r>
          </a:p>
        </p:txBody>
      </p:sp>
      <p:pic>
        <p:nvPicPr>
          <p:cNvPr id="7" name="Picture 6" descr="Graphical user interface, text, application&#10;&#10;Description automatically generated">
            <a:extLst>
              <a:ext uri="{FF2B5EF4-FFF2-40B4-BE49-F238E27FC236}">
                <a16:creationId xmlns:a16="http://schemas.microsoft.com/office/drawing/2014/main" id="{CE63B986-64EF-2D43-926D-34FF8603A8A3}"/>
              </a:ext>
            </a:extLst>
          </p:cNvPr>
          <p:cNvPicPr>
            <a:picLocks noChangeAspect="1"/>
          </p:cNvPicPr>
          <p:nvPr/>
        </p:nvPicPr>
        <p:blipFill>
          <a:blip r:embed="rId3"/>
          <a:stretch>
            <a:fillRect/>
          </a:stretch>
        </p:blipFill>
        <p:spPr>
          <a:xfrm>
            <a:off x="1489452" y="1825625"/>
            <a:ext cx="1654303" cy="2334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4" descr="Graphical user interface&#10;&#10;Description automatically generated with medium confidence">
            <a:extLst>
              <a:ext uri="{FF2B5EF4-FFF2-40B4-BE49-F238E27FC236}">
                <a16:creationId xmlns:a16="http://schemas.microsoft.com/office/drawing/2014/main" id="{681B592A-348C-6C4A-803D-9EB5107EAA2A}"/>
              </a:ext>
            </a:extLst>
          </p:cNvPr>
          <p:cNvPicPr>
            <a:picLocks noGrp="1" noChangeAspect="1"/>
          </p:cNvPicPr>
          <p:nvPr>
            <p:ph idx="1"/>
          </p:nvPr>
        </p:nvPicPr>
        <p:blipFill>
          <a:blip r:embed="rId4"/>
          <a:stretch>
            <a:fillRect/>
          </a:stretch>
        </p:blipFill>
        <p:spPr>
          <a:xfrm>
            <a:off x="1884787" y="2227918"/>
            <a:ext cx="1659691" cy="2334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Placeholder 3">
            <a:extLst>
              <a:ext uri="{FF2B5EF4-FFF2-40B4-BE49-F238E27FC236}">
                <a16:creationId xmlns:a16="http://schemas.microsoft.com/office/drawing/2014/main" id="{3E6BEFEF-98D4-274F-8D57-593018A91B6E}"/>
              </a:ext>
            </a:extLst>
          </p:cNvPr>
          <p:cNvSpPr txBox="1">
            <a:spLocks/>
          </p:cNvSpPr>
          <p:nvPr/>
        </p:nvSpPr>
        <p:spPr>
          <a:xfrm>
            <a:off x="731838" y="5159820"/>
            <a:ext cx="3563937" cy="8239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C061B8"/>
                </a:solidFill>
                <a:latin typeface="Montserrat SemiBold" pitchFamily="2" charset="77"/>
              </a:rPr>
              <a:t>Guidance &amp; frameworks</a:t>
            </a:r>
          </a:p>
        </p:txBody>
      </p:sp>
      <p:sp>
        <p:nvSpPr>
          <p:cNvPr id="13" name="Text Placeholder 3">
            <a:extLst>
              <a:ext uri="{FF2B5EF4-FFF2-40B4-BE49-F238E27FC236}">
                <a16:creationId xmlns:a16="http://schemas.microsoft.com/office/drawing/2014/main" id="{9A0475A6-4570-3A4C-A6BD-C10113089201}"/>
              </a:ext>
            </a:extLst>
          </p:cNvPr>
          <p:cNvSpPr txBox="1">
            <a:spLocks/>
          </p:cNvSpPr>
          <p:nvPr/>
        </p:nvSpPr>
        <p:spPr>
          <a:xfrm>
            <a:off x="4295775" y="5193491"/>
            <a:ext cx="356393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C061B8"/>
                </a:solidFill>
                <a:latin typeface="Montserrat SemiBold" pitchFamily="2" charset="77"/>
              </a:rPr>
              <a:t>Direct support</a:t>
            </a:r>
          </a:p>
        </p:txBody>
      </p:sp>
      <p:sp>
        <p:nvSpPr>
          <p:cNvPr id="14" name="Text Placeholder 3">
            <a:extLst>
              <a:ext uri="{FF2B5EF4-FFF2-40B4-BE49-F238E27FC236}">
                <a16:creationId xmlns:a16="http://schemas.microsoft.com/office/drawing/2014/main" id="{64D598DB-2B89-E543-9E51-16BAB4F5DDA0}"/>
              </a:ext>
            </a:extLst>
          </p:cNvPr>
          <p:cNvSpPr txBox="1">
            <a:spLocks/>
          </p:cNvSpPr>
          <p:nvPr/>
        </p:nvSpPr>
        <p:spPr>
          <a:xfrm>
            <a:off x="7896225" y="5193491"/>
            <a:ext cx="3563938"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C061B8"/>
                </a:solidFill>
                <a:latin typeface="Montserrat SemiBold" pitchFamily="2" charset="77"/>
              </a:rPr>
              <a:t>Global engagement</a:t>
            </a:r>
          </a:p>
        </p:txBody>
      </p:sp>
      <p:pic>
        <p:nvPicPr>
          <p:cNvPr id="15" name="Graphic 14" descr="Boardroom">
            <a:extLst>
              <a:ext uri="{FF2B5EF4-FFF2-40B4-BE49-F238E27FC236}">
                <a16:creationId xmlns:a16="http://schemas.microsoft.com/office/drawing/2014/main" id="{DA40FBFE-F1DC-7943-9763-F9DCF0C6E34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26346" y="1643931"/>
            <a:ext cx="3502793" cy="3502793"/>
          </a:xfrm>
          <a:prstGeom prst="rect">
            <a:avLst/>
          </a:prstGeom>
          <a:effectLst>
            <a:outerShdw blurRad="50800" dist="38100" dir="8100000" algn="tr" rotWithShape="0">
              <a:prstClr val="black">
                <a:alpha val="40000"/>
              </a:prstClr>
            </a:outerShdw>
          </a:effectLst>
        </p:spPr>
      </p:pic>
      <p:pic>
        <p:nvPicPr>
          <p:cNvPr id="16" name="Graphic 15" descr="Customer review">
            <a:extLst>
              <a:ext uri="{FF2B5EF4-FFF2-40B4-BE49-F238E27FC236}">
                <a16:creationId xmlns:a16="http://schemas.microsoft.com/office/drawing/2014/main" id="{6F750506-250E-F443-A20F-1C18667492A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312240" y="1825625"/>
            <a:ext cx="2731908" cy="273190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201411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GUIDANCE &amp; FRAMEWORKS</a:t>
            </a:r>
          </a:p>
        </p:txBody>
      </p:sp>
      <p:pic>
        <p:nvPicPr>
          <p:cNvPr id="7" name="Picture 6" descr="Graphical user interface, text, application&#10;&#10;Description automatically generated">
            <a:extLst>
              <a:ext uri="{FF2B5EF4-FFF2-40B4-BE49-F238E27FC236}">
                <a16:creationId xmlns:a16="http://schemas.microsoft.com/office/drawing/2014/main" id="{CE63B986-64EF-2D43-926D-34FF8603A8A3}"/>
              </a:ext>
            </a:extLst>
          </p:cNvPr>
          <p:cNvPicPr>
            <a:picLocks noChangeAspect="1"/>
          </p:cNvPicPr>
          <p:nvPr/>
        </p:nvPicPr>
        <p:blipFill>
          <a:blip r:embed="rId3"/>
          <a:stretch>
            <a:fillRect/>
          </a:stretch>
        </p:blipFill>
        <p:spPr>
          <a:xfrm>
            <a:off x="7003686" y="1479671"/>
            <a:ext cx="3391754" cy="4786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4" descr="Graphical user interface&#10;&#10;Description automatically generated with medium confidence">
            <a:extLst>
              <a:ext uri="{FF2B5EF4-FFF2-40B4-BE49-F238E27FC236}">
                <a16:creationId xmlns:a16="http://schemas.microsoft.com/office/drawing/2014/main" id="{681B592A-348C-6C4A-803D-9EB5107EAA2A}"/>
              </a:ext>
            </a:extLst>
          </p:cNvPr>
          <p:cNvPicPr>
            <a:picLocks noGrp="1" noChangeAspect="1"/>
          </p:cNvPicPr>
          <p:nvPr>
            <p:ph idx="1"/>
          </p:nvPr>
        </p:nvPicPr>
        <p:blipFill>
          <a:blip r:embed="rId4"/>
          <a:stretch>
            <a:fillRect/>
          </a:stretch>
        </p:blipFill>
        <p:spPr>
          <a:xfrm>
            <a:off x="1796562" y="1479671"/>
            <a:ext cx="3391754" cy="4771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9191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GUIDANCE &amp; FRAMEWORK</a:t>
            </a:r>
          </a:p>
        </p:txBody>
      </p:sp>
      <p:pic>
        <p:nvPicPr>
          <p:cNvPr id="5" name="Content Placeholder 4" descr="Graphical user interface&#10;&#10;Description automatically generated with medium confidence">
            <a:extLst>
              <a:ext uri="{FF2B5EF4-FFF2-40B4-BE49-F238E27FC236}">
                <a16:creationId xmlns:a16="http://schemas.microsoft.com/office/drawing/2014/main" id="{681B592A-348C-6C4A-803D-9EB5107EAA2A}"/>
              </a:ext>
            </a:extLst>
          </p:cNvPr>
          <p:cNvPicPr>
            <a:picLocks noGrp="1" noChangeAspect="1"/>
          </p:cNvPicPr>
          <p:nvPr>
            <p:ph idx="1"/>
          </p:nvPr>
        </p:nvPicPr>
        <p:blipFill>
          <a:blip r:embed="rId3"/>
          <a:stretch>
            <a:fillRect/>
          </a:stretch>
        </p:blipFill>
        <p:spPr>
          <a:xfrm>
            <a:off x="1796562" y="1479671"/>
            <a:ext cx="3391754" cy="4771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 Placeholder 5">
            <a:extLst>
              <a:ext uri="{FF2B5EF4-FFF2-40B4-BE49-F238E27FC236}">
                <a16:creationId xmlns:a16="http://schemas.microsoft.com/office/drawing/2014/main" id="{64E41C6D-35C0-6F48-8E05-21BBE047BA1C}"/>
              </a:ext>
            </a:extLst>
          </p:cNvPr>
          <p:cNvSpPr txBox="1">
            <a:spLocks/>
          </p:cNvSpPr>
          <p:nvPr/>
        </p:nvSpPr>
        <p:spPr>
          <a:xfrm>
            <a:off x="6172200" y="2605088"/>
            <a:ext cx="518318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Montserrat SemiBold" pitchFamily="2" charset="77"/>
              </a:rPr>
              <a:t>Guidance note</a:t>
            </a:r>
          </a:p>
        </p:txBody>
      </p:sp>
      <p:sp>
        <p:nvSpPr>
          <p:cNvPr id="12" name="Content Placeholder 6">
            <a:extLst>
              <a:ext uri="{FF2B5EF4-FFF2-40B4-BE49-F238E27FC236}">
                <a16:creationId xmlns:a16="http://schemas.microsoft.com/office/drawing/2014/main" id="{A06FE010-791E-2045-99EC-9FD35ED1246F}"/>
              </a:ext>
            </a:extLst>
          </p:cNvPr>
          <p:cNvSpPr txBox="1">
            <a:spLocks/>
          </p:cNvSpPr>
          <p:nvPr/>
        </p:nvSpPr>
        <p:spPr>
          <a:xfrm>
            <a:off x="6172200" y="3429000"/>
            <a:ext cx="5183188" cy="3684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venir Next" panose="020B0503020202020204" pitchFamily="34" charset="0"/>
              </a:rPr>
              <a:t>Step-by-step guidance on the AQA process</a:t>
            </a:r>
          </a:p>
          <a:p>
            <a:r>
              <a:rPr lang="en-GB" sz="2400" dirty="0">
                <a:latin typeface="Avenir Next" panose="020B0503020202020204" pitchFamily="34" charset="0"/>
              </a:rPr>
              <a:t>Aimed at coordination platforms for collective implementation</a:t>
            </a:r>
          </a:p>
        </p:txBody>
      </p:sp>
    </p:spTree>
    <p:extLst>
      <p:ext uri="{BB962C8B-B14F-4D97-AF65-F5344CB8AC3E}">
        <p14:creationId xmlns:p14="http://schemas.microsoft.com/office/powerpoint/2010/main" val="143515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GUIDANCE &amp; FRAMEWORK</a:t>
            </a:r>
          </a:p>
        </p:txBody>
      </p:sp>
      <p:pic>
        <p:nvPicPr>
          <p:cNvPr id="7" name="Picture 6" descr="Graphical user interface, text, application&#10;&#10;Description automatically generated">
            <a:extLst>
              <a:ext uri="{FF2B5EF4-FFF2-40B4-BE49-F238E27FC236}">
                <a16:creationId xmlns:a16="http://schemas.microsoft.com/office/drawing/2014/main" id="{CE63B986-64EF-2D43-926D-34FF8603A8A3}"/>
              </a:ext>
            </a:extLst>
          </p:cNvPr>
          <p:cNvPicPr>
            <a:picLocks noChangeAspect="1"/>
          </p:cNvPicPr>
          <p:nvPr/>
        </p:nvPicPr>
        <p:blipFill>
          <a:blip r:embed="rId3"/>
          <a:stretch>
            <a:fillRect/>
          </a:stretch>
        </p:blipFill>
        <p:spPr>
          <a:xfrm>
            <a:off x="7003686" y="1479671"/>
            <a:ext cx="3391754" cy="4786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Placeholder 5">
            <a:extLst>
              <a:ext uri="{FF2B5EF4-FFF2-40B4-BE49-F238E27FC236}">
                <a16:creationId xmlns:a16="http://schemas.microsoft.com/office/drawing/2014/main" id="{C669C5C9-D8B0-5E4F-8081-59D5DD2680C3}"/>
              </a:ext>
            </a:extLst>
          </p:cNvPr>
          <p:cNvSpPr txBox="1">
            <a:spLocks/>
          </p:cNvSpPr>
          <p:nvPr/>
        </p:nvSpPr>
        <p:spPr>
          <a:xfrm>
            <a:off x="731838" y="2605088"/>
            <a:ext cx="518318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Montserrat SemiBold" pitchFamily="2" charset="77"/>
              </a:rPr>
              <a:t>Modular analytical framework</a:t>
            </a:r>
          </a:p>
        </p:txBody>
      </p:sp>
      <p:sp>
        <p:nvSpPr>
          <p:cNvPr id="9" name="Content Placeholder 6">
            <a:extLst>
              <a:ext uri="{FF2B5EF4-FFF2-40B4-BE49-F238E27FC236}">
                <a16:creationId xmlns:a16="http://schemas.microsoft.com/office/drawing/2014/main" id="{6BC9531E-1925-1241-8A23-1D25ED361D17}"/>
              </a:ext>
            </a:extLst>
          </p:cNvPr>
          <p:cNvSpPr txBox="1">
            <a:spLocks/>
          </p:cNvSpPr>
          <p:nvPr/>
        </p:nvSpPr>
        <p:spPr>
          <a:xfrm>
            <a:off x="731838" y="3429000"/>
            <a:ext cx="5183188" cy="3684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venir Next" panose="020B0503020202020204" pitchFamily="34" charset="0"/>
              </a:rPr>
              <a:t>Compiles existing standards, indicators and approaches for monitoring quality and accountability</a:t>
            </a:r>
          </a:p>
          <a:p>
            <a:r>
              <a:rPr lang="en-GB" sz="2400" dirty="0">
                <a:latin typeface="Avenir Next" panose="020B0503020202020204" pitchFamily="34" charset="0"/>
              </a:rPr>
              <a:t>Modules can be selected, prioritised and adapted to context</a:t>
            </a:r>
          </a:p>
          <a:p>
            <a:r>
              <a:rPr lang="en-GB" sz="2400" dirty="0">
                <a:latin typeface="Avenir Next" panose="020B0503020202020204" pitchFamily="34" charset="0"/>
              </a:rPr>
              <a:t>Process, Outcomes and User satisfaction</a:t>
            </a:r>
          </a:p>
          <a:p>
            <a:endParaRPr lang="en-GB" sz="2400" dirty="0">
              <a:latin typeface="Avenir Next" panose="020B0503020202020204" pitchFamily="34" charset="0"/>
            </a:endParaRPr>
          </a:p>
        </p:txBody>
      </p:sp>
    </p:spTree>
    <p:extLst>
      <p:ext uri="{BB962C8B-B14F-4D97-AF65-F5344CB8AC3E}">
        <p14:creationId xmlns:p14="http://schemas.microsoft.com/office/powerpoint/2010/main" val="4091283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E304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AEEDD9-8E49-C240-86BD-6F6A3381133B}"/>
              </a:ext>
            </a:extLst>
          </p:cNvPr>
          <p:cNvSpPr txBox="1"/>
          <p:nvPr/>
        </p:nvSpPr>
        <p:spPr>
          <a:xfrm>
            <a:off x="751560" y="3328665"/>
            <a:ext cx="7144665" cy="707886"/>
          </a:xfrm>
          <a:prstGeom prst="rect">
            <a:avLst/>
          </a:prstGeom>
          <a:noFill/>
        </p:spPr>
        <p:txBody>
          <a:bodyPr wrap="square" lIns="0" rIns="0" rtlCol="0">
            <a:spAutoFit/>
          </a:bodyPr>
          <a:lstStyle/>
          <a:p>
            <a:r>
              <a:rPr lang="en-GB" sz="4000" b="1" dirty="0">
                <a:solidFill>
                  <a:schemeClr val="bg1"/>
                </a:solidFill>
                <a:latin typeface="Montserrat" pitchFamily="2" charset="77"/>
              </a:rPr>
              <a:t>3. THE AQA PROCESS </a:t>
            </a:r>
          </a:p>
        </p:txBody>
      </p:sp>
      <p:pic>
        <p:nvPicPr>
          <p:cNvPr id="10" name="Picture 9" descr="Icon&#10;&#10;Description automatically generated">
            <a:extLst>
              <a:ext uri="{FF2B5EF4-FFF2-40B4-BE49-F238E27FC236}">
                <a16:creationId xmlns:a16="http://schemas.microsoft.com/office/drawing/2014/main" id="{57D62241-524F-2F49-B570-5D853AC15E7F}"/>
              </a:ext>
            </a:extLst>
          </p:cNvPr>
          <p:cNvPicPr>
            <a:picLocks noChangeAspect="1"/>
          </p:cNvPicPr>
          <p:nvPr/>
        </p:nvPicPr>
        <p:blipFill>
          <a:blip r:embed="rId3"/>
          <a:stretch>
            <a:fillRect/>
          </a:stretch>
        </p:blipFill>
        <p:spPr>
          <a:xfrm>
            <a:off x="8210785" y="2671599"/>
            <a:ext cx="3229655" cy="3977014"/>
          </a:xfrm>
          <a:prstGeom prst="rect">
            <a:avLst/>
          </a:prstGeom>
        </p:spPr>
      </p:pic>
    </p:spTree>
    <p:extLst>
      <p:ext uri="{BB962C8B-B14F-4D97-AF65-F5344CB8AC3E}">
        <p14:creationId xmlns:p14="http://schemas.microsoft.com/office/powerpoint/2010/main" val="341165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E304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AEEDD9-8E49-C240-86BD-6F6A3381133B}"/>
              </a:ext>
            </a:extLst>
          </p:cNvPr>
          <p:cNvSpPr txBox="1"/>
          <p:nvPr/>
        </p:nvSpPr>
        <p:spPr>
          <a:xfrm>
            <a:off x="751560" y="3328665"/>
            <a:ext cx="7144665" cy="707886"/>
          </a:xfrm>
          <a:prstGeom prst="rect">
            <a:avLst/>
          </a:prstGeom>
          <a:noFill/>
        </p:spPr>
        <p:txBody>
          <a:bodyPr wrap="square" lIns="0" rIns="0" rtlCol="0">
            <a:spAutoFit/>
          </a:bodyPr>
          <a:lstStyle/>
          <a:p>
            <a:r>
              <a:rPr lang="en-GB" sz="4000" b="1" dirty="0">
                <a:solidFill>
                  <a:schemeClr val="bg1"/>
                </a:solidFill>
                <a:latin typeface="Montserrat" pitchFamily="2" charset="77"/>
              </a:rPr>
              <a:t>1. BACKGROUND</a:t>
            </a:r>
          </a:p>
        </p:txBody>
      </p:sp>
      <p:pic>
        <p:nvPicPr>
          <p:cNvPr id="10" name="Picture 9" descr="Icon&#10;&#10;Description automatically generated">
            <a:extLst>
              <a:ext uri="{FF2B5EF4-FFF2-40B4-BE49-F238E27FC236}">
                <a16:creationId xmlns:a16="http://schemas.microsoft.com/office/drawing/2014/main" id="{57D62241-524F-2F49-B570-5D853AC15E7F}"/>
              </a:ext>
            </a:extLst>
          </p:cNvPr>
          <p:cNvPicPr>
            <a:picLocks noChangeAspect="1"/>
          </p:cNvPicPr>
          <p:nvPr/>
        </p:nvPicPr>
        <p:blipFill>
          <a:blip r:embed="rId3"/>
          <a:stretch>
            <a:fillRect/>
          </a:stretch>
        </p:blipFill>
        <p:spPr>
          <a:xfrm>
            <a:off x="8210785" y="2671599"/>
            <a:ext cx="3229655" cy="3977014"/>
          </a:xfrm>
          <a:prstGeom prst="rect">
            <a:avLst/>
          </a:prstGeom>
        </p:spPr>
      </p:pic>
    </p:spTree>
    <p:extLst>
      <p:ext uri="{BB962C8B-B14F-4D97-AF65-F5344CB8AC3E}">
        <p14:creationId xmlns:p14="http://schemas.microsoft.com/office/powerpoint/2010/main" val="2087486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THE AQA PROCESS</a:t>
            </a:r>
          </a:p>
        </p:txBody>
      </p:sp>
      <p:pic>
        <p:nvPicPr>
          <p:cNvPr id="7" name="Picture 6" descr="Chart, sunburst chart&#10;&#10;Description automatically generated">
            <a:extLst>
              <a:ext uri="{FF2B5EF4-FFF2-40B4-BE49-F238E27FC236}">
                <a16:creationId xmlns:a16="http://schemas.microsoft.com/office/drawing/2014/main" id="{1E247BBB-06B1-7340-98FC-7F29D36246D6}"/>
              </a:ext>
            </a:extLst>
          </p:cNvPr>
          <p:cNvPicPr>
            <a:picLocks noChangeAspect="1"/>
          </p:cNvPicPr>
          <p:nvPr/>
        </p:nvPicPr>
        <p:blipFill>
          <a:blip r:embed="rId3"/>
          <a:stretch>
            <a:fillRect/>
          </a:stretch>
        </p:blipFill>
        <p:spPr>
          <a:xfrm>
            <a:off x="3622364" y="1397966"/>
            <a:ext cx="4947272" cy="4947272"/>
          </a:xfrm>
          <a:prstGeom prst="rect">
            <a:avLst/>
          </a:prstGeom>
        </p:spPr>
      </p:pic>
    </p:spTree>
    <p:extLst>
      <p:ext uri="{BB962C8B-B14F-4D97-AF65-F5344CB8AC3E}">
        <p14:creationId xmlns:p14="http://schemas.microsoft.com/office/powerpoint/2010/main" val="1781292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A0A4"/>
                </a:solidFill>
                <a:latin typeface="Montserrat ExtraBold" pitchFamily="2" charset="77"/>
              </a:rPr>
              <a:t>1. DEFINE</a:t>
            </a:r>
          </a:p>
        </p:txBody>
      </p:sp>
      <p:pic>
        <p:nvPicPr>
          <p:cNvPr id="8" name="Content Placeholder 7" descr="A person and person holding hands&#10;&#10;Description automatically generated with low confidence">
            <a:extLst>
              <a:ext uri="{FF2B5EF4-FFF2-40B4-BE49-F238E27FC236}">
                <a16:creationId xmlns:a16="http://schemas.microsoft.com/office/drawing/2014/main" id="{69F07E6F-1F1D-D24C-9CB6-C9BC219C5C2A}"/>
              </a:ext>
            </a:extLst>
          </p:cNvPr>
          <p:cNvPicPr>
            <a:picLocks noGrp="1" noChangeAspect="1"/>
          </p:cNvPicPr>
          <p:nvPr>
            <p:ph idx="1"/>
          </p:nvPr>
        </p:nvPicPr>
        <p:blipFill>
          <a:blip r:embed="rId3"/>
          <a:stretch>
            <a:fillRect/>
          </a:stretch>
        </p:blipFill>
        <p:spPr>
          <a:xfrm>
            <a:off x="116068" y="2536479"/>
            <a:ext cx="4179707" cy="4351338"/>
          </a:xfrm>
        </p:spPr>
      </p:pic>
      <p:sp>
        <p:nvSpPr>
          <p:cNvPr id="9" name="Rectangle 8">
            <a:extLst>
              <a:ext uri="{FF2B5EF4-FFF2-40B4-BE49-F238E27FC236}">
                <a16:creationId xmlns:a16="http://schemas.microsoft.com/office/drawing/2014/main" id="{15A32958-4EA7-E44A-A96C-065297DBFC41}"/>
              </a:ext>
            </a:extLst>
          </p:cNvPr>
          <p:cNvSpPr/>
          <p:nvPr/>
        </p:nvSpPr>
        <p:spPr>
          <a:xfrm>
            <a:off x="6096001" y="3526252"/>
            <a:ext cx="5364162" cy="1754326"/>
          </a:xfrm>
          <a:prstGeom prst="rect">
            <a:avLst/>
          </a:prstGeom>
        </p:spPr>
        <p:txBody>
          <a:bodyPr wrap="square">
            <a:spAutoFit/>
          </a:bodyPr>
          <a:lstStyle/>
          <a:p>
            <a:r>
              <a:rPr lang="en-GB" dirty="0">
                <a:solidFill>
                  <a:srgbClr val="024B5C"/>
                </a:solidFill>
                <a:effectLst/>
                <a:latin typeface="Avenir Next" panose="020B0503020202020204" pitchFamily="34" charset="0"/>
              </a:rPr>
              <a:t>Collectively DEFINE standards, objectives and approaches. The Modular Analytical Framework is used to set Key Quality Indicators (KQIs) and</a:t>
            </a:r>
          </a:p>
          <a:p>
            <a:r>
              <a:rPr lang="en-GB" dirty="0">
                <a:solidFill>
                  <a:srgbClr val="024B5C"/>
                </a:solidFill>
                <a:effectLst/>
                <a:latin typeface="Avenir Next" panose="020B0503020202020204" pitchFamily="34" charset="0"/>
              </a:rPr>
              <a:t>benchmarks appropriate to the context. The timing, approach and roles for data collection, reporting and analysis are agreed.</a:t>
            </a:r>
          </a:p>
        </p:txBody>
      </p:sp>
    </p:spTree>
    <p:extLst>
      <p:ext uri="{BB962C8B-B14F-4D97-AF65-F5344CB8AC3E}">
        <p14:creationId xmlns:p14="http://schemas.microsoft.com/office/powerpoint/2010/main" val="2945073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C061B8"/>
                </a:solidFill>
                <a:latin typeface="Montserrat ExtraBold" pitchFamily="2" charset="77"/>
              </a:rPr>
              <a:t>2. MEASURE</a:t>
            </a:r>
          </a:p>
        </p:txBody>
      </p:sp>
      <p:pic>
        <p:nvPicPr>
          <p:cNvPr id="9" name="Picture 8" descr="Icon&#10;&#10;Description automatically generated">
            <a:extLst>
              <a:ext uri="{FF2B5EF4-FFF2-40B4-BE49-F238E27FC236}">
                <a16:creationId xmlns:a16="http://schemas.microsoft.com/office/drawing/2014/main" id="{BE49AB26-8D4A-C049-9474-A360F485348D}"/>
              </a:ext>
            </a:extLst>
          </p:cNvPr>
          <p:cNvPicPr>
            <a:picLocks noChangeAspect="1"/>
          </p:cNvPicPr>
          <p:nvPr/>
        </p:nvPicPr>
        <p:blipFill>
          <a:blip r:embed="rId3"/>
          <a:stretch>
            <a:fillRect/>
          </a:stretch>
        </p:blipFill>
        <p:spPr>
          <a:xfrm>
            <a:off x="454339" y="1977335"/>
            <a:ext cx="3841436" cy="4880665"/>
          </a:xfrm>
          <a:prstGeom prst="rect">
            <a:avLst/>
          </a:prstGeom>
        </p:spPr>
      </p:pic>
      <p:sp>
        <p:nvSpPr>
          <p:cNvPr id="11" name="Rectangle 10">
            <a:extLst>
              <a:ext uri="{FF2B5EF4-FFF2-40B4-BE49-F238E27FC236}">
                <a16:creationId xmlns:a16="http://schemas.microsoft.com/office/drawing/2014/main" id="{E829F5D7-BE5C-954E-8743-05903CBFE532}"/>
              </a:ext>
            </a:extLst>
          </p:cNvPr>
          <p:cNvSpPr/>
          <p:nvPr/>
        </p:nvSpPr>
        <p:spPr>
          <a:xfrm>
            <a:off x="6095999" y="3526252"/>
            <a:ext cx="5364163" cy="923330"/>
          </a:xfrm>
          <a:prstGeom prst="rect">
            <a:avLst/>
          </a:prstGeom>
        </p:spPr>
        <p:txBody>
          <a:bodyPr wrap="square">
            <a:spAutoFit/>
          </a:bodyPr>
          <a:lstStyle/>
          <a:p>
            <a:r>
              <a:rPr lang="en-GB" dirty="0">
                <a:solidFill>
                  <a:srgbClr val="003F50"/>
                </a:solidFill>
                <a:effectLst/>
                <a:latin typeface="Avenir Next" panose="020B0503020202020204" pitchFamily="34" charset="0"/>
              </a:rPr>
              <a:t>Collect data as set out in the Modular Analytical Framework and produce regular Quality Snapshots to support further analysis.</a:t>
            </a:r>
          </a:p>
        </p:txBody>
      </p:sp>
    </p:spTree>
    <p:extLst>
      <p:ext uri="{BB962C8B-B14F-4D97-AF65-F5344CB8AC3E}">
        <p14:creationId xmlns:p14="http://schemas.microsoft.com/office/powerpoint/2010/main" val="2732106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57D7CA"/>
                </a:solidFill>
                <a:latin typeface="Montserrat ExtraBold" pitchFamily="2" charset="77"/>
              </a:rPr>
              <a:t>3. ADAPT</a:t>
            </a:r>
          </a:p>
        </p:txBody>
      </p:sp>
      <p:pic>
        <p:nvPicPr>
          <p:cNvPr id="9" name="Picture 8" descr="A picture containing icon&#10;&#10;Description automatically generated">
            <a:extLst>
              <a:ext uri="{FF2B5EF4-FFF2-40B4-BE49-F238E27FC236}">
                <a16:creationId xmlns:a16="http://schemas.microsoft.com/office/drawing/2014/main" id="{36307C4A-DEFF-3442-80D4-4D4BE72607E6}"/>
              </a:ext>
            </a:extLst>
          </p:cNvPr>
          <p:cNvPicPr>
            <a:picLocks noChangeAspect="1"/>
          </p:cNvPicPr>
          <p:nvPr/>
        </p:nvPicPr>
        <p:blipFill>
          <a:blip r:embed="rId3"/>
          <a:stretch>
            <a:fillRect/>
          </a:stretch>
        </p:blipFill>
        <p:spPr>
          <a:xfrm>
            <a:off x="838200" y="1312575"/>
            <a:ext cx="4041912" cy="5545425"/>
          </a:xfrm>
          <a:prstGeom prst="rect">
            <a:avLst/>
          </a:prstGeom>
        </p:spPr>
      </p:pic>
      <p:sp>
        <p:nvSpPr>
          <p:cNvPr id="10" name="Rectangle 9">
            <a:extLst>
              <a:ext uri="{FF2B5EF4-FFF2-40B4-BE49-F238E27FC236}">
                <a16:creationId xmlns:a16="http://schemas.microsoft.com/office/drawing/2014/main" id="{0DC443D5-307B-4443-8218-D236DFD3C390}"/>
              </a:ext>
            </a:extLst>
          </p:cNvPr>
          <p:cNvSpPr/>
          <p:nvPr/>
        </p:nvSpPr>
        <p:spPr>
          <a:xfrm>
            <a:off x="6095999" y="3526252"/>
            <a:ext cx="5364163" cy="1477328"/>
          </a:xfrm>
          <a:prstGeom prst="rect">
            <a:avLst/>
          </a:prstGeom>
        </p:spPr>
        <p:txBody>
          <a:bodyPr wrap="square">
            <a:spAutoFit/>
          </a:bodyPr>
          <a:lstStyle/>
          <a:p>
            <a:r>
              <a:rPr lang="en-GB" dirty="0">
                <a:solidFill>
                  <a:srgbClr val="003F50"/>
                </a:solidFill>
                <a:effectLst/>
                <a:latin typeface="Avenir Next" panose="020B0503020202020204" pitchFamily="34" charset="0"/>
              </a:rPr>
              <a:t>WASH partners jointly analyse the information in the Quality Snapshot, develop action plans based on the quality gaps identified and adapt programmes to mitigate risks and continuously improve.</a:t>
            </a:r>
          </a:p>
        </p:txBody>
      </p:sp>
    </p:spTree>
    <p:extLst>
      <p:ext uri="{BB962C8B-B14F-4D97-AF65-F5344CB8AC3E}">
        <p14:creationId xmlns:p14="http://schemas.microsoft.com/office/powerpoint/2010/main" val="730501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8A65BE"/>
                </a:solidFill>
                <a:latin typeface="Montserrat ExtraBold" pitchFamily="2" charset="77"/>
              </a:rPr>
              <a:t>4. LEARN</a:t>
            </a:r>
          </a:p>
        </p:txBody>
      </p:sp>
      <p:pic>
        <p:nvPicPr>
          <p:cNvPr id="8" name="Picture 7" descr="Icon&#10;&#10;Description automatically generated">
            <a:extLst>
              <a:ext uri="{FF2B5EF4-FFF2-40B4-BE49-F238E27FC236}">
                <a16:creationId xmlns:a16="http://schemas.microsoft.com/office/drawing/2014/main" id="{2F725D98-D843-FB4F-82ED-D93A4F02EEC5}"/>
              </a:ext>
            </a:extLst>
          </p:cNvPr>
          <p:cNvPicPr>
            <a:picLocks noChangeAspect="1"/>
          </p:cNvPicPr>
          <p:nvPr/>
        </p:nvPicPr>
        <p:blipFill>
          <a:blip r:embed="rId3"/>
          <a:stretch>
            <a:fillRect/>
          </a:stretch>
        </p:blipFill>
        <p:spPr>
          <a:xfrm>
            <a:off x="0" y="2331829"/>
            <a:ext cx="5613400" cy="4635500"/>
          </a:xfrm>
          <a:prstGeom prst="rect">
            <a:avLst/>
          </a:prstGeom>
        </p:spPr>
      </p:pic>
      <p:sp>
        <p:nvSpPr>
          <p:cNvPr id="9" name="Rectangle 8">
            <a:extLst>
              <a:ext uri="{FF2B5EF4-FFF2-40B4-BE49-F238E27FC236}">
                <a16:creationId xmlns:a16="http://schemas.microsoft.com/office/drawing/2014/main" id="{59FE8157-E857-B74D-994C-DD2488A30041}"/>
              </a:ext>
            </a:extLst>
          </p:cNvPr>
          <p:cNvSpPr/>
          <p:nvPr/>
        </p:nvSpPr>
        <p:spPr>
          <a:xfrm>
            <a:off x="6095999" y="3526252"/>
            <a:ext cx="5364163" cy="1200329"/>
          </a:xfrm>
          <a:prstGeom prst="rect">
            <a:avLst/>
          </a:prstGeom>
        </p:spPr>
        <p:txBody>
          <a:bodyPr wrap="square">
            <a:spAutoFit/>
          </a:bodyPr>
          <a:lstStyle/>
          <a:p>
            <a:r>
              <a:rPr lang="en-GB" dirty="0">
                <a:solidFill>
                  <a:srgbClr val="003F50"/>
                </a:solidFill>
                <a:effectLst/>
                <a:latin typeface="Avenir Next" panose="020B0503020202020204" pitchFamily="34" charset="0"/>
              </a:rPr>
              <a:t>The LEARN stage is a periodic opportunity to take</a:t>
            </a:r>
          </a:p>
          <a:p>
            <a:r>
              <a:rPr lang="en-GB" dirty="0">
                <a:solidFill>
                  <a:srgbClr val="003F50"/>
                </a:solidFill>
                <a:effectLst/>
                <a:latin typeface="Avenir Next" panose="020B0503020202020204" pitchFamily="34" charset="0"/>
              </a:rPr>
              <a:t>stock of lessons learned, to realign priorities and</a:t>
            </a:r>
          </a:p>
          <a:p>
            <a:r>
              <a:rPr lang="en-GB" dirty="0">
                <a:solidFill>
                  <a:srgbClr val="003F50"/>
                </a:solidFill>
                <a:effectLst/>
                <a:latin typeface="Avenir Next" panose="020B0503020202020204" pitchFamily="34" charset="0"/>
              </a:rPr>
              <a:t>to identify and address course corrections on a</a:t>
            </a:r>
          </a:p>
          <a:p>
            <a:r>
              <a:rPr lang="en-GB" dirty="0">
                <a:solidFill>
                  <a:srgbClr val="003F50"/>
                </a:solidFill>
                <a:effectLst/>
                <a:latin typeface="Avenir Next" panose="020B0503020202020204" pitchFamily="34" charset="0"/>
              </a:rPr>
              <a:t>longer timescale.</a:t>
            </a:r>
          </a:p>
        </p:txBody>
      </p:sp>
    </p:spTree>
    <p:extLst>
      <p:ext uri="{BB962C8B-B14F-4D97-AF65-F5344CB8AC3E}">
        <p14:creationId xmlns:p14="http://schemas.microsoft.com/office/powerpoint/2010/main" val="4065787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AQA &amp; HPC</a:t>
            </a:r>
          </a:p>
        </p:txBody>
      </p:sp>
      <p:pic>
        <p:nvPicPr>
          <p:cNvPr id="8" name="Picture 7">
            <a:extLst>
              <a:ext uri="{FF2B5EF4-FFF2-40B4-BE49-F238E27FC236}">
                <a16:creationId xmlns:a16="http://schemas.microsoft.com/office/drawing/2014/main" id="{8321FDEB-28F6-1F4E-B78D-2F5DBD79336C}"/>
              </a:ext>
            </a:extLst>
          </p:cNvPr>
          <p:cNvPicPr>
            <a:picLocks noChangeAspect="1"/>
          </p:cNvPicPr>
          <p:nvPr/>
        </p:nvPicPr>
        <p:blipFill rotWithShape="1">
          <a:blip r:embed="rId3"/>
          <a:srcRect l="24114" t="15942" r="21926" b="18405"/>
          <a:stretch/>
        </p:blipFill>
        <p:spPr>
          <a:xfrm>
            <a:off x="3912359" y="1099708"/>
            <a:ext cx="5629205" cy="4847965"/>
          </a:xfrm>
          <a:prstGeom prst="rect">
            <a:avLst/>
          </a:prstGeom>
        </p:spPr>
      </p:pic>
    </p:spTree>
    <p:extLst>
      <p:ext uri="{BB962C8B-B14F-4D97-AF65-F5344CB8AC3E}">
        <p14:creationId xmlns:p14="http://schemas.microsoft.com/office/powerpoint/2010/main" val="3154323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E304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AEEDD9-8E49-C240-86BD-6F6A3381133B}"/>
              </a:ext>
            </a:extLst>
          </p:cNvPr>
          <p:cNvSpPr txBox="1"/>
          <p:nvPr/>
        </p:nvSpPr>
        <p:spPr>
          <a:xfrm>
            <a:off x="751560" y="3328665"/>
            <a:ext cx="10708603" cy="1323439"/>
          </a:xfrm>
          <a:prstGeom prst="rect">
            <a:avLst/>
          </a:prstGeom>
          <a:noFill/>
        </p:spPr>
        <p:txBody>
          <a:bodyPr wrap="square" lIns="0" rIns="0" rtlCol="0">
            <a:spAutoFit/>
          </a:bodyPr>
          <a:lstStyle/>
          <a:p>
            <a:r>
              <a:rPr lang="en-GB" sz="4000" b="1" dirty="0">
                <a:solidFill>
                  <a:schemeClr val="bg1"/>
                </a:solidFill>
                <a:latin typeface="Montserrat" pitchFamily="2" charset="77"/>
              </a:rPr>
              <a:t>4. THE MODULAR ANALYTICAL FRAMEWORK</a:t>
            </a:r>
          </a:p>
        </p:txBody>
      </p:sp>
      <p:pic>
        <p:nvPicPr>
          <p:cNvPr id="10" name="Picture 9" descr="Icon&#10;&#10;Description automatically generated">
            <a:extLst>
              <a:ext uri="{FF2B5EF4-FFF2-40B4-BE49-F238E27FC236}">
                <a16:creationId xmlns:a16="http://schemas.microsoft.com/office/drawing/2014/main" id="{57D62241-524F-2F49-B570-5D853AC15E7F}"/>
              </a:ext>
            </a:extLst>
          </p:cNvPr>
          <p:cNvPicPr>
            <a:picLocks noChangeAspect="1"/>
          </p:cNvPicPr>
          <p:nvPr/>
        </p:nvPicPr>
        <p:blipFill>
          <a:blip r:embed="rId3"/>
          <a:stretch>
            <a:fillRect/>
          </a:stretch>
        </p:blipFill>
        <p:spPr>
          <a:xfrm>
            <a:off x="8210785" y="2671599"/>
            <a:ext cx="3229655" cy="3977014"/>
          </a:xfrm>
          <a:prstGeom prst="rect">
            <a:avLst/>
          </a:prstGeom>
        </p:spPr>
      </p:pic>
    </p:spTree>
    <p:extLst>
      <p:ext uri="{BB962C8B-B14F-4D97-AF65-F5344CB8AC3E}">
        <p14:creationId xmlns:p14="http://schemas.microsoft.com/office/powerpoint/2010/main" val="4034690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58D803A-5718-FA4C-B9FF-DCCE77CF6EDB}"/>
              </a:ext>
            </a:extLst>
          </p:cNvPr>
          <p:cNvPicPr>
            <a:picLocks noChangeAspect="1"/>
          </p:cNvPicPr>
          <p:nvPr/>
        </p:nvPicPr>
        <p:blipFill>
          <a:blip r:embed="rId3"/>
          <a:stretch>
            <a:fillRect/>
          </a:stretch>
        </p:blipFill>
        <p:spPr>
          <a:xfrm>
            <a:off x="8278504" y="3732254"/>
            <a:ext cx="809735" cy="820460"/>
          </a:xfrm>
          <a:prstGeom prst="rect">
            <a:avLst/>
          </a:prstGeom>
        </p:spPr>
      </p:pic>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PRINCIPLES</a:t>
            </a:r>
          </a:p>
        </p:txBody>
      </p:sp>
      <p:pic>
        <p:nvPicPr>
          <p:cNvPr id="4" name="Graphic 3">
            <a:extLst>
              <a:ext uri="{FF2B5EF4-FFF2-40B4-BE49-F238E27FC236}">
                <a16:creationId xmlns:a16="http://schemas.microsoft.com/office/drawing/2014/main" id="{F40F18FE-50FF-8649-8A1B-3CD1AC6EF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721" y="2935361"/>
            <a:ext cx="1486860" cy="689471"/>
          </a:xfrm>
          <a:prstGeom prst="rect">
            <a:avLst/>
          </a:prstGeom>
        </p:spPr>
      </p:pic>
      <p:pic>
        <p:nvPicPr>
          <p:cNvPr id="5" name="Picture 4" descr="Core Humanitarian Standard">
            <a:extLst>
              <a:ext uri="{FF2B5EF4-FFF2-40B4-BE49-F238E27FC236}">
                <a16:creationId xmlns:a16="http://schemas.microsoft.com/office/drawing/2014/main" id="{8C0CFAAD-9783-3044-A6BA-5425626FC4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250" y="3060876"/>
            <a:ext cx="1664970" cy="4384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clipart&#10;&#10;Description automatically generated">
            <a:extLst>
              <a:ext uri="{FF2B5EF4-FFF2-40B4-BE49-F238E27FC236}">
                <a16:creationId xmlns:a16="http://schemas.microsoft.com/office/drawing/2014/main" id="{30A877D1-B4D7-794C-B278-380EA51DFB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4109" y="3767077"/>
            <a:ext cx="1739396" cy="685654"/>
          </a:xfrm>
          <a:prstGeom prst="rect">
            <a:avLst/>
          </a:prstGeom>
        </p:spPr>
      </p:pic>
      <p:sp>
        <p:nvSpPr>
          <p:cNvPr id="9" name="Text Placeholder 3">
            <a:extLst>
              <a:ext uri="{FF2B5EF4-FFF2-40B4-BE49-F238E27FC236}">
                <a16:creationId xmlns:a16="http://schemas.microsoft.com/office/drawing/2014/main" id="{FA1CA6CE-3B7B-CB4B-8C70-640AD4F84220}"/>
              </a:ext>
            </a:extLst>
          </p:cNvPr>
          <p:cNvSpPr txBox="1">
            <a:spLocks/>
          </p:cNvSpPr>
          <p:nvPr/>
        </p:nvSpPr>
        <p:spPr>
          <a:xfrm>
            <a:off x="722709" y="4899891"/>
            <a:ext cx="3563937" cy="8239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C061B8"/>
                </a:solidFill>
                <a:latin typeface="Montserrat SemiBold" pitchFamily="2" charset="77"/>
              </a:rPr>
              <a:t>No re-invention</a:t>
            </a:r>
          </a:p>
        </p:txBody>
      </p:sp>
      <p:sp>
        <p:nvSpPr>
          <p:cNvPr id="10" name="Text Placeholder 3">
            <a:extLst>
              <a:ext uri="{FF2B5EF4-FFF2-40B4-BE49-F238E27FC236}">
                <a16:creationId xmlns:a16="http://schemas.microsoft.com/office/drawing/2014/main" id="{B58F61C3-8B23-1149-B05E-725187906D46}"/>
              </a:ext>
            </a:extLst>
          </p:cNvPr>
          <p:cNvSpPr txBox="1">
            <a:spLocks/>
          </p:cNvSpPr>
          <p:nvPr/>
        </p:nvSpPr>
        <p:spPr>
          <a:xfrm>
            <a:off x="4314031" y="4877872"/>
            <a:ext cx="3563937" cy="82391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dirty="0">
                <a:solidFill>
                  <a:srgbClr val="C061B8"/>
                </a:solidFill>
                <a:latin typeface="Montserrat SemiBold" pitchFamily="2" charset="77"/>
              </a:rPr>
              <a:t>Adaptable</a:t>
            </a:r>
          </a:p>
        </p:txBody>
      </p:sp>
      <p:sp>
        <p:nvSpPr>
          <p:cNvPr id="12" name="Text Placeholder 3">
            <a:extLst>
              <a:ext uri="{FF2B5EF4-FFF2-40B4-BE49-F238E27FC236}">
                <a16:creationId xmlns:a16="http://schemas.microsoft.com/office/drawing/2014/main" id="{3CF6950D-79C6-1E42-B088-A2F8100238AE}"/>
              </a:ext>
            </a:extLst>
          </p:cNvPr>
          <p:cNvSpPr txBox="1">
            <a:spLocks/>
          </p:cNvSpPr>
          <p:nvPr/>
        </p:nvSpPr>
        <p:spPr>
          <a:xfrm>
            <a:off x="7914481" y="4899891"/>
            <a:ext cx="3563937" cy="82391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dirty="0">
                <a:solidFill>
                  <a:srgbClr val="C061B8"/>
                </a:solidFill>
                <a:latin typeface="Montserrat SemiBold" pitchFamily="2" charset="77"/>
              </a:rPr>
              <a:t>Different viewpoints</a:t>
            </a:r>
          </a:p>
        </p:txBody>
      </p:sp>
      <p:pic>
        <p:nvPicPr>
          <p:cNvPr id="13" name="Picture 12">
            <a:extLst>
              <a:ext uri="{FF2B5EF4-FFF2-40B4-BE49-F238E27FC236}">
                <a16:creationId xmlns:a16="http://schemas.microsoft.com/office/drawing/2014/main" id="{0F1EEF50-520C-1943-A3FF-D97D31B845BD}"/>
              </a:ext>
            </a:extLst>
          </p:cNvPr>
          <p:cNvPicPr>
            <a:picLocks noChangeAspect="1"/>
          </p:cNvPicPr>
          <p:nvPr/>
        </p:nvPicPr>
        <p:blipFill>
          <a:blip r:embed="rId8"/>
          <a:stretch>
            <a:fillRect/>
          </a:stretch>
        </p:blipFill>
        <p:spPr>
          <a:xfrm>
            <a:off x="8278502" y="1736438"/>
            <a:ext cx="809735" cy="820460"/>
          </a:xfrm>
          <a:prstGeom prst="rect">
            <a:avLst/>
          </a:prstGeom>
        </p:spPr>
      </p:pic>
      <p:pic>
        <p:nvPicPr>
          <p:cNvPr id="14" name="Picture 13">
            <a:extLst>
              <a:ext uri="{FF2B5EF4-FFF2-40B4-BE49-F238E27FC236}">
                <a16:creationId xmlns:a16="http://schemas.microsoft.com/office/drawing/2014/main" id="{9E93F07A-D426-8048-8FB3-139BB2F56911}"/>
              </a:ext>
            </a:extLst>
          </p:cNvPr>
          <p:cNvPicPr>
            <a:picLocks noChangeAspect="1"/>
          </p:cNvPicPr>
          <p:nvPr/>
        </p:nvPicPr>
        <p:blipFill>
          <a:blip r:embed="rId9"/>
          <a:stretch>
            <a:fillRect/>
          </a:stretch>
        </p:blipFill>
        <p:spPr>
          <a:xfrm>
            <a:off x="8278503" y="2726781"/>
            <a:ext cx="809735" cy="820460"/>
          </a:xfrm>
          <a:prstGeom prst="rect">
            <a:avLst/>
          </a:prstGeom>
        </p:spPr>
      </p:pic>
      <p:pic>
        <p:nvPicPr>
          <p:cNvPr id="16" name="Picture 15">
            <a:extLst>
              <a:ext uri="{FF2B5EF4-FFF2-40B4-BE49-F238E27FC236}">
                <a16:creationId xmlns:a16="http://schemas.microsoft.com/office/drawing/2014/main" id="{08D8753D-B3CE-6545-B125-C1F9034CE674}"/>
              </a:ext>
            </a:extLst>
          </p:cNvPr>
          <p:cNvPicPr>
            <a:picLocks noChangeAspect="1"/>
          </p:cNvPicPr>
          <p:nvPr/>
        </p:nvPicPr>
        <p:blipFill>
          <a:blip r:embed="rId10"/>
          <a:stretch>
            <a:fillRect/>
          </a:stretch>
        </p:blipFill>
        <p:spPr>
          <a:xfrm>
            <a:off x="5073941" y="2146668"/>
            <a:ext cx="1918993" cy="2325203"/>
          </a:xfrm>
          <a:prstGeom prst="rect">
            <a:avLst/>
          </a:prstGeom>
        </p:spPr>
      </p:pic>
      <p:sp>
        <p:nvSpPr>
          <p:cNvPr id="17" name="TextBox 16">
            <a:extLst>
              <a:ext uri="{FF2B5EF4-FFF2-40B4-BE49-F238E27FC236}">
                <a16:creationId xmlns:a16="http://schemas.microsoft.com/office/drawing/2014/main" id="{5E7EF8ED-6B8A-7F41-9744-1155A9D3C48E}"/>
              </a:ext>
            </a:extLst>
          </p:cNvPr>
          <p:cNvSpPr txBox="1"/>
          <p:nvPr/>
        </p:nvSpPr>
        <p:spPr>
          <a:xfrm>
            <a:off x="9088237" y="1942987"/>
            <a:ext cx="1997765" cy="369332"/>
          </a:xfrm>
          <a:prstGeom prst="rect">
            <a:avLst/>
          </a:prstGeom>
          <a:noFill/>
        </p:spPr>
        <p:txBody>
          <a:bodyPr wrap="square" rtlCol="0">
            <a:spAutoFit/>
          </a:bodyPr>
          <a:lstStyle/>
          <a:p>
            <a:r>
              <a:rPr lang="en-GB" b="1" dirty="0">
                <a:solidFill>
                  <a:srgbClr val="57D7CA"/>
                </a:solidFill>
                <a:latin typeface="Montserrat SemiBold" pitchFamily="2" charset="77"/>
              </a:rPr>
              <a:t>Processes</a:t>
            </a:r>
          </a:p>
        </p:txBody>
      </p:sp>
      <p:sp>
        <p:nvSpPr>
          <p:cNvPr id="18" name="TextBox 17">
            <a:extLst>
              <a:ext uri="{FF2B5EF4-FFF2-40B4-BE49-F238E27FC236}">
                <a16:creationId xmlns:a16="http://schemas.microsoft.com/office/drawing/2014/main" id="{8E0546B1-C132-6F41-9C84-3F04115C135E}"/>
              </a:ext>
            </a:extLst>
          </p:cNvPr>
          <p:cNvSpPr txBox="1"/>
          <p:nvPr/>
        </p:nvSpPr>
        <p:spPr>
          <a:xfrm>
            <a:off x="9088237" y="2948100"/>
            <a:ext cx="1997765" cy="369332"/>
          </a:xfrm>
          <a:prstGeom prst="rect">
            <a:avLst/>
          </a:prstGeom>
          <a:noFill/>
        </p:spPr>
        <p:txBody>
          <a:bodyPr wrap="square" rtlCol="0">
            <a:spAutoFit/>
          </a:bodyPr>
          <a:lstStyle/>
          <a:p>
            <a:r>
              <a:rPr lang="en-GB" b="1" dirty="0">
                <a:solidFill>
                  <a:srgbClr val="57D7CA"/>
                </a:solidFill>
                <a:latin typeface="Montserrat SemiBold" pitchFamily="2" charset="77"/>
              </a:rPr>
              <a:t>Outcomes</a:t>
            </a:r>
          </a:p>
        </p:txBody>
      </p:sp>
      <p:sp>
        <p:nvSpPr>
          <p:cNvPr id="19" name="TextBox 18">
            <a:extLst>
              <a:ext uri="{FF2B5EF4-FFF2-40B4-BE49-F238E27FC236}">
                <a16:creationId xmlns:a16="http://schemas.microsoft.com/office/drawing/2014/main" id="{34EE5A81-978B-0A47-B0F2-463F812F1FD3}"/>
              </a:ext>
            </a:extLst>
          </p:cNvPr>
          <p:cNvSpPr txBox="1"/>
          <p:nvPr/>
        </p:nvSpPr>
        <p:spPr>
          <a:xfrm>
            <a:off x="9103973" y="3925238"/>
            <a:ext cx="1997765" cy="369332"/>
          </a:xfrm>
          <a:prstGeom prst="rect">
            <a:avLst/>
          </a:prstGeom>
          <a:noFill/>
        </p:spPr>
        <p:txBody>
          <a:bodyPr wrap="square" rtlCol="0">
            <a:spAutoFit/>
          </a:bodyPr>
          <a:lstStyle/>
          <a:p>
            <a:r>
              <a:rPr lang="en-GB" b="1" dirty="0">
                <a:solidFill>
                  <a:srgbClr val="57D7CA"/>
                </a:solidFill>
                <a:latin typeface="Montserrat SemiBold" pitchFamily="2" charset="77"/>
              </a:rPr>
              <a:t>Satisfaction</a:t>
            </a:r>
          </a:p>
        </p:txBody>
      </p:sp>
    </p:spTree>
    <p:extLst>
      <p:ext uri="{BB962C8B-B14F-4D97-AF65-F5344CB8AC3E}">
        <p14:creationId xmlns:p14="http://schemas.microsoft.com/office/powerpoint/2010/main" val="2904188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MODULES</a:t>
            </a:r>
          </a:p>
        </p:txBody>
      </p:sp>
      <p:graphicFrame>
        <p:nvGraphicFramePr>
          <p:cNvPr id="3" name="Diagram 1">
            <a:extLst>
              <a:ext uri="{FF2B5EF4-FFF2-40B4-BE49-F238E27FC236}">
                <a16:creationId xmlns:a16="http://schemas.microsoft.com/office/drawing/2014/main" id="{9253236C-655C-1D4C-A113-6F3E01A142E0}"/>
              </a:ext>
            </a:extLst>
          </p:cNvPr>
          <p:cNvGraphicFramePr/>
          <p:nvPr>
            <p:extLst>
              <p:ext uri="{D42A27DB-BD31-4B8C-83A1-F6EECF244321}">
                <p14:modId xmlns:p14="http://schemas.microsoft.com/office/powerpoint/2010/main" val="1211127263"/>
              </p:ext>
            </p:extLst>
          </p:nvPr>
        </p:nvGraphicFramePr>
        <p:xfrm>
          <a:off x="-242197" y="2203450"/>
          <a:ext cx="5364162" cy="4654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E94D7093-A642-D34D-9BF9-ACCC7EE2486C}"/>
              </a:ext>
            </a:extLst>
          </p:cNvPr>
          <p:cNvSpPr txBox="1">
            <a:spLocks/>
          </p:cNvSpPr>
          <p:nvPr/>
        </p:nvSpPr>
        <p:spPr>
          <a:xfrm>
            <a:off x="722709" y="1999975"/>
            <a:ext cx="5373291"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C061B8"/>
                </a:solidFill>
                <a:latin typeface="Montserrat SemiBold" pitchFamily="2" charset="77"/>
              </a:rPr>
              <a:t>‘Foundations’</a:t>
            </a:r>
          </a:p>
        </p:txBody>
      </p:sp>
      <p:sp>
        <p:nvSpPr>
          <p:cNvPr id="5" name="Text Placeholder 3">
            <a:extLst>
              <a:ext uri="{FF2B5EF4-FFF2-40B4-BE49-F238E27FC236}">
                <a16:creationId xmlns:a16="http://schemas.microsoft.com/office/drawing/2014/main" id="{5DD79332-6738-0B4B-89AA-1FD7D7DCC06B}"/>
              </a:ext>
            </a:extLst>
          </p:cNvPr>
          <p:cNvSpPr txBox="1">
            <a:spLocks/>
          </p:cNvSpPr>
          <p:nvPr/>
        </p:nvSpPr>
        <p:spPr>
          <a:xfrm>
            <a:off x="6100565" y="1999975"/>
            <a:ext cx="5364162"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C061B8"/>
                </a:solidFill>
                <a:latin typeface="Montserrat SemiBold" pitchFamily="2" charset="77"/>
              </a:rPr>
              <a:t>Response-specific</a:t>
            </a:r>
          </a:p>
        </p:txBody>
      </p:sp>
      <p:sp>
        <p:nvSpPr>
          <p:cNvPr id="6" name="TextBox 5">
            <a:extLst>
              <a:ext uri="{FF2B5EF4-FFF2-40B4-BE49-F238E27FC236}">
                <a16:creationId xmlns:a16="http://schemas.microsoft.com/office/drawing/2014/main" id="{F639BE33-990E-384E-9F83-EA20DF0BD7C3}"/>
              </a:ext>
            </a:extLst>
          </p:cNvPr>
          <p:cNvSpPr txBox="1"/>
          <p:nvPr/>
        </p:nvSpPr>
        <p:spPr>
          <a:xfrm>
            <a:off x="7070037" y="2823887"/>
            <a:ext cx="4850640" cy="1200329"/>
          </a:xfrm>
          <a:prstGeom prst="rect">
            <a:avLst/>
          </a:prstGeom>
          <a:noFill/>
        </p:spPr>
        <p:txBody>
          <a:bodyPr wrap="square" rtlCol="0" anchor="ctr">
            <a:spAutoFit/>
          </a:bodyPr>
          <a:lstStyle/>
          <a:p>
            <a:pPr marL="285750" indent="-285750">
              <a:buFont typeface="Arial" panose="020B0604020202020204" pitchFamily="34" charset="0"/>
              <a:buChar char="•"/>
            </a:pPr>
            <a:r>
              <a:rPr lang="en-GB" dirty="0">
                <a:latin typeface="Avenir Next" panose="020B0503020202020204" pitchFamily="34" charset="0"/>
              </a:rPr>
              <a:t>WASH in health care facilities</a:t>
            </a:r>
          </a:p>
          <a:p>
            <a:pPr marL="285750" indent="-285750">
              <a:buFont typeface="Arial" panose="020B0604020202020204" pitchFamily="34" charset="0"/>
              <a:buChar char="•"/>
            </a:pPr>
            <a:r>
              <a:rPr lang="en-GB" dirty="0">
                <a:latin typeface="Avenir Next" panose="020B0503020202020204" pitchFamily="34" charset="0"/>
              </a:rPr>
              <a:t>Market based programming</a:t>
            </a:r>
          </a:p>
          <a:p>
            <a:pPr marL="285750" indent="-285750">
              <a:buFont typeface="Arial" panose="020B0604020202020204" pitchFamily="34" charset="0"/>
              <a:buChar char="•"/>
            </a:pPr>
            <a:r>
              <a:rPr lang="en-GB" dirty="0">
                <a:latin typeface="Avenir Next" panose="020B0503020202020204" pitchFamily="34" charset="0"/>
              </a:rPr>
              <a:t>Risk communication and community engagement</a:t>
            </a:r>
          </a:p>
        </p:txBody>
      </p:sp>
    </p:spTree>
    <p:extLst>
      <p:ext uri="{BB962C8B-B14F-4D97-AF65-F5344CB8AC3E}">
        <p14:creationId xmlns:p14="http://schemas.microsoft.com/office/powerpoint/2010/main" val="2521478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E304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AEEDD9-8E49-C240-86BD-6F6A3381133B}"/>
              </a:ext>
            </a:extLst>
          </p:cNvPr>
          <p:cNvSpPr txBox="1"/>
          <p:nvPr/>
        </p:nvSpPr>
        <p:spPr>
          <a:xfrm>
            <a:off x="751560" y="3328665"/>
            <a:ext cx="7144665" cy="1323439"/>
          </a:xfrm>
          <a:prstGeom prst="rect">
            <a:avLst/>
          </a:prstGeom>
          <a:noFill/>
        </p:spPr>
        <p:txBody>
          <a:bodyPr wrap="square" lIns="0" rIns="0" rtlCol="0">
            <a:spAutoFit/>
          </a:bodyPr>
          <a:lstStyle/>
          <a:p>
            <a:r>
              <a:rPr lang="en-GB" sz="4000" b="1" dirty="0">
                <a:solidFill>
                  <a:schemeClr val="bg1"/>
                </a:solidFill>
                <a:latin typeface="Montserrat" pitchFamily="2" charset="77"/>
              </a:rPr>
              <a:t>5. EXPERIENCE</a:t>
            </a:r>
          </a:p>
          <a:p>
            <a:endParaRPr lang="en-GB" sz="4000" b="1" dirty="0">
              <a:solidFill>
                <a:schemeClr val="bg1"/>
              </a:solidFill>
              <a:latin typeface="Montserrat" pitchFamily="2" charset="77"/>
            </a:endParaRPr>
          </a:p>
        </p:txBody>
      </p:sp>
      <p:pic>
        <p:nvPicPr>
          <p:cNvPr id="10" name="Picture 9" descr="Icon&#10;&#10;Description automatically generated">
            <a:extLst>
              <a:ext uri="{FF2B5EF4-FFF2-40B4-BE49-F238E27FC236}">
                <a16:creationId xmlns:a16="http://schemas.microsoft.com/office/drawing/2014/main" id="{57D62241-524F-2F49-B570-5D853AC15E7F}"/>
              </a:ext>
            </a:extLst>
          </p:cNvPr>
          <p:cNvPicPr>
            <a:picLocks noChangeAspect="1"/>
          </p:cNvPicPr>
          <p:nvPr/>
        </p:nvPicPr>
        <p:blipFill>
          <a:blip r:embed="rId3"/>
          <a:stretch>
            <a:fillRect/>
          </a:stretch>
        </p:blipFill>
        <p:spPr>
          <a:xfrm>
            <a:off x="8210785" y="2671599"/>
            <a:ext cx="3229655" cy="3977014"/>
          </a:xfrm>
          <a:prstGeom prst="rect">
            <a:avLst/>
          </a:prstGeom>
        </p:spPr>
      </p:pic>
    </p:spTree>
    <p:extLst>
      <p:ext uri="{BB962C8B-B14F-4D97-AF65-F5344CB8AC3E}">
        <p14:creationId xmlns:p14="http://schemas.microsoft.com/office/powerpoint/2010/main" val="788050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a:xfrm>
            <a:off x="731838" y="512763"/>
            <a:ext cx="7164387" cy="5832475"/>
          </a:xfrm>
        </p:spPr>
        <p:txBody>
          <a:bodyPr>
            <a:normAutofit/>
          </a:bodyPr>
          <a:lstStyle/>
          <a:p>
            <a:r>
              <a:rPr lang="en-GB" b="1" dirty="0">
                <a:solidFill>
                  <a:srgbClr val="00B5AF"/>
                </a:solidFill>
                <a:latin typeface="Montserrat ExtraBold" pitchFamily="2" charset="77"/>
              </a:rPr>
              <a:t>WHAT GETS MEASURED…</a:t>
            </a:r>
            <a:br>
              <a:rPr lang="en-GB" b="1" dirty="0">
                <a:solidFill>
                  <a:srgbClr val="00B5AF"/>
                </a:solidFill>
                <a:latin typeface="Montserrat ExtraBold" pitchFamily="2" charset="77"/>
              </a:rPr>
            </a:br>
            <a:r>
              <a:rPr lang="en-GB" b="1" dirty="0">
                <a:solidFill>
                  <a:srgbClr val="00B5AF"/>
                </a:solidFill>
                <a:latin typeface="Montserrat ExtraBold" pitchFamily="2" charset="77"/>
              </a:rPr>
              <a:t>GETS MANAGED</a:t>
            </a:r>
          </a:p>
        </p:txBody>
      </p:sp>
      <p:pic>
        <p:nvPicPr>
          <p:cNvPr id="1027" name="Picture 3">
            <a:extLst>
              <a:ext uri="{FF2B5EF4-FFF2-40B4-BE49-F238E27FC236}">
                <a16:creationId xmlns:a16="http://schemas.microsoft.com/office/drawing/2014/main" id="{FBD94019-3703-C942-8901-F065562CD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3768" y="-1132554"/>
            <a:ext cx="3798232" cy="798466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3A813D3-AAC0-5842-8FB1-207DB30026E0}"/>
              </a:ext>
            </a:extLst>
          </p:cNvPr>
          <p:cNvSpPr txBox="1"/>
          <p:nvPr/>
        </p:nvSpPr>
        <p:spPr>
          <a:xfrm>
            <a:off x="731838" y="4989443"/>
            <a:ext cx="7164387" cy="584775"/>
          </a:xfrm>
          <a:prstGeom prst="rect">
            <a:avLst/>
          </a:prstGeom>
          <a:noFill/>
        </p:spPr>
        <p:txBody>
          <a:bodyPr wrap="square" rtlCol="0">
            <a:spAutoFit/>
          </a:bodyPr>
          <a:lstStyle/>
          <a:p>
            <a:r>
              <a:rPr lang="en-GB" sz="3200" dirty="0">
                <a:latin typeface="Avenir Next" panose="020B0503020202020204" pitchFamily="34" charset="0"/>
              </a:rPr>
              <a:t>“That’s our monthly quota achieved”</a:t>
            </a:r>
          </a:p>
        </p:txBody>
      </p:sp>
    </p:spTree>
    <p:extLst>
      <p:ext uri="{BB962C8B-B14F-4D97-AF65-F5344CB8AC3E}">
        <p14:creationId xmlns:p14="http://schemas.microsoft.com/office/powerpoint/2010/main" val="633024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6FF9F8B-ACA5-4E4A-A59E-CB00241C9C2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7" name="think-cell Slide" r:id="rId5" imgW="294" imgH="302" progId="TCLayout.ActiveDocument.1">
                  <p:embed/>
                </p:oleObj>
              </mc:Choice>
              <mc:Fallback>
                <p:oleObj name="think-cell Slide" r:id="rId5" imgW="294" imgH="302" progId="TCLayout.ActiveDocument.1">
                  <p:embed/>
                  <p:pic>
                    <p:nvPicPr>
                      <p:cNvPr id="4" name="Object 3" hidden="1">
                        <a:extLst>
                          <a:ext uri="{FF2B5EF4-FFF2-40B4-BE49-F238E27FC236}">
                            <a16:creationId xmlns:a16="http://schemas.microsoft.com/office/drawing/2014/main" id="{36FF9F8B-ACA5-4E4A-A59E-CB00241C9C2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8" name="Table 7">
            <a:extLst>
              <a:ext uri="{FF2B5EF4-FFF2-40B4-BE49-F238E27FC236}">
                <a16:creationId xmlns:a16="http://schemas.microsoft.com/office/drawing/2014/main" id="{1848C82D-2B76-D341-9242-98675C3B3A2B}"/>
              </a:ext>
            </a:extLst>
          </p:cNvPr>
          <p:cNvGraphicFramePr>
            <a:graphicFrameLocks noGrp="1"/>
          </p:cNvGraphicFramePr>
          <p:nvPr>
            <p:extLst>
              <p:ext uri="{D42A27DB-BD31-4B8C-83A1-F6EECF244321}">
                <p14:modId xmlns:p14="http://schemas.microsoft.com/office/powerpoint/2010/main" val="3610862720"/>
              </p:ext>
            </p:extLst>
          </p:nvPr>
        </p:nvGraphicFramePr>
        <p:xfrm>
          <a:off x="660037" y="1851875"/>
          <a:ext cx="10871926" cy="4819187"/>
        </p:xfrm>
        <a:graphic>
          <a:graphicData uri="http://schemas.openxmlformats.org/drawingml/2006/table">
            <a:tbl>
              <a:tblPr firstRow="1">
                <a:tableStyleId>{9D7B26C5-4107-4FEC-AEDC-1716B250A1EF}</a:tableStyleId>
              </a:tblPr>
              <a:tblGrid>
                <a:gridCol w="10368910">
                  <a:extLst>
                    <a:ext uri="{9D8B030D-6E8A-4147-A177-3AD203B41FA5}">
                      <a16:colId xmlns:a16="http://schemas.microsoft.com/office/drawing/2014/main" val="1922222833"/>
                    </a:ext>
                  </a:extLst>
                </a:gridCol>
                <a:gridCol w="503016">
                  <a:extLst>
                    <a:ext uri="{9D8B030D-6E8A-4147-A177-3AD203B41FA5}">
                      <a16:colId xmlns:a16="http://schemas.microsoft.com/office/drawing/2014/main" val="2974881730"/>
                    </a:ext>
                  </a:extLst>
                </a:gridCol>
              </a:tblGrid>
              <a:tr h="348426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5400" b="1" spc="-100"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FontTx/>
                        <a:buNone/>
                      </a:pPr>
                      <a:r>
                        <a:rPr lang="en-US" sz="5400" b="1" spc="0" dirty="0">
                          <a:latin typeface="Arial"/>
                          <a:cs typeface="Arial"/>
                        </a:rPr>
                        <a:t>AQA Pre-existing set up</a:t>
                      </a:r>
                      <a:endParaRPr lang="en-US" sz="5400" b="1" u="none" spc="0" dirty="0">
                        <a:latin typeface="Arial"/>
                        <a:cs typeface="Arial"/>
                      </a:endParaRPr>
                    </a:p>
                    <a:p>
                      <a:pPr marL="0" marR="0" lvl="0" indent="0" algn="l" rtl="0">
                        <a:lnSpc>
                          <a:spcPct val="100000"/>
                        </a:lnSpc>
                        <a:spcBef>
                          <a:spcPts val="0"/>
                        </a:spcBef>
                        <a:spcAft>
                          <a:spcPts val="0"/>
                        </a:spcAft>
                        <a:buFontTx/>
                        <a:buNone/>
                      </a:pPr>
                      <a:r>
                        <a:rPr lang="en-US" sz="2800" b="0" i="0" dirty="0">
                          <a:latin typeface="Arial"/>
                          <a:cs typeface="Arial"/>
                        </a:rPr>
                        <a:t>Myanmar WASH Cluster </a:t>
                      </a:r>
                      <a:endParaRPr lang="en-US" dirty="0"/>
                    </a:p>
                    <a:p>
                      <a:pPr marL="0" marR="0" lvl="0" indent="0" algn="l" rtl="0">
                        <a:lnSpc>
                          <a:spcPct val="100000"/>
                        </a:lnSpc>
                        <a:spcBef>
                          <a:spcPts val="0"/>
                        </a:spcBef>
                        <a:spcAft>
                          <a:spcPts val="0"/>
                        </a:spcAft>
                        <a:buFontTx/>
                        <a:buNone/>
                      </a:pPr>
                      <a:endParaRPr lang="en-US" sz="2800" b="0" i="0"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a:latin typeface="Arial" panose="020B0604020202020204" pitchFamily="34" charset="0"/>
                        <a:cs typeface="Arial" panose="020B0604020202020204" pitchFamily="34" charset="0"/>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0116532"/>
                  </a:ext>
                </a:extLst>
              </a:tr>
              <a:tr h="536747">
                <a:tc>
                  <a:txBody>
                    <a:bodyPr/>
                    <a:lstStyle/>
                    <a:p>
                      <a:pPr marL="0" marR="0" lvl="0" indent="0" algn="l" rtl="0" eaLnBrk="1" fontAlgn="auto" latinLnBrk="0" hangingPunct="1">
                        <a:lnSpc>
                          <a:spcPct val="150000"/>
                        </a:lnSpc>
                        <a:spcBef>
                          <a:spcPts val="0"/>
                        </a:spcBef>
                        <a:spcAft>
                          <a:spcPts val="0"/>
                        </a:spcAft>
                        <a:buFontTx/>
                        <a:buNone/>
                      </a:pPr>
                      <a:r>
                        <a:rPr lang="en-US" sz="1800" b="0" dirty="0"/>
                        <a:t>Sunny Guidotti  </a:t>
                      </a:r>
                      <a:r>
                        <a:rPr lang="en-US" sz="1800" b="0" i="0" kern="1200" dirty="0">
                          <a:solidFill>
                            <a:schemeClr val="tx1"/>
                          </a:solidFill>
                          <a:effectLst/>
                          <a:latin typeface="+mn-lt"/>
                          <a:ea typeface="+mn-ea"/>
                          <a:cs typeface="+mn-cs"/>
                        </a:rPr>
                        <a:t>| </a:t>
                      </a:r>
                      <a:r>
                        <a:rPr lang="en-US" sz="1800" b="0" dirty="0"/>
                        <a:t>  Regional WASH Specialist LAC (Former Myanmar WASH Cluster Coordinator)</a:t>
                      </a:r>
                      <a:endParaRPr lang="en-US" dirty="0"/>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dirty="0"/>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8646447"/>
                  </a:ext>
                </a:extLst>
              </a:tr>
            </a:tbl>
          </a:graphicData>
        </a:graphic>
      </p:graphicFrame>
      <p:pic>
        <p:nvPicPr>
          <p:cNvPr id="7" name="Picture 2" descr="Home | GWC">
            <a:extLst>
              <a:ext uri="{FF2B5EF4-FFF2-40B4-BE49-F238E27FC236}">
                <a16:creationId xmlns:a16="http://schemas.microsoft.com/office/drawing/2014/main" id="{A6B1F073-6789-4E9D-93DC-25CB6D21CA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8209" y="437597"/>
            <a:ext cx="2381250"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794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58D803A-5718-FA4C-B9FF-DCCE77CF6EDB}"/>
              </a:ext>
            </a:extLst>
          </p:cNvPr>
          <p:cNvPicPr>
            <a:picLocks noChangeAspect="1"/>
          </p:cNvPicPr>
          <p:nvPr/>
        </p:nvPicPr>
        <p:blipFill>
          <a:blip r:embed="rId3"/>
          <a:stretch>
            <a:fillRect/>
          </a:stretch>
        </p:blipFill>
        <p:spPr>
          <a:xfrm>
            <a:off x="10741893" y="1836518"/>
            <a:ext cx="902447" cy="914400"/>
          </a:xfrm>
          <a:prstGeom prst="rect">
            <a:avLst/>
          </a:prstGeom>
        </p:spPr>
      </p:pic>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a:xfrm>
            <a:off x="290387" y="-32468"/>
            <a:ext cx="10515600" cy="1325563"/>
          </a:xfrm>
        </p:spPr>
        <p:txBody>
          <a:bodyPr/>
          <a:lstStyle/>
          <a:p>
            <a:r>
              <a:rPr lang="en-GB" b="1" dirty="0">
                <a:solidFill>
                  <a:srgbClr val="00B5AF"/>
                </a:solidFill>
                <a:latin typeface="Montserrat ExtraBold" pitchFamily="2" charset="77"/>
              </a:rPr>
              <a:t>Pre-existing AQA set up in Myanmar </a:t>
            </a:r>
          </a:p>
        </p:txBody>
      </p:sp>
      <p:sp>
        <p:nvSpPr>
          <p:cNvPr id="9" name="Text Placeholder 3">
            <a:extLst>
              <a:ext uri="{FF2B5EF4-FFF2-40B4-BE49-F238E27FC236}">
                <a16:creationId xmlns:a16="http://schemas.microsoft.com/office/drawing/2014/main" id="{FA1CA6CE-3B7B-CB4B-8C70-640AD4F84220}"/>
              </a:ext>
            </a:extLst>
          </p:cNvPr>
          <p:cNvSpPr txBox="1">
            <a:spLocks/>
          </p:cNvSpPr>
          <p:nvPr/>
        </p:nvSpPr>
        <p:spPr>
          <a:xfrm>
            <a:off x="62668" y="5368992"/>
            <a:ext cx="3563937" cy="8239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b="1" dirty="0">
                <a:solidFill>
                  <a:srgbClr val="204D5E"/>
                </a:solidFill>
                <a:latin typeface="Montserrat SemiBold"/>
              </a:rPr>
              <a:t>Multi-year SOF with yearly review</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204D5E"/>
                </a:solidFill>
                <a:effectLst/>
                <a:uLnTx/>
                <a:uFillTx/>
                <a:latin typeface="Montserrat SemiBold"/>
              </a:rPr>
              <a:t>Ways of Working, Handover Guidelines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b="1" dirty="0">
                <a:solidFill>
                  <a:srgbClr val="204D5E"/>
                </a:solidFill>
                <a:latin typeface="Montserrat SemiBold"/>
              </a:rPr>
              <a:t>HRPs, SAG, TWGs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204D5E"/>
                </a:solidFill>
                <a:effectLst/>
                <a:uLnTx/>
                <a:uFillTx/>
                <a:latin typeface="Montserrat SemiBold"/>
              </a:rPr>
              <a:t>40+ contextualized standards</a:t>
            </a:r>
          </a:p>
        </p:txBody>
      </p:sp>
      <p:sp>
        <p:nvSpPr>
          <p:cNvPr id="10" name="Text Placeholder 3">
            <a:extLst>
              <a:ext uri="{FF2B5EF4-FFF2-40B4-BE49-F238E27FC236}">
                <a16:creationId xmlns:a16="http://schemas.microsoft.com/office/drawing/2014/main" id="{B58F61C3-8B23-1149-B05E-725187906D46}"/>
              </a:ext>
            </a:extLst>
          </p:cNvPr>
          <p:cNvSpPr txBox="1">
            <a:spLocks/>
          </p:cNvSpPr>
          <p:nvPr/>
        </p:nvSpPr>
        <p:spPr>
          <a:xfrm>
            <a:off x="2224580" y="2418953"/>
            <a:ext cx="3308956" cy="137182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defRPr/>
            </a:pPr>
            <a:r>
              <a:rPr lang="en-GB" sz="1600" dirty="0">
                <a:solidFill>
                  <a:srgbClr val="204D5E"/>
                </a:solidFill>
                <a:latin typeface="Montserrat SemiBold"/>
              </a:rPr>
              <a:t>Cluster Team AAP visits – GENDER*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dirty="0">
                <a:solidFill>
                  <a:srgbClr val="204D5E"/>
                </a:solidFill>
                <a:latin typeface="Montserrat SemiBold"/>
              </a:rPr>
              <a:t>Monitoring (4W/site-based matrix)</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dirty="0">
                <a:solidFill>
                  <a:srgbClr val="204D5E"/>
                </a:solidFill>
                <a:latin typeface="Montserrat SemiBold"/>
              </a:rPr>
              <a:t>Gap Analysis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dirty="0">
                <a:solidFill>
                  <a:srgbClr val="204D5E"/>
                </a:solidFill>
                <a:latin typeface="Montserrat SemiBold"/>
              </a:rPr>
              <a:t>Partners’ feedback mechanism</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dirty="0">
                <a:solidFill>
                  <a:srgbClr val="204D5E"/>
                </a:solidFill>
                <a:latin typeface="Montserrat SemiBold"/>
              </a:rPr>
              <a:t>Quality dashboard, weekly update, quarterly newsletter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600" dirty="0">
                <a:solidFill>
                  <a:srgbClr val="204D5E"/>
                </a:solidFill>
                <a:latin typeface="Montserrat SemiBold"/>
              </a:rPr>
              <a:t>Cluster-level review of Monitoring &amp; AAP/feedback</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1600" dirty="0">
              <a:solidFill>
                <a:srgbClr val="204D5E"/>
              </a:solidFill>
              <a:latin typeface="Montserrat SemiBold"/>
            </a:endParaRPr>
          </a:p>
        </p:txBody>
      </p:sp>
      <p:sp>
        <p:nvSpPr>
          <p:cNvPr id="12" name="Text Placeholder 3">
            <a:extLst>
              <a:ext uri="{FF2B5EF4-FFF2-40B4-BE49-F238E27FC236}">
                <a16:creationId xmlns:a16="http://schemas.microsoft.com/office/drawing/2014/main" id="{3CF6950D-79C6-1E42-B088-A2F8100238AE}"/>
              </a:ext>
            </a:extLst>
          </p:cNvPr>
          <p:cNvSpPr txBox="1">
            <a:spLocks/>
          </p:cNvSpPr>
          <p:nvPr/>
        </p:nvSpPr>
        <p:spPr>
          <a:xfrm>
            <a:off x="4688597" y="5467848"/>
            <a:ext cx="3563937" cy="1278515"/>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700" dirty="0">
                <a:solidFill>
                  <a:srgbClr val="204D5E"/>
                </a:solidFill>
                <a:latin typeface="Montserrat SemiBold"/>
              </a:rPr>
              <a:t>3</a:t>
            </a:r>
            <a:r>
              <a:rPr lang="en-GB" sz="1700" baseline="30000" dirty="0">
                <a:solidFill>
                  <a:srgbClr val="204D5E"/>
                </a:solidFill>
                <a:latin typeface="Montserrat SemiBold"/>
              </a:rPr>
              <a:t>rd</a:t>
            </a:r>
            <a:r>
              <a:rPr lang="en-GB" sz="1700" dirty="0">
                <a:solidFill>
                  <a:srgbClr val="204D5E"/>
                </a:solidFill>
                <a:latin typeface="Montserrat SemiBold"/>
              </a:rPr>
              <a:t> Party Strategy Evaluations &amp; Studies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700" dirty="0">
                <a:solidFill>
                  <a:srgbClr val="204D5E"/>
                </a:solidFill>
                <a:latin typeface="Montserrat SemiBold"/>
              </a:rPr>
              <a:t>Joint Technical Assessments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700" dirty="0">
                <a:solidFill>
                  <a:srgbClr val="204D5E"/>
                </a:solidFill>
                <a:latin typeface="Montserrat SemiBold"/>
              </a:rPr>
              <a:t>Innovation Pilots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700" dirty="0">
                <a:solidFill>
                  <a:srgbClr val="204D5E"/>
                </a:solidFill>
                <a:latin typeface="Montserrat SemiBold"/>
              </a:rPr>
              <a:t>Accountability Reviews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i="0" u="none" strike="noStrike" kern="1200" cap="none" spc="0" normalizeH="0" baseline="0" noProof="0" dirty="0">
              <a:ln>
                <a:noFill/>
              </a:ln>
              <a:solidFill>
                <a:srgbClr val="204D5E"/>
              </a:solidFill>
              <a:effectLst/>
              <a:uLnTx/>
              <a:uFillTx/>
              <a:latin typeface="Montserrat SemiBold"/>
            </a:endParaRPr>
          </a:p>
        </p:txBody>
      </p:sp>
      <p:pic>
        <p:nvPicPr>
          <p:cNvPr id="13" name="Picture 12">
            <a:extLst>
              <a:ext uri="{FF2B5EF4-FFF2-40B4-BE49-F238E27FC236}">
                <a16:creationId xmlns:a16="http://schemas.microsoft.com/office/drawing/2014/main" id="{0F1EEF50-520C-1943-A3FF-D97D31B845B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313119" y="4439047"/>
            <a:ext cx="902447" cy="914400"/>
          </a:xfrm>
          <a:prstGeom prst="rect">
            <a:avLst/>
          </a:prstGeom>
        </p:spPr>
      </p:pic>
      <p:pic>
        <p:nvPicPr>
          <p:cNvPr id="14" name="Picture 13">
            <a:extLst>
              <a:ext uri="{FF2B5EF4-FFF2-40B4-BE49-F238E27FC236}">
                <a16:creationId xmlns:a16="http://schemas.microsoft.com/office/drawing/2014/main" id="{9E93F07A-D426-8048-8FB3-139BB2F56911}"/>
              </a:ext>
            </a:extLst>
          </p:cNvPr>
          <p:cNvPicPr>
            <a:picLocks noChangeAspect="1"/>
          </p:cNvPicPr>
          <p:nvPr/>
        </p:nvPicPr>
        <p:blipFill>
          <a:blip r:embed="rId6"/>
          <a:stretch>
            <a:fillRect/>
          </a:stretch>
        </p:blipFill>
        <p:spPr>
          <a:xfrm>
            <a:off x="5930314" y="4439047"/>
            <a:ext cx="902447" cy="914400"/>
          </a:xfrm>
          <a:prstGeom prst="rect">
            <a:avLst/>
          </a:prstGeom>
        </p:spPr>
      </p:pic>
      <p:pic>
        <p:nvPicPr>
          <p:cNvPr id="16" name="Picture 15">
            <a:extLst>
              <a:ext uri="{FF2B5EF4-FFF2-40B4-BE49-F238E27FC236}">
                <a16:creationId xmlns:a16="http://schemas.microsoft.com/office/drawing/2014/main" id="{08D8753D-B3CE-6545-B125-C1F9034CE674}"/>
              </a:ext>
            </a:extLst>
          </p:cNvPr>
          <p:cNvPicPr>
            <a:picLocks noChangeAspect="1"/>
          </p:cNvPicPr>
          <p:nvPr/>
        </p:nvPicPr>
        <p:blipFill>
          <a:blip r:embed="rId7"/>
          <a:stretch>
            <a:fillRect/>
          </a:stretch>
        </p:blipFill>
        <p:spPr>
          <a:xfrm>
            <a:off x="3380211" y="1275962"/>
            <a:ext cx="997693" cy="1208884"/>
          </a:xfrm>
          <a:prstGeom prst="rect">
            <a:avLst/>
          </a:prstGeom>
        </p:spPr>
      </p:pic>
      <p:sp>
        <p:nvSpPr>
          <p:cNvPr id="17" name="TextBox 16">
            <a:extLst>
              <a:ext uri="{FF2B5EF4-FFF2-40B4-BE49-F238E27FC236}">
                <a16:creationId xmlns:a16="http://schemas.microsoft.com/office/drawing/2014/main" id="{5E7EF8ED-6B8A-7F41-9744-1155A9D3C48E}"/>
              </a:ext>
            </a:extLst>
          </p:cNvPr>
          <p:cNvSpPr txBox="1"/>
          <p:nvPr/>
        </p:nvSpPr>
        <p:spPr>
          <a:xfrm>
            <a:off x="10486755" y="2893221"/>
            <a:ext cx="23151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04D5E"/>
                </a:solidFill>
                <a:effectLst/>
                <a:uLnTx/>
                <a:uFillTx/>
                <a:latin typeface="Montserrat SemiBold"/>
              </a:rPr>
              <a:t>Advocacy efforts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04D5E"/>
                </a:solidFill>
                <a:effectLst/>
                <a:uLnTx/>
                <a:uFillTx/>
                <a:latin typeface="Montserrat SemiBold"/>
              </a:rPr>
              <a:t>AAP Agenda item</a:t>
            </a:r>
          </a:p>
        </p:txBody>
      </p:sp>
      <p:sp>
        <p:nvSpPr>
          <p:cNvPr id="19" name="TextBox 18">
            <a:extLst>
              <a:ext uri="{FF2B5EF4-FFF2-40B4-BE49-F238E27FC236}">
                <a16:creationId xmlns:a16="http://schemas.microsoft.com/office/drawing/2014/main" id="{34EE5A81-978B-0A47-B0F2-463F812F1FD3}"/>
              </a:ext>
            </a:extLst>
          </p:cNvPr>
          <p:cNvSpPr txBox="1"/>
          <p:nvPr/>
        </p:nvSpPr>
        <p:spPr>
          <a:xfrm>
            <a:off x="8619731" y="5368992"/>
            <a:ext cx="3421848" cy="153144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04D5E"/>
                </a:solidFill>
                <a:effectLst/>
                <a:uLnTx/>
                <a:uFillTx/>
                <a:latin typeface="Montserrat SemiBold"/>
              </a:rPr>
              <a:t>Direct cluster support to partners (balance capacity)</a:t>
            </a:r>
            <a:endParaRPr lang="en-GB" sz="1600" b="1" dirty="0">
              <a:solidFill>
                <a:srgbClr val="204D5E"/>
              </a:solidFill>
              <a:latin typeface="Montserrat SemiBold"/>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GB" sz="1600" b="1" dirty="0">
                <a:solidFill>
                  <a:srgbClr val="204D5E"/>
                </a:solidFill>
                <a:latin typeface="Montserrat SemiBold"/>
              </a:rPr>
              <a:t>Capacity building program</a:t>
            </a:r>
          </a:p>
          <a:p>
            <a:pPr marL="0" marR="0" lvl="0" indent="0" algn="ctr" defTabSz="914400" rtl="0" eaLnBrk="1" fontAlgn="auto" latinLnBrk="0" hangingPunct="1">
              <a:lnSpc>
                <a:spcPct val="150000"/>
              </a:lnSpc>
              <a:spcBef>
                <a:spcPts val="0"/>
              </a:spcBef>
              <a:spcAft>
                <a:spcPts val="0"/>
              </a:spcAft>
              <a:buClrTx/>
              <a:buSzTx/>
              <a:buFontTx/>
              <a:buNone/>
              <a:tabLst/>
              <a:defRPr/>
            </a:pPr>
            <a:r>
              <a:rPr lang="en-GB" sz="1600" b="1" dirty="0">
                <a:solidFill>
                  <a:srgbClr val="204D5E"/>
                </a:solidFill>
                <a:latin typeface="Montserrat SemiBold"/>
              </a:rPr>
              <a:t>Action Plan </a:t>
            </a:r>
            <a:endParaRPr kumimoji="0" lang="en-GB" sz="1600" b="1" i="0" u="none" strike="noStrike" kern="1200" cap="none" spc="0" normalizeH="0" baseline="0" noProof="0" dirty="0">
              <a:ln>
                <a:noFill/>
              </a:ln>
              <a:solidFill>
                <a:srgbClr val="204D5E"/>
              </a:solidFill>
              <a:effectLst/>
              <a:uLnTx/>
              <a:uFillTx/>
              <a:latin typeface="Montserrat SemiBold"/>
            </a:endParaRPr>
          </a:p>
        </p:txBody>
      </p:sp>
      <p:pic>
        <p:nvPicPr>
          <p:cNvPr id="20" name="Picture 19">
            <a:extLst>
              <a:ext uri="{FF2B5EF4-FFF2-40B4-BE49-F238E27FC236}">
                <a16:creationId xmlns:a16="http://schemas.microsoft.com/office/drawing/2014/main" id="{E1ABA537-116C-4433-B26D-9EEBB84272C0}"/>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7717284" y="1821013"/>
            <a:ext cx="902447" cy="914400"/>
          </a:xfrm>
          <a:prstGeom prst="rect">
            <a:avLst/>
          </a:prstGeom>
        </p:spPr>
      </p:pic>
      <p:sp>
        <p:nvSpPr>
          <p:cNvPr id="3" name="Rectangle 2">
            <a:extLst>
              <a:ext uri="{FF2B5EF4-FFF2-40B4-BE49-F238E27FC236}">
                <a16:creationId xmlns:a16="http://schemas.microsoft.com/office/drawing/2014/main" id="{1FF792A6-530F-4598-9441-BE84C1B3CCA1}"/>
              </a:ext>
            </a:extLst>
          </p:cNvPr>
          <p:cNvSpPr/>
          <p:nvPr/>
        </p:nvSpPr>
        <p:spPr>
          <a:xfrm>
            <a:off x="6381538" y="3018054"/>
            <a:ext cx="3729419" cy="1013611"/>
          </a:xfrm>
          <a:prstGeom prst="rect">
            <a:avLst/>
          </a:prstGeom>
        </p:spPr>
        <p:txBody>
          <a:bodyPr wrap="none">
            <a:spAutoFit/>
          </a:bodyPr>
          <a:lstStyle/>
          <a:p>
            <a:pPr lvl="0" algn="ctr">
              <a:lnSpc>
                <a:spcPct val="90000"/>
              </a:lnSpc>
              <a:spcBef>
                <a:spcPts val="1000"/>
              </a:spcBef>
              <a:defRPr/>
            </a:pPr>
            <a:r>
              <a:rPr lang="en-GB" sz="1600" b="1" dirty="0">
                <a:solidFill>
                  <a:srgbClr val="204D5E"/>
                </a:solidFill>
                <a:latin typeface="Montserrat SemiBold"/>
              </a:rPr>
              <a:t>Financial tracking </a:t>
            </a:r>
          </a:p>
          <a:p>
            <a:pPr lvl="0" algn="ctr">
              <a:lnSpc>
                <a:spcPct val="90000"/>
              </a:lnSpc>
              <a:spcBef>
                <a:spcPts val="1000"/>
              </a:spcBef>
              <a:defRPr/>
            </a:pPr>
            <a:r>
              <a:rPr lang="en-GB" sz="1600" b="1" dirty="0">
                <a:solidFill>
                  <a:srgbClr val="204D5E"/>
                </a:solidFill>
                <a:latin typeface="Montserrat SemiBold"/>
              </a:rPr>
              <a:t>Breakdown for local vs int’l partner</a:t>
            </a:r>
          </a:p>
          <a:p>
            <a:pPr lvl="0" algn="ctr">
              <a:lnSpc>
                <a:spcPct val="90000"/>
              </a:lnSpc>
              <a:spcBef>
                <a:spcPts val="1000"/>
              </a:spcBef>
              <a:defRPr/>
            </a:pPr>
            <a:r>
              <a:rPr lang="en-GB" sz="1600" b="1" dirty="0">
                <a:solidFill>
                  <a:srgbClr val="204D5E"/>
                </a:solidFill>
                <a:latin typeface="Montserrat SemiBold"/>
              </a:rPr>
              <a:t>Gender &amp; Protection Profile Action Plans </a:t>
            </a:r>
          </a:p>
        </p:txBody>
      </p:sp>
      <p:pic>
        <p:nvPicPr>
          <p:cNvPr id="21" name="Picture 20" descr="Icon&#10;&#10;Description automatically generated">
            <a:extLst>
              <a:ext uri="{FF2B5EF4-FFF2-40B4-BE49-F238E27FC236}">
                <a16:creationId xmlns:a16="http://schemas.microsoft.com/office/drawing/2014/main" id="{12EE13E0-3744-4524-BF8D-4CAB5ACA4EC1}"/>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9648481" y="4439047"/>
            <a:ext cx="924952" cy="914400"/>
          </a:xfrm>
          <a:prstGeom prst="rect">
            <a:avLst/>
          </a:prstGeom>
        </p:spPr>
      </p:pic>
    </p:spTree>
    <p:extLst>
      <p:ext uri="{BB962C8B-B14F-4D97-AF65-F5344CB8AC3E}">
        <p14:creationId xmlns:p14="http://schemas.microsoft.com/office/powerpoint/2010/main" val="52170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a:xfrm>
            <a:off x="841248" y="3521646"/>
            <a:ext cx="10506456" cy="1485514"/>
          </a:xfrm>
        </p:spPr>
        <p:txBody>
          <a:bodyPr vert="horz" lIns="91440" tIns="45720" rIns="91440" bIns="45720" rtlCol="0" anchor="b">
            <a:normAutofit/>
          </a:bodyPr>
          <a:lstStyle/>
          <a:p>
            <a:pPr algn="ctr"/>
            <a:r>
              <a:rPr lang="en-US" b="1">
                <a:solidFill>
                  <a:srgbClr val="00B5AF"/>
                </a:solidFill>
                <a:latin typeface="Montserrat ExtraBold" pitchFamily="2" charset="77"/>
              </a:rPr>
              <a:t>On paper</a:t>
            </a:r>
            <a:endParaRPr lang="en-US" b="1" dirty="0">
              <a:solidFill>
                <a:srgbClr val="00B5AF"/>
              </a:solidFill>
              <a:latin typeface="Montserrat ExtraBold" pitchFamily="2" charset="77"/>
            </a:endParaRPr>
          </a:p>
        </p:txBody>
      </p:sp>
      <p:pic>
        <p:nvPicPr>
          <p:cNvPr id="3" name="Picture 2">
            <a:extLst>
              <a:ext uri="{FF2B5EF4-FFF2-40B4-BE49-F238E27FC236}">
                <a16:creationId xmlns:a16="http://schemas.microsoft.com/office/drawing/2014/main" id="{A0B0584E-E47F-475C-96ED-DEC181A49872}"/>
              </a:ext>
            </a:extLst>
          </p:cNvPr>
          <p:cNvPicPr>
            <a:picLocks noChangeAspect="1"/>
          </p:cNvPicPr>
          <p:nvPr/>
        </p:nvPicPr>
        <p:blipFill rotWithShape="1">
          <a:blip r:embed="rId3"/>
          <a:srcRect r="6" b="1730"/>
          <a:stretch/>
        </p:blipFill>
        <p:spPr>
          <a:xfrm>
            <a:off x="184558" y="187900"/>
            <a:ext cx="2255462" cy="3155238"/>
          </a:xfrm>
          <a:prstGeom prst="rect">
            <a:avLst/>
          </a:prstGeom>
        </p:spPr>
      </p:pic>
      <p:pic>
        <p:nvPicPr>
          <p:cNvPr id="6" name="Picture 5">
            <a:extLst>
              <a:ext uri="{FF2B5EF4-FFF2-40B4-BE49-F238E27FC236}">
                <a16:creationId xmlns:a16="http://schemas.microsoft.com/office/drawing/2014/main" id="{7BD50A58-597F-4902-BCA8-2D86CB98F4FD}"/>
              </a:ext>
            </a:extLst>
          </p:cNvPr>
          <p:cNvPicPr>
            <a:picLocks noChangeAspect="1"/>
          </p:cNvPicPr>
          <p:nvPr/>
        </p:nvPicPr>
        <p:blipFill rotWithShape="1">
          <a:blip r:embed="rId4"/>
          <a:srcRect t="77" r="6" b="1653"/>
          <a:stretch/>
        </p:blipFill>
        <p:spPr>
          <a:xfrm>
            <a:off x="2575696" y="187900"/>
            <a:ext cx="2255462" cy="3155238"/>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A40D5856-B318-420E-A049-2379C65655D4}"/>
              </a:ext>
            </a:extLst>
          </p:cNvPr>
          <p:cNvPicPr>
            <a:picLocks noChangeAspect="1"/>
          </p:cNvPicPr>
          <p:nvPr/>
        </p:nvPicPr>
        <p:blipFill rotWithShape="1">
          <a:blip r:embed="rId5"/>
          <a:srcRect r="51214" b="3"/>
          <a:stretch/>
        </p:blipFill>
        <p:spPr>
          <a:xfrm>
            <a:off x="4966833" y="187900"/>
            <a:ext cx="2255462" cy="3155238"/>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71DE9C6A-C15B-4F40-BA8E-F6081CE2D21F}"/>
              </a:ext>
            </a:extLst>
          </p:cNvPr>
          <p:cNvPicPr>
            <a:picLocks noChangeAspect="1"/>
          </p:cNvPicPr>
          <p:nvPr/>
        </p:nvPicPr>
        <p:blipFill rotWithShape="1">
          <a:blip r:embed="rId6"/>
          <a:srcRect l="15500" r="26417" b="-4"/>
          <a:stretch/>
        </p:blipFill>
        <p:spPr>
          <a:xfrm>
            <a:off x="7357971" y="187900"/>
            <a:ext cx="2255462" cy="3155238"/>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C95BC76F-E643-4AA0-984E-22290695B0AB}"/>
              </a:ext>
            </a:extLst>
          </p:cNvPr>
          <p:cNvPicPr>
            <a:picLocks noChangeAspect="1"/>
          </p:cNvPicPr>
          <p:nvPr/>
        </p:nvPicPr>
        <p:blipFill rotWithShape="1">
          <a:blip r:embed="rId7"/>
          <a:srcRect l="11719" r="22162" b="4"/>
          <a:stretch/>
        </p:blipFill>
        <p:spPr>
          <a:xfrm>
            <a:off x="9749109" y="187900"/>
            <a:ext cx="2255462" cy="3155238"/>
          </a:xfrm>
          <a:prstGeom prst="rect">
            <a:avLst/>
          </a:prstGeom>
        </p:spPr>
      </p:pic>
      <p:pic>
        <p:nvPicPr>
          <p:cNvPr id="40" name="Picture 2" descr="Home | GWC">
            <a:extLst>
              <a:ext uri="{FF2B5EF4-FFF2-40B4-BE49-F238E27FC236}">
                <a16:creationId xmlns:a16="http://schemas.microsoft.com/office/drawing/2014/main" id="{B91B8A78-F12A-48FB-A846-32E602A59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07782" y="5990984"/>
            <a:ext cx="1407936" cy="51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319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862418-A2AD-4F13-BC84-326F71077481}"/>
              </a:ext>
            </a:extLst>
          </p:cNvPr>
          <p:cNvSpPr>
            <a:spLocks noGrp="1"/>
          </p:cNvSpPr>
          <p:nvPr>
            <p:ph type="title"/>
          </p:nvPr>
        </p:nvSpPr>
        <p:spPr>
          <a:xfrm>
            <a:off x="1188803" y="288117"/>
            <a:ext cx="9795637" cy="1104857"/>
          </a:xfrm>
        </p:spPr>
        <p:txBody>
          <a:bodyPr vert="horz" lIns="91440" tIns="45720" rIns="91440" bIns="45720" rtlCol="0" anchor="b">
            <a:normAutofit/>
          </a:bodyPr>
          <a:lstStyle/>
          <a:p>
            <a:pPr algn="ctr"/>
            <a:r>
              <a:rPr lang="en-US" b="1" dirty="0">
                <a:solidFill>
                  <a:srgbClr val="00B5AF"/>
                </a:solidFill>
                <a:latin typeface="Montserrat ExtraBold" pitchFamily="2" charset="77"/>
              </a:rPr>
              <a:t>Regular AAP Consultation</a:t>
            </a:r>
          </a:p>
        </p:txBody>
      </p:sp>
      <p:sp>
        <p:nvSpPr>
          <p:cNvPr id="3" name="Content Placeholder 2">
            <a:extLst>
              <a:ext uri="{FF2B5EF4-FFF2-40B4-BE49-F238E27FC236}">
                <a16:creationId xmlns:a16="http://schemas.microsoft.com/office/drawing/2014/main" id="{D67488E4-D859-4795-8FE9-EB9894034700}"/>
              </a:ext>
            </a:extLst>
          </p:cNvPr>
          <p:cNvSpPr>
            <a:spLocks noGrp="1"/>
          </p:cNvSpPr>
          <p:nvPr>
            <p:ph idx="1"/>
          </p:nvPr>
        </p:nvSpPr>
        <p:spPr>
          <a:xfrm>
            <a:off x="1179425" y="1493999"/>
            <a:ext cx="9805015" cy="780466"/>
          </a:xfrm>
        </p:spPr>
        <p:txBody>
          <a:bodyPr vert="horz" lIns="91440" tIns="45720" rIns="91440" bIns="45720" rtlCol="0">
            <a:normAutofit fontScale="92500" lnSpcReduction="10000"/>
          </a:bodyPr>
          <a:lstStyle/>
          <a:p>
            <a:pPr marL="0" indent="0" algn="ctr">
              <a:buNone/>
            </a:pPr>
            <a:r>
              <a:rPr lang="en-US" sz="2400" b="1" dirty="0">
                <a:solidFill>
                  <a:srgbClr val="204D5E"/>
                </a:solidFill>
                <a:latin typeface="Montserrat SemiBold"/>
              </a:rPr>
              <a:t>Cluster Team independent visits</a:t>
            </a:r>
          </a:p>
          <a:p>
            <a:pPr marL="0" indent="0" algn="ctr">
              <a:buNone/>
            </a:pPr>
            <a:r>
              <a:rPr lang="en-US" sz="2400" b="1" dirty="0">
                <a:solidFill>
                  <a:srgbClr val="204D5E"/>
                </a:solidFill>
                <a:latin typeface="Montserrat SemiBold"/>
              </a:rPr>
              <a:t>(gender balanced team)</a:t>
            </a:r>
          </a:p>
        </p:txBody>
      </p:sp>
      <p:pic>
        <p:nvPicPr>
          <p:cNvPr id="4" name="Picture 3">
            <a:extLst>
              <a:ext uri="{FF2B5EF4-FFF2-40B4-BE49-F238E27FC236}">
                <a16:creationId xmlns:a16="http://schemas.microsoft.com/office/drawing/2014/main" id="{52D60443-3823-4E97-BE26-1186ACA42A9E}"/>
              </a:ext>
            </a:extLst>
          </p:cNvPr>
          <p:cNvPicPr>
            <a:picLocks noChangeAspect="1"/>
          </p:cNvPicPr>
          <p:nvPr/>
        </p:nvPicPr>
        <p:blipFill>
          <a:blip r:embed="rId3"/>
          <a:stretch>
            <a:fillRect/>
          </a:stretch>
        </p:blipFill>
        <p:spPr>
          <a:xfrm>
            <a:off x="514638" y="2690948"/>
            <a:ext cx="2970051" cy="3514855"/>
          </a:xfrm>
          <a:prstGeom prst="rect">
            <a:avLst/>
          </a:prstGeom>
        </p:spPr>
      </p:pic>
      <p:pic>
        <p:nvPicPr>
          <p:cNvPr id="5" name="Picture 4">
            <a:extLst>
              <a:ext uri="{FF2B5EF4-FFF2-40B4-BE49-F238E27FC236}">
                <a16:creationId xmlns:a16="http://schemas.microsoft.com/office/drawing/2014/main" id="{63D59EE7-CA18-4C50-AD24-94A2B792F213}"/>
              </a:ext>
            </a:extLst>
          </p:cNvPr>
          <p:cNvPicPr>
            <a:picLocks noChangeAspect="1"/>
          </p:cNvPicPr>
          <p:nvPr/>
        </p:nvPicPr>
        <p:blipFill>
          <a:blip r:embed="rId4"/>
          <a:stretch>
            <a:fillRect/>
          </a:stretch>
        </p:blipFill>
        <p:spPr>
          <a:xfrm>
            <a:off x="3486815" y="2690947"/>
            <a:ext cx="2996413" cy="3514855"/>
          </a:xfrm>
          <a:prstGeom prst="rect">
            <a:avLst/>
          </a:prstGeom>
        </p:spPr>
      </p:pic>
      <p:pic>
        <p:nvPicPr>
          <p:cNvPr id="6" name="Picture 5">
            <a:extLst>
              <a:ext uri="{FF2B5EF4-FFF2-40B4-BE49-F238E27FC236}">
                <a16:creationId xmlns:a16="http://schemas.microsoft.com/office/drawing/2014/main" id="{7D75993D-5F96-4912-ADED-60CA83AFE20E}"/>
              </a:ext>
            </a:extLst>
          </p:cNvPr>
          <p:cNvPicPr>
            <a:picLocks noChangeAspect="1"/>
          </p:cNvPicPr>
          <p:nvPr/>
        </p:nvPicPr>
        <p:blipFill>
          <a:blip r:embed="rId5"/>
          <a:stretch>
            <a:fillRect/>
          </a:stretch>
        </p:blipFill>
        <p:spPr>
          <a:xfrm>
            <a:off x="6640597" y="2886974"/>
            <a:ext cx="5349612" cy="2567812"/>
          </a:xfrm>
          <a:prstGeom prst="rect">
            <a:avLst/>
          </a:prstGeom>
        </p:spPr>
      </p:pic>
      <p:pic>
        <p:nvPicPr>
          <p:cNvPr id="12" name="Picture 2" descr="Home | GWC">
            <a:extLst>
              <a:ext uri="{FF2B5EF4-FFF2-40B4-BE49-F238E27FC236}">
                <a16:creationId xmlns:a16="http://schemas.microsoft.com/office/drawing/2014/main" id="{0B113163-308F-4F42-ADE4-77BCD6D5CE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7782" y="5990984"/>
            <a:ext cx="1407936" cy="51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562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8">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a:xfrm>
            <a:off x="532490" y="-394628"/>
            <a:ext cx="10506456" cy="1485514"/>
          </a:xfrm>
        </p:spPr>
        <p:txBody>
          <a:bodyPr vert="horz" lIns="91440" tIns="45720" rIns="91440" bIns="45720" rtlCol="0" anchor="b">
            <a:normAutofit/>
          </a:bodyPr>
          <a:lstStyle/>
          <a:p>
            <a:pPr algn="ctr"/>
            <a:r>
              <a:rPr lang="en-US" b="1" dirty="0">
                <a:solidFill>
                  <a:srgbClr val="00B5AF"/>
                </a:solidFill>
                <a:latin typeface="Montserrat ExtraBold" pitchFamily="2" charset="77"/>
              </a:rPr>
              <a:t>Cluster-wide assessments</a:t>
            </a:r>
          </a:p>
        </p:txBody>
      </p:sp>
      <p:pic>
        <p:nvPicPr>
          <p:cNvPr id="5" name="Picture 4">
            <a:extLst>
              <a:ext uri="{FF2B5EF4-FFF2-40B4-BE49-F238E27FC236}">
                <a16:creationId xmlns:a16="http://schemas.microsoft.com/office/drawing/2014/main" id="{2AB4DCAC-A376-49EE-8CB2-EEE6D7E15AB0}"/>
              </a:ext>
            </a:extLst>
          </p:cNvPr>
          <p:cNvPicPr>
            <a:picLocks noChangeAspect="1"/>
          </p:cNvPicPr>
          <p:nvPr/>
        </p:nvPicPr>
        <p:blipFill>
          <a:blip r:embed="rId3"/>
          <a:stretch>
            <a:fillRect/>
          </a:stretch>
        </p:blipFill>
        <p:spPr>
          <a:xfrm>
            <a:off x="1116854" y="1235599"/>
            <a:ext cx="9958291" cy="5451133"/>
          </a:xfrm>
          <a:prstGeom prst="rect">
            <a:avLst/>
          </a:prstGeom>
        </p:spPr>
      </p:pic>
    </p:spTree>
    <p:extLst>
      <p:ext uri="{BB962C8B-B14F-4D97-AF65-F5344CB8AC3E}">
        <p14:creationId xmlns:p14="http://schemas.microsoft.com/office/powerpoint/2010/main" val="1159585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92766B-A36F-4F20-BCDF-774F53705C69}"/>
              </a:ext>
            </a:extLst>
          </p:cNvPr>
          <p:cNvPicPr>
            <a:picLocks noChangeAspect="1"/>
          </p:cNvPicPr>
          <p:nvPr/>
        </p:nvPicPr>
        <p:blipFill>
          <a:blip r:embed="rId3"/>
          <a:stretch>
            <a:fillRect/>
          </a:stretch>
        </p:blipFill>
        <p:spPr>
          <a:xfrm>
            <a:off x="890650" y="1303122"/>
            <a:ext cx="9571512" cy="5383975"/>
          </a:xfrm>
          <a:prstGeom prst="rect">
            <a:avLst/>
          </a:prstGeom>
        </p:spPr>
      </p:pic>
      <p:sp>
        <p:nvSpPr>
          <p:cNvPr id="8" name="Title 1">
            <a:extLst>
              <a:ext uri="{FF2B5EF4-FFF2-40B4-BE49-F238E27FC236}">
                <a16:creationId xmlns:a16="http://schemas.microsoft.com/office/drawing/2014/main" id="{359E0BF6-AADF-45FF-BACB-3A0EB95334E7}"/>
              </a:ext>
            </a:extLst>
          </p:cNvPr>
          <p:cNvSpPr txBox="1">
            <a:spLocks/>
          </p:cNvSpPr>
          <p:nvPr/>
        </p:nvSpPr>
        <p:spPr>
          <a:xfrm>
            <a:off x="532490" y="-394628"/>
            <a:ext cx="10506456" cy="14855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00B5AF"/>
                </a:solidFill>
                <a:latin typeface="Montserrat ExtraBold" pitchFamily="2" charset="77"/>
              </a:rPr>
              <a:t>Cluster-wide assessments</a:t>
            </a:r>
            <a:endParaRPr lang="en-US" b="1" dirty="0">
              <a:solidFill>
                <a:srgbClr val="00B5AF"/>
              </a:solidFill>
              <a:latin typeface="Montserrat ExtraBold" pitchFamily="2" charset="77"/>
            </a:endParaRPr>
          </a:p>
        </p:txBody>
      </p:sp>
    </p:spTree>
    <p:extLst>
      <p:ext uri="{BB962C8B-B14F-4D97-AF65-F5344CB8AC3E}">
        <p14:creationId xmlns:p14="http://schemas.microsoft.com/office/powerpoint/2010/main" val="706505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BC305F-62DD-4B88-82D2-9265D4970A29}"/>
              </a:ext>
            </a:extLst>
          </p:cNvPr>
          <p:cNvPicPr>
            <a:picLocks noChangeAspect="1"/>
          </p:cNvPicPr>
          <p:nvPr/>
        </p:nvPicPr>
        <p:blipFill>
          <a:blip r:embed="rId3">
            <a:duotone>
              <a:schemeClr val="accent1">
                <a:shade val="45000"/>
                <a:satMod val="135000"/>
              </a:schemeClr>
              <a:prstClr val="white"/>
            </a:duotone>
          </a:blip>
          <a:stretch>
            <a:fillRect/>
          </a:stretch>
        </p:blipFill>
        <p:spPr>
          <a:xfrm>
            <a:off x="-2557449" y="-498764"/>
            <a:ext cx="15771752" cy="7356764"/>
          </a:xfrm>
          <a:prstGeom prst="rect">
            <a:avLst/>
          </a:prstGeom>
        </p:spPr>
      </p:pic>
      <p:sp>
        <p:nvSpPr>
          <p:cNvPr id="6" name="TextBox 5"/>
          <p:cNvSpPr txBox="1"/>
          <p:nvPr/>
        </p:nvSpPr>
        <p:spPr>
          <a:xfrm>
            <a:off x="711678" y="1873574"/>
            <a:ext cx="9441725" cy="2677656"/>
          </a:xfrm>
          <a:prstGeom prst="rect">
            <a:avLst/>
          </a:prstGeom>
          <a:noFill/>
        </p:spPr>
        <p:txBody>
          <a:bodyPr wrap="square" rtlCol="0">
            <a:spAutoFit/>
          </a:bodyPr>
          <a:lstStyle/>
          <a:p>
            <a:pPr marL="0" marR="0" lvl="0" indent="0" algn="l" defTabSz="548627" rtl="0" eaLnBrk="1" fontAlgn="auto" latinLnBrk="0" hangingPunct="1">
              <a:lnSpc>
                <a:spcPct val="100000"/>
              </a:lnSpc>
              <a:spcBef>
                <a:spcPts val="0"/>
              </a:spcBef>
              <a:spcAft>
                <a:spcPts val="0"/>
              </a:spcAft>
              <a:buClrTx/>
              <a:buSzTx/>
              <a:buFontTx/>
              <a:buNone/>
              <a:tabLst/>
              <a:defRPr sz="1800"/>
            </a:pPr>
            <a:r>
              <a:rPr kumimoji="0" lang="en-US" sz="4800" b="1" i="0" u="none" strike="noStrike" kern="1200" cap="none" spc="-86" normalizeH="0" baseline="0" noProof="0" dirty="0">
                <a:ln>
                  <a:noFill/>
                </a:ln>
                <a:solidFill>
                  <a:srgbClr val="204D5E"/>
                </a:solidFill>
                <a:effectLst/>
                <a:uLnTx/>
                <a:uFillTx/>
                <a:latin typeface="Arial" charset="0"/>
                <a:ea typeface="Arial" charset="0"/>
                <a:cs typeface="Arial" charset="0"/>
                <a:sym typeface="Montserrat-Regular"/>
              </a:rPr>
              <a:t>Monitoring Framework</a:t>
            </a:r>
          </a:p>
          <a:p>
            <a:pPr marL="0" marR="0" lvl="0" indent="0" algn="l" defTabSz="548627" rtl="0" eaLnBrk="1" fontAlgn="auto" latinLnBrk="0" hangingPunct="1">
              <a:lnSpc>
                <a:spcPct val="100000"/>
              </a:lnSpc>
              <a:spcBef>
                <a:spcPts val="0"/>
              </a:spcBef>
              <a:spcAft>
                <a:spcPts val="0"/>
              </a:spcAft>
              <a:buClrTx/>
              <a:buSzTx/>
              <a:buFontTx/>
              <a:buNone/>
              <a:tabLst/>
              <a:defRPr sz="1800"/>
            </a:pPr>
            <a:endParaRPr kumimoji="0" lang="en-US" sz="4800" b="1" i="0" u="none" strike="noStrike" kern="1200" cap="none" spc="-86" normalizeH="0" baseline="0" noProof="0" dirty="0">
              <a:ln>
                <a:noFill/>
              </a:ln>
              <a:solidFill>
                <a:srgbClr val="204D5E"/>
              </a:solidFill>
              <a:effectLst/>
              <a:uLnTx/>
              <a:uFillTx/>
              <a:latin typeface="Arial" charset="0"/>
              <a:ea typeface="Arial" charset="0"/>
              <a:cs typeface="Arial" charset="0"/>
              <a:sym typeface="Montserrat-Regular"/>
            </a:endParaRPr>
          </a:p>
          <a:p>
            <a:pPr marL="0" marR="0" lvl="0" indent="0" algn="l" defTabSz="548627" rtl="0" eaLnBrk="1" fontAlgn="auto" latinLnBrk="0" hangingPunct="1">
              <a:lnSpc>
                <a:spcPct val="100000"/>
              </a:lnSpc>
              <a:spcBef>
                <a:spcPts val="0"/>
              </a:spcBef>
              <a:spcAft>
                <a:spcPts val="0"/>
              </a:spcAft>
              <a:buClrTx/>
              <a:buSzTx/>
              <a:buFontTx/>
              <a:buNone/>
              <a:tabLst/>
              <a:defRPr sz="1800"/>
            </a:pPr>
            <a:r>
              <a:rPr kumimoji="0" lang="en-US" sz="3600" b="1" i="0" u="none" strike="noStrike" kern="1200" cap="none" spc="-86" normalizeH="0" baseline="0" noProof="0" dirty="0">
                <a:ln>
                  <a:noFill/>
                </a:ln>
                <a:solidFill>
                  <a:srgbClr val="204D5E"/>
                </a:solidFill>
                <a:effectLst/>
                <a:uLnTx/>
                <a:uFillTx/>
                <a:latin typeface="Arial" charset="0"/>
                <a:ea typeface="Arial" charset="0"/>
                <a:cs typeface="Arial" charset="0"/>
                <a:sym typeface="Montserrat-Regular"/>
              </a:rPr>
              <a:t>Some examples of the insights that site specific + AQA indicators can provide</a:t>
            </a:r>
            <a:endParaRPr kumimoji="0" lang="en-US" sz="3600" b="1" i="0" u="none" strike="noStrike" kern="1200" cap="none" spc="0" normalizeH="0" baseline="0" noProof="0" dirty="0">
              <a:ln>
                <a:noFill/>
              </a:ln>
              <a:solidFill>
                <a:srgbClr val="204D5E"/>
              </a:solidFill>
              <a:effectLst/>
              <a:uLnTx/>
              <a:uFillTx/>
              <a:latin typeface="Arial" charset="0"/>
              <a:ea typeface="Arial" charset="0"/>
              <a:cs typeface="Arial" charset="0"/>
            </a:endParaRPr>
          </a:p>
        </p:txBody>
      </p:sp>
      <p:graphicFrame>
        <p:nvGraphicFramePr>
          <p:cNvPr id="7" name="Table 6">
            <a:extLst>
              <a:ext uri="{FF2B5EF4-FFF2-40B4-BE49-F238E27FC236}">
                <a16:creationId xmlns:a16="http://schemas.microsoft.com/office/drawing/2014/main" id="{D58C0F80-CFAA-F247-B7B3-61D9C751EFDE}"/>
              </a:ext>
            </a:extLst>
          </p:cNvPr>
          <p:cNvGraphicFramePr>
            <a:graphicFrameLocks noGrp="1"/>
          </p:cNvGraphicFramePr>
          <p:nvPr>
            <p:extLst>
              <p:ext uri="{D42A27DB-BD31-4B8C-83A1-F6EECF244321}">
                <p14:modId xmlns:p14="http://schemas.microsoft.com/office/powerpoint/2010/main" val="2378348453"/>
              </p:ext>
            </p:extLst>
          </p:nvPr>
        </p:nvGraphicFramePr>
        <p:xfrm>
          <a:off x="711678" y="6172200"/>
          <a:ext cx="11023122" cy="536747"/>
        </p:xfrm>
        <a:graphic>
          <a:graphicData uri="http://schemas.openxmlformats.org/drawingml/2006/table">
            <a:tbl>
              <a:tblPr firstRow="1">
                <a:tableStyleId>{2D5ABB26-0587-4C30-8999-92F81FD0307C}</a:tableStyleId>
              </a:tblPr>
              <a:tblGrid>
                <a:gridCol w="5511561">
                  <a:extLst>
                    <a:ext uri="{9D8B030D-6E8A-4147-A177-3AD203B41FA5}">
                      <a16:colId xmlns:a16="http://schemas.microsoft.com/office/drawing/2014/main" val="1063476286"/>
                    </a:ext>
                  </a:extLst>
                </a:gridCol>
                <a:gridCol w="5511561">
                  <a:extLst>
                    <a:ext uri="{9D8B030D-6E8A-4147-A177-3AD203B41FA5}">
                      <a16:colId xmlns:a16="http://schemas.microsoft.com/office/drawing/2014/main" val="399418297"/>
                    </a:ext>
                  </a:extLst>
                </a:gridCol>
              </a:tblGrid>
              <a:tr h="5367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050" b="0" dirty="0">
                          <a:solidFill>
                            <a:schemeClr val="tx1"/>
                          </a:solidFill>
                        </a:rPr>
                        <a:t>  </a:t>
                      </a:r>
                      <a:r>
                        <a:rPr lang="en-US" sz="1050" b="0" i="0" kern="1200" dirty="0">
                          <a:solidFill>
                            <a:schemeClr val="tx1"/>
                          </a:solidFill>
                          <a:effectLst/>
                          <a:latin typeface="+mn-lt"/>
                          <a:ea typeface="+mn-ea"/>
                          <a:cs typeface="+mn-cs"/>
                        </a:rPr>
                        <a:t>|  </a:t>
                      </a:r>
                      <a:r>
                        <a:rPr lang="en-US" sz="1050" b="0" dirty="0">
                          <a:solidFill>
                            <a:schemeClr val="tx1"/>
                          </a:solidFill>
                        </a:rPr>
                        <a:t>Myanmar WASH Cluster</a:t>
                      </a: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cxnSp>
        <p:nvCxnSpPr>
          <p:cNvPr id="3" name="Straight Connector 2">
            <a:extLst>
              <a:ext uri="{FF2B5EF4-FFF2-40B4-BE49-F238E27FC236}">
                <a16:creationId xmlns:a16="http://schemas.microsoft.com/office/drawing/2014/main" id="{77A08800-82BC-40BE-81BD-0CCEAE438DED}"/>
              </a:ext>
            </a:extLst>
          </p:cNvPr>
          <p:cNvCxnSpPr/>
          <p:nvPr/>
        </p:nvCxnSpPr>
        <p:spPr>
          <a:xfrm>
            <a:off x="855023" y="2933205"/>
            <a:ext cx="7671460" cy="0"/>
          </a:xfrm>
          <a:prstGeom prst="line">
            <a:avLst/>
          </a:prstGeom>
        </p:spPr>
        <p:style>
          <a:lnRef idx="1">
            <a:schemeClr val="accent2"/>
          </a:lnRef>
          <a:fillRef idx="0">
            <a:schemeClr val="accent2"/>
          </a:fillRef>
          <a:effectRef idx="0">
            <a:schemeClr val="accent2"/>
          </a:effectRef>
          <a:fontRef idx="minor">
            <a:schemeClr val="tx1"/>
          </a:fontRef>
        </p:style>
      </p:cxnSp>
      <p:pic>
        <p:nvPicPr>
          <p:cNvPr id="8" name="Picture 2" descr="Home | GWC">
            <a:extLst>
              <a:ext uri="{FF2B5EF4-FFF2-40B4-BE49-F238E27FC236}">
                <a16:creationId xmlns:a16="http://schemas.microsoft.com/office/drawing/2014/main" id="{7FB71700-69D6-46B9-8F15-555959109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7782" y="5990984"/>
            <a:ext cx="1407936" cy="51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15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F7E11C-0E61-2342-B8D7-04276CA5BB27}"/>
              </a:ext>
            </a:extLst>
          </p:cNvPr>
          <p:cNvSpPr txBox="1"/>
          <p:nvPr/>
        </p:nvSpPr>
        <p:spPr>
          <a:xfrm rot="16200000">
            <a:off x="11049000" y="5230001"/>
            <a:ext cx="1905000" cy="22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alpha val="40000"/>
                  </a:srgbClr>
                </a:solidFill>
                <a:effectLst/>
                <a:uLnTx/>
                <a:uFillTx/>
                <a:latin typeface="Arial" panose="020B0604020202020204"/>
                <a:ea typeface="+mn-ea"/>
                <a:cs typeface="+mn-cs"/>
              </a:rPr>
              <a:t>© UNICEF/PHOTO CREDIT</a:t>
            </a:r>
          </a:p>
        </p:txBody>
      </p:sp>
      <p:graphicFrame>
        <p:nvGraphicFramePr>
          <p:cNvPr id="12" name="Table 11">
            <a:extLst>
              <a:ext uri="{FF2B5EF4-FFF2-40B4-BE49-F238E27FC236}">
                <a16:creationId xmlns:a16="http://schemas.microsoft.com/office/drawing/2014/main" id="{338CB820-7AED-364C-8052-CC2CE259BAAB}"/>
              </a:ext>
            </a:extLst>
          </p:cNvPr>
          <p:cNvGraphicFramePr>
            <a:graphicFrameLocks noGrp="1"/>
          </p:cNvGraphicFramePr>
          <p:nvPr>
            <p:extLst>
              <p:ext uri="{D42A27DB-BD31-4B8C-83A1-F6EECF244321}">
                <p14:modId xmlns:p14="http://schemas.microsoft.com/office/powerpoint/2010/main" val="310114402"/>
              </p:ext>
            </p:extLst>
          </p:nvPr>
        </p:nvGraphicFramePr>
        <p:xfrm>
          <a:off x="711678" y="6470004"/>
          <a:ext cx="11023122" cy="536747"/>
        </p:xfrm>
        <a:graphic>
          <a:graphicData uri="http://schemas.openxmlformats.org/drawingml/2006/table">
            <a:tbl>
              <a:tblPr firstRow="1">
                <a:tableStyleId>{2D5ABB26-0587-4C30-8999-92F81FD0307C}</a:tableStyleId>
              </a:tblPr>
              <a:tblGrid>
                <a:gridCol w="5511561">
                  <a:extLst>
                    <a:ext uri="{9D8B030D-6E8A-4147-A177-3AD203B41FA5}">
                      <a16:colId xmlns:a16="http://schemas.microsoft.com/office/drawing/2014/main" val="1063476286"/>
                    </a:ext>
                  </a:extLst>
                </a:gridCol>
                <a:gridCol w="5511561">
                  <a:extLst>
                    <a:ext uri="{9D8B030D-6E8A-4147-A177-3AD203B41FA5}">
                      <a16:colId xmlns:a16="http://schemas.microsoft.com/office/drawing/2014/main" val="399418297"/>
                    </a:ext>
                  </a:extLst>
                </a:gridCol>
              </a:tblGrid>
              <a:tr h="5367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050" b="0" i="0" kern="1200" dirty="0">
                          <a:solidFill>
                            <a:schemeClr val="bg2"/>
                          </a:solidFill>
                          <a:effectLst/>
                          <a:latin typeface="+mn-lt"/>
                          <a:ea typeface="+mn-ea"/>
                          <a:cs typeface="+mn-cs"/>
                        </a:rPr>
                        <a:t>| Myanmar WASH Cluster </a:t>
                      </a:r>
                      <a:endParaRPr lang="en-US" sz="1050" b="0" dirty="0">
                        <a:solidFill>
                          <a:schemeClr val="bg1"/>
                        </a:solidFill>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sp>
        <p:nvSpPr>
          <p:cNvPr id="7" name="Shape 79">
            <a:extLst>
              <a:ext uri="{FF2B5EF4-FFF2-40B4-BE49-F238E27FC236}">
                <a16:creationId xmlns:a16="http://schemas.microsoft.com/office/drawing/2014/main" id="{FACBBF00-52F6-B54D-8EE1-FD215EDB8134}"/>
              </a:ext>
            </a:extLst>
          </p:cNvPr>
          <p:cNvSpPr/>
          <p:nvPr/>
        </p:nvSpPr>
        <p:spPr>
          <a:xfrm>
            <a:off x="483635" y="179680"/>
            <a:ext cx="10287284"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rPr>
              <a:t>Site Specific                      +        AQA Indicators</a:t>
            </a:r>
            <a:endParaRPr kumimoji="0"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endParaRPr>
          </a:p>
        </p:txBody>
      </p:sp>
      <p:graphicFrame>
        <p:nvGraphicFramePr>
          <p:cNvPr id="2" name="Table 1">
            <a:extLst>
              <a:ext uri="{FF2B5EF4-FFF2-40B4-BE49-F238E27FC236}">
                <a16:creationId xmlns:a16="http://schemas.microsoft.com/office/drawing/2014/main" id="{31CB2F74-914C-463F-ABDC-14A8B6905603}"/>
              </a:ext>
            </a:extLst>
          </p:cNvPr>
          <p:cNvGraphicFramePr>
            <a:graphicFrameLocks noGrp="1"/>
          </p:cNvGraphicFramePr>
          <p:nvPr/>
        </p:nvGraphicFramePr>
        <p:xfrm>
          <a:off x="5807237" y="2315416"/>
          <a:ext cx="3370469" cy="2211705"/>
        </p:xfrm>
        <a:graphic>
          <a:graphicData uri="http://schemas.openxmlformats.org/drawingml/2006/table">
            <a:tbl>
              <a:tblPr>
                <a:tableStyleId>{5FD0F851-EC5A-4D38-B0AD-8093EC10F338}</a:tableStyleId>
              </a:tblPr>
              <a:tblGrid>
                <a:gridCol w="2478562">
                  <a:extLst>
                    <a:ext uri="{9D8B030D-6E8A-4147-A177-3AD203B41FA5}">
                      <a16:colId xmlns:a16="http://schemas.microsoft.com/office/drawing/2014/main" val="3026379380"/>
                    </a:ext>
                  </a:extLst>
                </a:gridCol>
                <a:gridCol w="891907">
                  <a:extLst>
                    <a:ext uri="{9D8B030D-6E8A-4147-A177-3AD203B41FA5}">
                      <a16:colId xmlns:a16="http://schemas.microsoft.com/office/drawing/2014/main" val="2481546176"/>
                    </a:ext>
                  </a:extLst>
                </a:gridCol>
              </a:tblGrid>
              <a:tr h="200025">
                <a:tc>
                  <a:txBody>
                    <a:bodyPr/>
                    <a:lstStyle/>
                    <a:p>
                      <a:pPr algn="l" fontAlgn="b"/>
                      <a:r>
                        <a:rPr lang="en-GB" sz="1100" u="none" strike="noStrike" dirty="0">
                          <a:solidFill>
                            <a:schemeClr val="bg2"/>
                          </a:solidFill>
                          <a:effectLst/>
                        </a:rPr>
                        <a:t>Site</a:t>
                      </a:r>
                      <a:endParaRPr lang="en-GB" sz="1100" b="1" i="0" u="none" strike="noStrike" dirty="0">
                        <a:solidFill>
                          <a:schemeClr val="bg2"/>
                        </a:solidFill>
                        <a:effectLst/>
                        <a:latin typeface="Calibri" panose="020F0502020204030204" pitchFamily="34" charset="0"/>
                      </a:endParaRPr>
                    </a:p>
                  </a:txBody>
                  <a:tcPr marL="0" marR="0" marT="0" marB="0" anchor="b"/>
                </a:tc>
                <a:tc>
                  <a:txBody>
                    <a:bodyPr/>
                    <a:lstStyle/>
                    <a:p>
                      <a:pPr algn="r" fontAlgn="b"/>
                      <a:r>
                        <a:rPr lang="en-US" sz="1100" u="none" strike="noStrike" dirty="0">
                          <a:solidFill>
                            <a:schemeClr val="bg2"/>
                          </a:solidFill>
                          <a:effectLst/>
                        </a:rPr>
                        <a:t>Av/days</a:t>
                      </a:r>
                      <a:endParaRPr lang="en-US" sz="1100" b="1" i="0" u="none" strike="noStrike" dirty="0">
                        <a:solidFill>
                          <a:schemeClr val="bg2"/>
                        </a:solidFill>
                        <a:effectLst/>
                        <a:latin typeface="Calibri" panose="020F0502020204030204" pitchFamily="34" charset="0"/>
                      </a:endParaRPr>
                    </a:p>
                  </a:txBody>
                  <a:tcPr marL="0" marR="0" marT="0" marB="0" anchor="b"/>
                </a:tc>
                <a:extLst>
                  <a:ext uri="{0D108BD9-81ED-4DB2-BD59-A6C34878D82A}">
                    <a16:rowId xmlns:a16="http://schemas.microsoft.com/office/drawing/2014/main" val="742942478"/>
                  </a:ext>
                </a:extLst>
              </a:tr>
              <a:tr h="195580">
                <a:tc>
                  <a:txBody>
                    <a:bodyPr/>
                    <a:lstStyle/>
                    <a:p>
                      <a:pPr algn="l" fontAlgn="b"/>
                      <a:r>
                        <a:rPr lang="en-GB" sz="1100" u="none" strike="noStrike" dirty="0">
                          <a:solidFill>
                            <a:schemeClr val="bg1">
                              <a:lumMod val="65000"/>
                              <a:lumOff val="35000"/>
                            </a:schemeClr>
                          </a:solidFill>
                          <a:effectLst/>
                        </a:rPr>
                        <a:t>Kyauk Ta Lone</a:t>
                      </a:r>
                      <a:endParaRPr lang="en-GB" sz="1100" b="0" i="0" u="none" strike="noStrike" dirty="0">
                        <a:solidFill>
                          <a:schemeClr val="bg1">
                            <a:lumMod val="65000"/>
                            <a:lumOff val="35000"/>
                          </a:schemeClr>
                        </a:solidFill>
                        <a:effectLst/>
                        <a:latin typeface="Calibri" panose="020F0502020204030204" pitchFamily="34" charset="0"/>
                      </a:endParaRPr>
                    </a:p>
                  </a:txBody>
                  <a:tcPr marL="0" marR="0" marT="0" marB="0" anchor="b"/>
                </a:tc>
                <a:tc>
                  <a:txBody>
                    <a:bodyPr/>
                    <a:lstStyle/>
                    <a:p>
                      <a:pPr algn="r" fontAlgn="b"/>
                      <a:r>
                        <a:rPr lang="en-GB" sz="1100" b="1" u="none" strike="noStrike" dirty="0">
                          <a:solidFill>
                            <a:schemeClr val="bg1">
                              <a:lumMod val="65000"/>
                              <a:lumOff val="35000"/>
                            </a:schemeClr>
                          </a:solidFill>
                          <a:effectLst/>
                        </a:rPr>
                        <a:t>                             30 </a:t>
                      </a:r>
                      <a:endParaRPr lang="en-GB" sz="1100" b="1" i="0" u="none" strike="noStrike" dirty="0">
                        <a:solidFill>
                          <a:schemeClr val="bg1">
                            <a:lumMod val="65000"/>
                            <a:lumOff val="35000"/>
                          </a:schemeClr>
                        </a:solidFill>
                        <a:effectLst/>
                        <a:latin typeface="Calibri" panose="020F0502020204030204" pitchFamily="34" charset="0"/>
                      </a:endParaRPr>
                    </a:p>
                  </a:txBody>
                  <a:tcPr marL="0" marR="0" marT="0" marB="0" anchor="b"/>
                </a:tc>
                <a:extLst>
                  <a:ext uri="{0D108BD9-81ED-4DB2-BD59-A6C34878D82A}">
                    <a16:rowId xmlns:a16="http://schemas.microsoft.com/office/drawing/2014/main" val="2186907059"/>
                  </a:ext>
                </a:extLst>
              </a:tr>
              <a:tr h="195580">
                <a:tc>
                  <a:txBody>
                    <a:bodyPr/>
                    <a:lstStyle/>
                    <a:p>
                      <a:pPr algn="l" fontAlgn="b"/>
                      <a:r>
                        <a:rPr lang="en-GB" sz="1100" u="none" strike="noStrike" dirty="0" err="1">
                          <a:solidFill>
                            <a:schemeClr val="bg1">
                              <a:lumMod val="65000"/>
                              <a:lumOff val="35000"/>
                            </a:schemeClr>
                          </a:solidFill>
                          <a:effectLst/>
                        </a:rPr>
                        <a:t>Basare</a:t>
                      </a:r>
                      <a:endParaRPr lang="en-GB" sz="1100" b="0" i="0" u="none" strike="noStrike" dirty="0">
                        <a:solidFill>
                          <a:schemeClr val="bg1">
                            <a:lumMod val="65000"/>
                            <a:lumOff val="35000"/>
                          </a:schemeClr>
                        </a:solidFill>
                        <a:effectLst/>
                        <a:latin typeface="Calibri" panose="020F0502020204030204" pitchFamily="34" charset="0"/>
                      </a:endParaRPr>
                    </a:p>
                  </a:txBody>
                  <a:tcPr marL="0" marR="0" marT="0" marB="0" anchor="b"/>
                </a:tc>
                <a:tc>
                  <a:txBody>
                    <a:bodyPr/>
                    <a:lstStyle/>
                    <a:p>
                      <a:pPr algn="r" fontAlgn="b"/>
                      <a:r>
                        <a:rPr lang="en-GB" sz="1100" b="1" u="none" strike="noStrike" dirty="0">
                          <a:solidFill>
                            <a:schemeClr val="bg1">
                              <a:lumMod val="65000"/>
                              <a:lumOff val="35000"/>
                            </a:schemeClr>
                          </a:solidFill>
                          <a:effectLst/>
                        </a:rPr>
                        <a:t>                             21 </a:t>
                      </a:r>
                      <a:endParaRPr lang="en-GB" sz="1100" b="1" i="0" u="none" strike="noStrike" dirty="0">
                        <a:solidFill>
                          <a:schemeClr val="bg1">
                            <a:lumMod val="65000"/>
                            <a:lumOff val="35000"/>
                          </a:schemeClr>
                        </a:solidFill>
                        <a:effectLst/>
                        <a:latin typeface="Calibri" panose="020F0502020204030204" pitchFamily="34" charset="0"/>
                      </a:endParaRPr>
                    </a:p>
                  </a:txBody>
                  <a:tcPr marL="0" marR="0" marT="0" marB="0" anchor="b"/>
                </a:tc>
                <a:extLst>
                  <a:ext uri="{0D108BD9-81ED-4DB2-BD59-A6C34878D82A}">
                    <a16:rowId xmlns:a16="http://schemas.microsoft.com/office/drawing/2014/main" val="2765325035"/>
                  </a:ext>
                </a:extLst>
              </a:tr>
              <a:tr h="195580">
                <a:tc>
                  <a:txBody>
                    <a:bodyPr/>
                    <a:lstStyle/>
                    <a:p>
                      <a:pPr algn="l" fontAlgn="b"/>
                      <a:r>
                        <a:rPr lang="en-GB" sz="1100" u="none" strike="noStrike" dirty="0">
                          <a:solidFill>
                            <a:schemeClr val="bg1">
                              <a:lumMod val="65000"/>
                              <a:lumOff val="35000"/>
                            </a:schemeClr>
                          </a:solidFill>
                          <a:effectLst/>
                        </a:rPr>
                        <a:t>Say </a:t>
                      </a:r>
                      <a:r>
                        <a:rPr lang="en-GB" sz="1100" u="none" strike="noStrike" dirty="0" err="1">
                          <a:solidFill>
                            <a:schemeClr val="bg1">
                              <a:lumMod val="65000"/>
                              <a:lumOff val="35000"/>
                            </a:schemeClr>
                          </a:solidFill>
                          <a:effectLst/>
                        </a:rPr>
                        <a:t>Tha</a:t>
                      </a:r>
                      <a:r>
                        <a:rPr lang="en-GB" sz="1100" u="none" strike="noStrike" dirty="0">
                          <a:solidFill>
                            <a:schemeClr val="bg1">
                              <a:lumMod val="65000"/>
                              <a:lumOff val="35000"/>
                            </a:schemeClr>
                          </a:solidFill>
                          <a:effectLst/>
                        </a:rPr>
                        <a:t> Mar </a:t>
                      </a:r>
                      <a:r>
                        <a:rPr lang="en-GB" sz="1100" u="none" strike="noStrike" dirty="0" err="1">
                          <a:solidFill>
                            <a:schemeClr val="bg1">
                              <a:lumMod val="65000"/>
                              <a:lumOff val="35000"/>
                            </a:schemeClr>
                          </a:solidFill>
                          <a:effectLst/>
                        </a:rPr>
                        <a:t>Gyi</a:t>
                      </a:r>
                      <a:endParaRPr lang="en-GB" sz="1100" b="0" i="0" u="none" strike="noStrike" dirty="0">
                        <a:solidFill>
                          <a:schemeClr val="bg1">
                            <a:lumMod val="65000"/>
                            <a:lumOff val="35000"/>
                          </a:schemeClr>
                        </a:solidFill>
                        <a:effectLst/>
                        <a:latin typeface="Calibri" panose="020F0502020204030204" pitchFamily="34" charset="0"/>
                      </a:endParaRPr>
                    </a:p>
                  </a:txBody>
                  <a:tcPr marL="0" marR="0" marT="0" marB="0" anchor="b"/>
                </a:tc>
                <a:tc>
                  <a:txBody>
                    <a:bodyPr/>
                    <a:lstStyle/>
                    <a:p>
                      <a:pPr algn="r" fontAlgn="b"/>
                      <a:r>
                        <a:rPr lang="en-GB" sz="1100" b="1" u="none" strike="noStrike" dirty="0">
                          <a:solidFill>
                            <a:schemeClr val="bg1">
                              <a:lumMod val="65000"/>
                              <a:lumOff val="35000"/>
                            </a:schemeClr>
                          </a:solidFill>
                          <a:effectLst/>
                        </a:rPr>
                        <a:t>                             21 </a:t>
                      </a:r>
                      <a:endParaRPr lang="en-GB" sz="1100" b="1" i="0" u="none" strike="noStrike" dirty="0">
                        <a:solidFill>
                          <a:schemeClr val="bg1">
                            <a:lumMod val="65000"/>
                            <a:lumOff val="35000"/>
                          </a:schemeClr>
                        </a:solidFill>
                        <a:effectLst/>
                        <a:latin typeface="Calibri" panose="020F0502020204030204" pitchFamily="34" charset="0"/>
                      </a:endParaRPr>
                    </a:p>
                  </a:txBody>
                  <a:tcPr marL="0" marR="0" marT="0" marB="0" anchor="b"/>
                </a:tc>
                <a:extLst>
                  <a:ext uri="{0D108BD9-81ED-4DB2-BD59-A6C34878D82A}">
                    <a16:rowId xmlns:a16="http://schemas.microsoft.com/office/drawing/2014/main" val="3296704719"/>
                  </a:ext>
                </a:extLst>
              </a:tr>
              <a:tr h="195580">
                <a:tc>
                  <a:txBody>
                    <a:bodyPr/>
                    <a:lstStyle/>
                    <a:p>
                      <a:pPr algn="l" fontAlgn="b"/>
                      <a:r>
                        <a:rPr lang="en-GB" sz="1100" u="none" strike="noStrike" dirty="0" err="1">
                          <a:solidFill>
                            <a:schemeClr val="bg1">
                              <a:lumMod val="65000"/>
                              <a:lumOff val="35000"/>
                            </a:schemeClr>
                          </a:solidFill>
                          <a:effectLst/>
                        </a:rPr>
                        <a:t>Ohn</a:t>
                      </a:r>
                      <a:r>
                        <a:rPr lang="en-GB" sz="1100" u="none" strike="noStrike" dirty="0">
                          <a:solidFill>
                            <a:schemeClr val="bg1">
                              <a:lumMod val="65000"/>
                              <a:lumOff val="35000"/>
                            </a:schemeClr>
                          </a:solidFill>
                          <a:effectLst/>
                        </a:rPr>
                        <a:t> Taw </a:t>
                      </a:r>
                      <a:r>
                        <a:rPr lang="en-GB" sz="1100" u="none" strike="noStrike" dirty="0" err="1">
                          <a:solidFill>
                            <a:schemeClr val="bg1">
                              <a:lumMod val="65000"/>
                              <a:lumOff val="35000"/>
                            </a:schemeClr>
                          </a:solidFill>
                          <a:effectLst/>
                        </a:rPr>
                        <a:t>Gyi</a:t>
                      </a:r>
                      <a:r>
                        <a:rPr lang="en-GB" sz="1100" u="none" strike="noStrike" dirty="0">
                          <a:solidFill>
                            <a:schemeClr val="bg1">
                              <a:lumMod val="65000"/>
                              <a:lumOff val="35000"/>
                            </a:schemeClr>
                          </a:solidFill>
                          <a:effectLst/>
                        </a:rPr>
                        <a:t> (South)</a:t>
                      </a:r>
                      <a:endParaRPr lang="en-GB" sz="1100" b="0" i="0" u="none" strike="noStrike" dirty="0">
                        <a:solidFill>
                          <a:schemeClr val="bg1">
                            <a:lumMod val="65000"/>
                            <a:lumOff val="35000"/>
                          </a:schemeClr>
                        </a:solidFill>
                        <a:effectLst/>
                        <a:latin typeface="Calibri" panose="020F0502020204030204" pitchFamily="34" charset="0"/>
                      </a:endParaRPr>
                    </a:p>
                  </a:txBody>
                  <a:tcPr marL="0" marR="0" marT="0" marB="0" anchor="b"/>
                </a:tc>
                <a:tc>
                  <a:txBody>
                    <a:bodyPr/>
                    <a:lstStyle/>
                    <a:p>
                      <a:pPr algn="r" fontAlgn="b"/>
                      <a:r>
                        <a:rPr lang="en-GB" sz="1100" b="1" u="none" strike="noStrike" dirty="0">
                          <a:solidFill>
                            <a:schemeClr val="bg1">
                              <a:lumMod val="65000"/>
                              <a:lumOff val="35000"/>
                            </a:schemeClr>
                          </a:solidFill>
                          <a:effectLst/>
                        </a:rPr>
                        <a:t>                             20 </a:t>
                      </a:r>
                      <a:endParaRPr lang="en-GB" sz="1100" b="1" i="0" u="none" strike="noStrike" dirty="0">
                        <a:solidFill>
                          <a:schemeClr val="bg1">
                            <a:lumMod val="65000"/>
                            <a:lumOff val="35000"/>
                          </a:schemeClr>
                        </a:solidFill>
                        <a:effectLst/>
                        <a:latin typeface="Calibri" panose="020F0502020204030204" pitchFamily="34" charset="0"/>
                      </a:endParaRPr>
                    </a:p>
                  </a:txBody>
                  <a:tcPr marL="0" marR="0" marT="0" marB="0" anchor="b"/>
                </a:tc>
                <a:extLst>
                  <a:ext uri="{0D108BD9-81ED-4DB2-BD59-A6C34878D82A}">
                    <a16:rowId xmlns:a16="http://schemas.microsoft.com/office/drawing/2014/main" val="608138882"/>
                  </a:ext>
                </a:extLst>
              </a:tr>
              <a:tr h="195580">
                <a:tc>
                  <a:txBody>
                    <a:bodyPr/>
                    <a:lstStyle/>
                    <a:p>
                      <a:pPr algn="l" fontAlgn="b"/>
                      <a:r>
                        <a:rPr lang="en-US" sz="1100" u="none" strike="noStrike" dirty="0" err="1">
                          <a:solidFill>
                            <a:schemeClr val="bg1">
                              <a:lumMod val="65000"/>
                              <a:lumOff val="35000"/>
                            </a:schemeClr>
                          </a:solidFill>
                          <a:effectLst/>
                        </a:rPr>
                        <a:t>Phwe</a:t>
                      </a:r>
                      <a:r>
                        <a:rPr lang="en-US" sz="1100" u="none" strike="noStrike" dirty="0">
                          <a:solidFill>
                            <a:schemeClr val="bg1">
                              <a:lumMod val="65000"/>
                              <a:lumOff val="35000"/>
                            </a:schemeClr>
                          </a:solidFill>
                          <a:effectLst/>
                        </a:rPr>
                        <a:t> Yar Kone (Say </a:t>
                      </a:r>
                      <a:r>
                        <a:rPr lang="en-US" sz="1100" u="none" strike="noStrike" dirty="0" err="1">
                          <a:solidFill>
                            <a:schemeClr val="bg1">
                              <a:lumMod val="65000"/>
                              <a:lumOff val="35000"/>
                            </a:schemeClr>
                          </a:solidFill>
                          <a:effectLst/>
                        </a:rPr>
                        <a:t>Tha</a:t>
                      </a:r>
                      <a:r>
                        <a:rPr lang="en-US" sz="1100" u="none" strike="noStrike" dirty="0">
                          <a:solidFill>
                            <a:schemeClr val="bg1">
                              <a:lumMod val="65000"/>
                              <a:lumOff val="35000"/>
                            </a:schemeClr>
                          </a:solidFill>
                          <a:effectLst/>
                        </a:rPr>
                        <a:t> Mar </a:t>
                      </a:r>
                      <a:r>
                        <a:rPr lang="en-US" sz="1100" u="none" strike="noStrike" dirty="0" err="1">
                          <a:solidFill>
                            <a:schemeClr val="bg1">
                              <a:lumMod val="65000"/>
                              <a:lumOff val="35000"/>
                            </a:schemeClr>
                          </a:solidFill>
                          <a:effectLst/>
                        </a:rPr>
                        <a:t>Gyi</a:t>
                      </a:r>
                      <a:r>
                        <a:rPr lang="en-US" sz="1100" u="none" strike="noStrike" dirty="0">
                          <a:solidFill>
                            <a:schemeClr val="bg1">
                              <a:lumMod val="65000"/>
                              <a:lumOff val="35000"/>
                            </a:schemeClr>
                          </a:solidFill>
                          <a:effectLst/>
                        </a:rPr>
                        <a:t>)</a:t>
                      </a:r>
                      <a:endParaRPr lang="en-US" sz="1100" b="0" i="0" u="none" strike="noStrike" dirty="0">
                        <a:solidFill>
                          <a:schemeClr val="bg1">
                            <a:lumMod val="65000"/>
                            <a:lumOff val="35000"/>
                          </a:schemeClr>
                        </a:solidFill>
                        <a:effectLst/>
                        <a:latin typeface="Calibri" panose="020F0502020204030204" pitchFamily="34" charset="0"/>
                      </a:endParaRPr>
                    </a:p>
                  </a:txBody>
                  <a:tcPr marL="0" marR="0" marT="0" marB="0" anchor="b"/>
                </a:tc>
                <a:tc>
                  <a:txBody>
                    <a:bodyPr/>
                    <a:lstStyle/>
                    <a:p>
                      <a:pPr algn="r" fontAlgn="b"/>
                      <a:r>
                        <a:rPr lang="en-GB" sz="1100" b="1" u="none" strike="noStrike" dirty="0">
                          <a:solidFill>
                            <a:schemeClr val="bg1">
                              <a:lumMod val="65000"/>
                              <a:lumOff val="35000"/>
                            </a:schemeClr>
                          </a:solidFill>
                          <a:effectLst/>
                        </a:rPr>
                        <a:t>                             15 </a:t>
                      </a:r>
                      <a:endParaRPr lang="en-GB" sz="1100" b="1" i="0" u="none" strike="noStrike" dirty="0">
                        <a:solidFill>
                          <a:schemeClr val="bg1">
                            <a:lumMod val="65000"/>
                            <a:lumOff val="35000"/>
                          </a:schemeClr>
                        </a:solidFill>
                        <a:effectLst/>
                        <a:latin typeface="Calibri" panose="020F0502020204030204" pitchFamily="34" charset="0"/>
                      </a:endParaRPr>
                    </a:p>
                  </a:txBody>
                  <a:tcPr marL="0" marR="0" marT="0" marB="0" anchor="b"/>
                </a:tc>
                <a:extLst>
                  <a:ext uri="{0D108BD9-81ED-4DB2-BD59-A6C34878D82A}">
                    <a16:rowId xmlns:a16="http://schemas.microsoft.com/office/drawing/2014/main" val="951950490"/>
                  </a:ext>
                </a:extLst>
              </a:tr>
              <a:tr h="195580">
                <a:tc>
                  <a:txBody>
                    <a:bodyPr/>
                    <a:lstStyle/>
                    <a:p>
                      <a:pPr algn="l" fontAlgn="b"/>
                      <a:r>
                        <a:rPr lang="en-GB" sz="1100" u="none" strike="noStrike">
                          <a:solidFill>
                            <a:schemeClr val="bg1">
                              <a:lumMod val="65000"/>
                              <a:lumOff val="35000"/>
                            </a:schemeClr>
                          </a:solidFill>
                          <a:effectLst/>
                        </a:rPr>
                        <a:t>Sin Tet Maw</a:t>
                      </a:r>
                      <a:endParaRPr lang="en-GB" sz="1100" b="0" i="0" u="none" strike="noStrike">
                        <a:solidFill>
                          <a:schemeClr val="bg1">
                            <a:lumMod val="65000"/>
                            <a:lumOff val="35000"/>
                          </a:schemeClr>
                        </a:solidFill>
                        <a:effectLst/>
                        <a:latin typeface="Calibri" panose="020F0502020204030204" pitchFamily="34" charset="0"/>
                      </a:endParaRPr>
                    </a:p>
                  </a:txBody>
                  <a:tcPr marL="0" marR="0" marT="0" marB="0" anchor="b"/>
                </a:tc>
                <a:tc>
                  <a:txBody>
                    <a:bodyPr/>
                    <a:lstStyle/>
                    <a:p>
                      <a:pPr algn="r" fontAlgn="b"/>
                      <a:r>
                        <a:rPr lang="en-GB" sz="1100" b="1" u="none" strike="noStrike" dirty="0">
                          <a:solidFill>
                            <a:schemeClr val="bg1">
                              <a:lumMod val="65000"/>
                              <a:lumOff val="35000"/>
                            </a:schemeClr>
                          </a:solidFill>
                          <a:effectLst/>
                        </a:rPr>
                        <a:t>                               1 </a:t>
                      </a:r>
                      <a:endParaRPr lang="en-GB" sz="1100" b="1" i="0" u="none" strike="noStrike" dirty="0">
                        <a:solidFill>
                          <a:schemeClr val="bg1">
                            <a:lumMod val="65000"/>
                            <a:lumOff val="35000"/>
                          </a:schemeClr>
                        </a:solidFill>
                        <a:effectLst/>
                        <a:latin typeface="Calibri" panose="020F0502020204030204" pitchFamily="34" charset="0"/>
                      </a:endParaRPr>
                    </a:p>
                  </a:txBody>
                  <a:tcPr marL="0" marR="0" marT="0" marB="0" anchor="b"/>
                </a:tc>
                <a:extLst>
                  <a:ext uri="{0D108BD9-81ED-4DB2-BD59-A6C34878D82A}">
                    <a16:rowId xmlns:a16="http://schemas.microsoft.com/office/drawing/2014/main" val="3651466115"/>
                  </a:ext>
                </a:extLst>
              </a:tr>
            </a:tbl>
          </a:graphicData>
        </a:graphic>
      </p:graphicFrame>
      <p:graphicFrame>
        <p:nvGraphicFramePr>
          <p:cNvPr id="11" name="Chart 10">
            <a:extLst>
              <a:ext uri="{FF2B5EF4-FFF2-40B4-BE49-F238E27FC236}">
                <a16:creationId xmlns:a16="http://schemas.microsoft.com/office/drawing/2014/main" id="{0272FB1D-86D6-4160-AA01-4D6055BBA556}"/>
              </a:ext>
            </a:extLst>
          </p:cNvPr>
          <p:cNvGraphicFramePr>
            <a:graphicFrameLocks/>
          </p:cNvGraphicFramePr>
          <p:nvPr/>
        </p:nvGraphicFramePr>
        <p:xfrm>
          <a:off x="711678" y="2052670"/>
          <a:ext cx="3869157"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13" name="Shape 79">
            <a:extLst>
              <a:ext uri="{FF2B5EF4-FFF2-40B4-BE49-F238E27FC236}">
                <a16:creationId xmlns:a16="http://schemas.microsoft.com/office/drawing/2014/main" id="{9D6C062B-47DA-404F-91C5-6FC91D5D3D43}"/>
              </a:ext>
            </a:extLst>
          </p:cNvPr>
          <p:cNvSpPr/>
          <p:nvPr/>
        </p:nvSpPr>
        <p:spPr>
          <a:xfrm>
            <a:off x="822154" y="1538641"/>
            <a:ext cx="4378708"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800" b="0" i="0" u="none" strike="noStrike" kern="1200" cap="none" spc="-10" normalizeH="0" baseline="0" noProof="0" dirty="0">
                <a:ln>
                  <a:noFill/>
                </a:ln>
                <a:solidFill>
                  <a:srgbClr val="000000">
                    <a:lumMod val="50000"/>
                    <a:lumOff val="50000"/>
                  </a:srgbClr>
                </a:solidFill>
                <a:effectLst/>
                <a:uLnTx/>
                <a:uFillTx/>
                <a:latin typeface="Arial" charset="0"/>
                <a:ea typeface="Arial" charset="0"/>
                <a:cs typeface="Arial" charset="0"/>
                <a:sym typeface="Montserrat-Regular"/>
              </a:rPr>
              <a:t>How is it changing over time?</a:t>
            </a:r>
            <a:endParaRPr kumimoji="0" sz="1800" b="0" i="0" u="none" strike="noStrike" kern="1200" cap="none" spc="-10" normalizeH="0" baseline="0" noProof="0" dirty="0">
              <a:ln>
                <a:noFill/>
              </a:ln>
              <a:solidFill>
                <a:srgbClr val="000000">
                  <a:lumMod val="50000"/>
                  <a:lumOff val="50000"/>
                </a:srgbClr>
              </a:solidFill>
              <a:effectLst/>
              <a:uLnTx/>
              <a:uFillTx/>
              <a:latin typeface="Arial" charset="0"/>
              <a:ea typeface="Arial" charset="0"/>
              <a:cs typeface="Arial" charset="0"/>
              <a:sym typeface="Montserrat-Regular"/>
            </a:endParaRPr>
          </a:p>
        </p:txBody>
      </p:sp>
      <p:sp>
        <p:nvSpPr>
          <p:cNvPr id="14" name="Shape 79">
            <a:extLst>
              <a:ext uri="{FF2B5EF4-FFF2-40B4-BE49-F238E27FC236}">
                <a16:creationId xmlns:a16="http://schemas.microsoft.com/office/drawing/2014/main" id="{23DC12AA-C116-4636-A963-A87AEE831F96}"/>
              </a:ext>
            </a:extLst>
          </p:cNvPr>
          <p:cNvSpPr/>
          <p:nvPr/>
        </p:nvSpPr>
        <p:spPr>
          <a:xfrm>
            <a:off x="5754171" y="1536436"/>
            <a:ext cx="4378708"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800" b="0" i="0" u="none" strike="noStrike" kern="1200" cap="none" spc="-10" normalizeH="0" baseline="0" noProof="0" dirty="0">
                <a:ln>
                  <a:noFill/>
                </a:ln>
                <a:solidFill>
                  <a:srgbClr val="000000">
                    <a:lumMod val="50000"/>
                    <a:lumOff val="50000"/>
                  </a:srgbClr>
                </a:solidFill>
                <a:effectLst/>
                <a:uLnTx/>
                <a:uFillTx/>
                <a:latin typeface="Arial" charset="0"/>
                <a:ea typeface="Arial" charset="0"/>
                <a:cs typeface="Arial" charset="0"/>
                <a:sym typeface="Montserrat-Regular"/>
              </a:rPr>
              <a:t>Which sites are worst?</a:t>
            </a:r>
            <a:endParaRPr kumimoji="0" sz="1800" b="0" i="0" u="none" strike="noStrike" kern="1200" cap="none" spc="-10" normalizeH="0" baseline="0" noProof="0" dirty="0">
              <a:ln>
                <a:noFill/>
              </a:ln>
              <a:solidFill>
                <a:srgbClr val="000000">
                  <a:lumMod val="50000"/>
                  <a:lumOff val="50000"/>
                </a:srgbClr>
              </a:solidFill>
              <a:effectLst/>
              <a:uLnTx/>
              <a:uFillTx/>
              <a:latin typeface="Arial" charset="0"/>
              <a:ea typeface="Arial" charset="0"/>
              <a:cs typeface="Arial" charset="0"/>
              <a:sym typeface="Montserrat-Regular"/>
            </a:endParaRPr>
          </a:p>
        </p:txBody>
      </p:sp>
      <p:sp>
        <p:nvSpPr>
          <p:cNvPr id="4" name="Cross 3">
            <a:extLst>
              <a:ext uri="{FF2B5EF4-FFF2-40B4-BE49-F238E27FC236}">
                <a16:creationId xmlns:a16="http://schemas.microsoft.com/office/drawing/2014/main" id="{E87C1E6A-DC38-4F8C-A3EE-EA1107B498AC}"/>
              </a:ext>
            </a:extLst>
          </p:cNvPr>
          <p:cNvSpPr/>
          <p:nvPr/>
        </p:nvSpPr>
        <p:spPr>
          <a:xfrm>
            <a:off x="4920157" y="3105426"/>
            <a:ext cx="503583" cy="503583"/>
          </a:xfrm>
          <a:prstGeom prst="plus">
            <a:avLst>
              <a:gd name="adj" fmla="val 390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Arrow: Right 4">
            <a:extLst>
              <a:ext uri="{FF2B5EF4-FFF2-40B4-BE49-F238E27FC236}">
                <a16:creationId xmlns:a16="http://schemas.microsoft.com/office/drawing/2014/main" id="{82212767-49EA-4612-8654-72C7428465E5}"/>
              </a:ext>
            </a:extLst>
          </p:cNvPr>
          <p:cNvSpPr/>
          <p:nvPr/>
        </p:nvSpPr>
        <p:spPr>
          <a:xfrm>
            <a:off x="9457501" y="3131670"/>
            <a:ext cx="635622" cy="3754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Shape 79">
            <a:extLst>
              <a:ext uri="{FF2B5EF4-FFF2-40B4-BE49-F238E27FC236}">
                <a16:creationId xmlns:a16="http://schemas.microsoft.com/office/drawing/2014/main" id="{3CEA2772-D81F-4B04-BCDA-E7265CC3AB75}"/>
              </a:ext>
            </a:extLst>
          </p:cNvPr>
          <p:cNvSpPr/>
          <p:nvPr/>
        </p:nvSpPr>
        <p:spPr>
          <a:xfrm>
            <a:off x="10522193" y="2941718"/>
            <a:ext cx="1479307"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8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rPr>
              <a:t>Targeted Attention &amp; Action</a:t>
            </a:r>
            <a:endParaRPr kumimoji="0" sz="18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endParaRPr>
          </a:p>
        </p:txBody>
      </p:sp>
      <p:pic>
        <p:nvPicPr>
          <p:cNvPr id="16" name="Picture 2" descr="Home | GWC">
            <a:extLst>
              <a:ext uri="{FF2B5EF4-FFF2-40B4-BE49-F238E27FC236}">
                <a16:creationId xmlns:a16="http://schemas.microsoft.com/office/drawing/2014/main" id="{D4B25E1F-1DAC-4284-9E22-CB1116ED88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3973" y="80697"/>
            <a:ext cx="1111827" cy="4091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629669E-0E24-41D8-BDC9-945B37BBD114}"/>
              </a:ext>
            </a:extLst>
          </p:cNvPr>
          <p:cNvPicPr>
            <a:picLocks noChangeAspect="1"/>
          </p:cNvPicPr>
          <p:nvPr/>
        </p:nvPicPr>
        <p:blipFill>
          <a:blip r:embed="rId5"/>
          <a:stretch>
            <a:fillRect/>
          </a:stretch>
        </p:blipFill>
        <p:spPr>
          <a:xfrm>
            <a:off x="0" y="817333"/>
            <a:ext cx="12192000" cy="5686982"/>
          </a:xfrm>
          <a:prstGeom prst="rect">
            <a:avLst/>
          </a:prstGeom>
        </p:spPr>
      </p:pic>
      <p:sp>
        <p:nvSpPr>
          <p:cNvPr id="6" name="Arrow: Right 5">
            <a:extLst>
              <a:ext uri="{FF2B5EF4-FFF2-40B4-BE49-F238E27FC236}">
                <a16:creationId xmlns:a16="http://schemas.microsoft.com/office/drawing/2014/main" id="{FE6DE44A-2097-4719-AB69-2C7969C03ACF}"/>
              </a:ext>
            </a:extLst>
          </p:cNvPr>
          <p:cNvSpPr/>
          <p:nvPr/>
        </p:nvSpPr>
        <p:spPr>
          <a:xfrm>
            <a:off x="6198919" y="686988"/>
            <a:ext cx="4892634" cy="391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Flowchart: Process 9">
            <a:extLst>
              <a:ext uri="{FF2B5EF4-FFF2-40B4-BE49-F238E27FC236}">
                <a16:creationId xmlns:a16="http://schemas.microsoft.com/office/drawing/2014/main" id="{EE975B9B-3826-4E49-97EB-B2BA558840F3}"/>
              </a:ext>
            </a:extLst>
          </p:cNvPr>
          <p:cNvSpPr/>
          <p:nvPr/>
        </p:nvSpPr>
        <p:spPr>
          <a:xfrm>
            <a:off x="0" y="817333"/>
            <a:ext cx="6198919" cy="5652671"/>
          </a:xfrm>
          <a:prstGeom prst="flowChartProcess">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400718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F7E11C-0E61-2342-B8D7-04276CA5BB27}"/>
              </a:ext>
            </a:extLst>
          </p:cNvPr>
          <p:cNvSpPr txBox="1"/>
          <p:nvPr/>
        </p:nvSpPr>
        <p:spPr>
          <a:xfrm rot="16200000">
            <a:off x="11049000" y="5230001"/>
            <a:ext cx="1905000" cy="22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alpha val="40000"/>
                  </a:srgbClr>
                </a:solidFill>
                <a:effectLst/>
                <a:uLnTx/>
                <a:uFillTx/>
                <a:latin typeface="Arial" panose="020B0604020202020204"/>
                <a:ea typeface="+mn-ea"/>
                <a:cs typeface="+mn-cs"/>
              </a:rPr>
              <a:t>© UNICEF/PHOTO CREDIT</a:t>
            </a:r>
          </a:p>
        </p:txBody>
      </p:sp>
      <p:graphicFrame>
        <p:nvGraphicFramePr>
          <p:cNvPr id="12" name="Table 11">
            <a:extLst>
              <a:ext uri="{FF2B5EF4-FFF2-40B4-BE49-F238E27FC236}">
                <a16:creationId xmlns:a16="http://schemas.microsoft.com/office/drawing/2014/main" id="{338CB820-7AED-364C-8052-CC2CE259BAAB}"/>
              </a:ext>
            </a:extLst>
          </p:cNvPr>
          <p:cNvGraphicFramePr>
            <a:graphicFrameLocks noGrp="1"/>
          </p:cNvGraphicFramePr>
          <p:nvPr>
            <p:extLst>
              <p:ext uri="{D42A27DB-BD31-4B8C-83A1-F6EECF244321}">
                <p14:modId xmlns:p14="http://schemas.microsoft.com/office/powerpoint/2010/main" val="3151560613"/>
              </p:ext>
            </p:extLst>
          </p:nvPr>
        </p:nvGraphicFramePr>
        <p:xfrm>
          <a:off x="711678" y="6172200"/>
          <a:ext cx="11023122" cy="541846"/>
        </p:xfrm>
        <a:graphic>
          <a:graphicData uri="http://schemas.openxmlformats.org/drawingml/2006/table">
            <a:tbl>
              <a:tblPr firstRow="1">
                <a:tableStyleId>{2D5ABB26-0587-4C30-8999-92F81FD0307C}</a:tableStyleId>
              </a:tblPr>
              <a:tblGrid>
                <a:gridCol w="5511561">
                  <a:extLst>
                    <a:ext uri="{9D8B030D-6E8A-4147-A177-3AD203B41FA5}">
                      <a16:colId xmlns:a16="http://schemas.microsoft.com/office/drawing/2014/main" val="1063476286"/>
                    </a:ext>
                  </a:extLst>
                </a:gridCol>
                <a:gridCol w="5511561">
                  <a:extLst>
                    <a:ext uri="{9D8B030D-6E8A-4147-A177-3AD203B41FA5}">
                      <a16:colId xmlns:a16="http://schemas.microsoft.com/office/drawing/2014/main" val="399418297"/>
                    </a:ext>
                  </a:extLst>
                </a:gridCol>
              </a:tblGrid>
              <a:tr h="5367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050" b="0" i="0" kern="1200" dirty="0">
                          <a:solidFill>
                            <a:schemeClr val="bg2"/>
                          </a:solidFill>
                          <a:effectLst/>
                          <a:latin typeface="+mn-lt"/>
                          <a:ea typeface="+mn-ea"/>
                          <a:cs typeface="+mn-cs"/>
                        </a:rPr>
                        <a:t> </a:t>
                      </a:r>
                      <a:r>
                        <a:rPr lang="en-US" sz="1050" b="0" i="0" kern="1200" dirty="0">
                          <a:solidFill>
                            <a:schemeClr val="bg1"/>
                          </a:solidFill>
                          <a:effectLst/>
                          <a:latin typeface="+mn-lt"/>
                          <a:ea typeface="+mn-ea"/>
                          <a:cs typeface="+mn-cs"/>
                        </a:rPr>
                        <a:t> </a:t>
                      </a:r>
                      <a:r>
                        <a:rPr lang="en-US" sz="1050" b="0" i="0" kern="1200" dirty="0">
                          <a:solidFill>
                            <a:schemeClr val="bg2"/>
                          </a:solidFill>
                          <a:effectLst/>
                          <a:latin typeface="+mn-lt"/>
                          <a:ea typeface="+mn-ea"/>
                          <a:cs typeface="+mn-cs"/>
                        </a:rPr>
                        <a:t>| Myanmar WASH Cluster </a:t>
                      </a:r>
                      <a:endParaRPr lang="en-US" sz="1050" b="0" dirty="0">
                        <a:solidFill>
                          <a:schemeClr val="bg1"/>
                        </a:solidFil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050" b="0" dirty="0">
                        <a:solidFill>
                          <a:schemeClr val="bg1"/>
                        </a:solidFill>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sp>
        <p:nvSpPr>
          <p:cNvPr id="7" name="Shape 79">
            <a:extLst>
              <a:ext uri="{FF2B5EF4-FFF2-40B4-BE49-F238E27FC236}">
                <a16:creationId xmlns:a16="http://schemas.microsoft.com/office/drawing/2014/main" id="{FACBBF00-52F6-B54D-8EE1-FD215EDB8134}"/>
              </a:ext>
            </a:extLst>
          </p:cNvPr>
          <p:cNvSpPr/>
          <p:nvPr/>
        </p:nvSpPr>
        <p:spPr>
          <a:xfrm>
            <a:off x="816144" y="663578"/>
            <a:ext cx="3875125"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rPr>
              <a:t>Principle / Why</a:t>
            </a:r>
            <a:endParaRPr kumimoji="0"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endParaRPr>
          </a:p>
        </p:txBody>
      </p:sp>
      <p:sp>
        <p:nvSpPr>
          <p:cNvPr id="2" name="Rectangle 1">
            <a:extLst>
              <a:ext uri="{FF2B5EF4-FFF2-40B4-BE49-F238E27FC236}">
                <a16:creationId xmlns:a16="http://schemas.microsoft.com/office/drawing/2014/main" id="{E4A4A777-D1D8-482A-80A9-2AF61B39E9F5}"/>
              </a:ext>
            </a:extLst>
          </p:cNvPr>
          <p:cNvSpPr/>
          <p:nvPr/>
        </p:nvSpPr>
        <p:spPr>
          <a:xfrm>
            <a:off x="816145" y="2109868"/>
            <a:ext cx="1996661" cy="1408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Site Specific Reporting</a:t>
            </a:r>
          </a:p>
        </p:txBody>
      </p:sp>
      <p:sp>
        <p:nvSpPr>
          <p:cNvPr id="10" name="Rectangle 9">
            <a:extLst>
              <a:ext uri="{FF2B5EF4-FFF2-40B4-BE49-F238E27FC236}">
                <a16:creationId xmlns:a16="http://schemas.microsoft.com/office/drawing/2014/main" id="{DA641275-FCF0-4FC3-9124-F328FD387390}"/>
              </a:ext>
            </a:extLst>
          </p:cNvPr>
          <p:cNvSpPr/>
          <p:nvPr/>
        </p:nvSpPr>
        <p:spPr>
          <a:xfrm>
            <a:off x="3813344" y="2109868"/>
            <a:ext cx="1996661" cy="1408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AQA Metrics</a:t>
            </a:r>
          </a:p>
        </p:txBody>
      </p:sp>
      <p:sp>
        <p:nvSpPr>
          <p:cNvPr id="11" name="Cross 10">
            <a:extLst>
              <a:ext uri="{FF2B5EF4-FFF2-40B4-BE49-F238E27FC236}">
                <a16:creationId xmlns:a16="http://schemas.microsoft.com/office/drawing/2014/main" id="{13D1B650-944F-4DD4-BBE5-5D602039F17E}"/>
              </a:ext>
            </a:extLst>
          </p:cNvPr>
          <p:cNvSpPr/>
          <p:nvPr/>
        </p:nvSpPr>
        <p:spPr>
          <a:xfrm>
            <a:off x="3061283" y="2562506"/>
            <a:ext cx="503583" cy="503583"/>
          </a:xfrm>
          <a:prstGeom prst="plus">
            <a:avLst>
              <a:gd name="adj" fmla="val 390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Arrow: Right 12">
            <a:extLst>
              <a:ext uri="{FF2B5EF4-FFF2-40B4-BE49-F238E27FC236}">
                <a16:creationId xmlns:a16="http://schemas.microsoft.com/office/drawing/2014/main" id="{004392B3-28F5-4CD7-9F01-FCF7A34B61B4}"/>
              </a:ext>
            </a:extLst>
          </p:cNvPr>
          <p:cNvSpPr/>
          <p:nvPr/>
        </p:nvSpPr>
        <p:spPr>
          <a:xfrm>
            <a:off x="6019698" y="2626557"/>
            <a:ext cx="635622" cy="3754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DE2B678-16BF-4B9C-817F-9D32707333B1}"/>
              </a:ext>
            </a:extLst>
          </p:cNvPr>
          <p:cNvSpPr/>
          <p:nvPr/>
        </p:nvSpPr>
        <p:spPr>
          <a:xfrm>
            <a:off x="7020716" y="667578"/>
            <a:ext cx="3374890" cy="1251239"/>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39999"/>
                </a:solidFill>
                <a:effectLst/>
                <a:uLnTx/>
                <a:uFillTx/>
                <a:latin typeface="Arial" panose="020B0604020202020204"/>
                <a:ea typeface="+mn-ea"/>
                <a:cs typeface="+mn-cs"/>
              </a:rPr>
              <a:t>WHERE are the main needs</a:t>
            </a:r>
          </a:p>
        </p:txBody>
      </p:sp>
      <p:sp>
        <p:nvSpPr>
          <p:cNvPr id="15" name="Rectangle 14">
            <a:extLst>
              <a:ext uri="{FF2B5EF4-FFF2-40B4-BE49-F238E27FC236}">
                <a16:creationId xmlns:a16="http://schemas.microsoft.com/office/drawing/2014/main" id="{80229CC1-F78F-4103-B098-6C3BBCAD564E}"/>
              </a:ext>
            </a:extLst>
          </p:cNvPr>
          <p:cNvSpPr/>
          <p:nvPr/>
        </p:nvSpPr>
        <p:spPr>
          <a:xfrm>
            <a:off x="7020717" y="2142706"/>
            <a:ext cx="3374890" cy="1251239"/>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39999"/>
                </a:solidFill>
                <a:effectLst/>
                <a:uLnTx/>
                <a:uFillTx/>
                <a:latin typeface="Arial" panose="020B0604020202020204"/>
                <a:ea typeface="+mn-ea"/>
                <a:cs typeface="+mn-cs"/>
              </a:rPr>
              <a:t>WHAT are the main needs</a:t>
            </a:r>
          </a:p>
        </p:txBody>
      </p:sp>
      <p:sp>
        <p:nvSpPr>
          <p:cNvPr id="16" name="Rectangle 15">
            <a:extLst>
              <a:ext uri="{FF2B5EF4-FFF2-40B4-BE49-F238E27FC236}">
                <a16:creationId xmlns:a16="http://schemas.microsoft.com/office/drawing/2014/main" id="{1AAC39EA-51A7-465C-85EA-0AE416DD7400}"/>
              </a:ext>
            </a:extLst>
          </p:cNvPr>
          <p:cNvSpPr/>
          <p:nvPr/>
        </p:nvSpPr>
        <p:spPr>
          <a:xfrm>
            <a:off x="7020716" y="3616201"/>
            <a:ext cx="3374890" cy="1251239"/>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39999"/>
                </a:solidFill>
                <a:effectLst/>
                <a:uLnTx/>
                <a:uFillTx/>
                <a:latin typeface="Arial" panose="020B0604020202020204"/>
                <a:ea typeface="+mn-ea"/>
                <a:cs typeface="+mn-cs"/>
              </a:rPr>
              <a:t>WHAT is the quality of the response</a:t>
            </a:r>
          </a:p>
        </p:txBody>
      </p:sp>
    </p:spTree>
    <p:extLst>
      <p:ext uri="{BB962C8B-B14F-4D97-AF65-F5344CB8AC3E}">
        <p14:creationId xmlns:p14="http://schemas.microsoft.com/office/powerpoint/2010/main" val="3509565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F7E11C-0E61-2342-B8D7-04276CA5BB27}"/>
              </a:ext>
            </a:extLst>
          </p:cNvPr>
          <p:cNvSpPr txBox="1"/>
          <p:nvPr/>
        </p:nvSpPr>
        <p:spPr>
          <a:xfrm rot="16200000">
            <a:off x="11049000" y="5230001"/>
            <a:ext cx="1905000" cy="22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alpha val="40000"/>
                  </a:srgbClr>
                </a:solidFill>
                <a:effectLst/>
                <a:uLnTx/>
                <a:uFillTx/>
                <a:latin typeface="Arial" panose="020B0604020202020204"/>
                <a:ea typeface="+mn-ea"/>
                <a:cs typeface="+mn-cs"/>
              </a:rPr>
              <a:t>© UNICEF/PHOTO CREDIT</a:t>
            </a:r>
          </a:p>
        </p:txBody>
      </p:sp>
      <p:graphicFrame>
        <p:nvGraphicFramePr>
          <p:cNvPr id="12" name="Table 11">
            <a:extLst>
              <a:ext uri="{FF2B5EF4-FFF2-40B4-BE49-F238E27FC236}">
                <a16:creationId xmlns:a16="http://schemas.microsoft.com/office/drawing/2014/main" id="{338CB820-7AED-364C-8052-CC2CE259BAAB}"/>
              </a:ext>
            </a:extLst>
          </p:cNvPr>
          <p:cNvGraphicFramePr>
            <a:graphicFrameLocks noGrp="1"/>
          </p:cNvGraphicFramePr>
          <p:nvPr>
            <p:extLst>
              <p:ext uri="{D42A27DB-BD31-4B8C-83A1-F6EECF244321}">
                <p14:modId xmlns:p14="http://schemas.microsoft.com/office/powerpoint/2010/main" val="1865273399"/>
              </p:ext>
            </p:extLst>
          </p:nvPr>
        </p:nvGraphicFramePr>
        <p:xfrm>
          <a:off x="711678" y="6172200"/>
          <a:ext cx="11023122" cy="536747"/>
        </p:xfrm>
        <a:graphic>
          <a:graphicData uri="http://schemas.openxmlformats.org/drawingml/2006/table">
            <a:tbl>
              <a:tblPr firstRow="1">
                <a:tableStyleId>{2D5ABB26-0587-4C30-8999-92F81FD0307C}</a:tableStyleId>
              </a:tblPr>
              <a:tblGrid>
                <a:gridCol w="5511561">
                  <a:extLst>
                    <a:ext uri="{9D8B030D-6E8A-4147-A177-3AD203B41FA5}">
                      <a16:colId xmlns:a16="http://schemas.microsoft.com/office/drawing/2014/main" val="1063476286"/>
                    </a:ext>
                  </a:extLst>
                </a:gridCol>
                <a:gridCol w="5511561">
                  <a:extLst>
                    <a:ext uri="{9D8B030D-6E8A-4147-A177-3AD203B41FA5}">
                      <a16:colId xmlns:a16="http://schemas.microsoft.com/office/drawing/2014/main" val="399418297"/>
                    </a:ext>
                  </a:extLst>
                </a:gridCol>
              </a:tblGrid>
              <a:tr h="5367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050" b="0" i="0" kern="1200" dirty="0">
                          <a:solidFill>
                            <a:schemeClr val="bg2"/>
                          </a:solidFill>
                          <a:effectLst/>
                          <a:latin typeface="+mn-lt"/>
                          <a:ea typeface="+mn-ea"/>
                          <a:cs typeface="+mn-cs"/>
                        </a:rPr>
                        <a:t>| Myanmar WASH Cluster </a:t>
                      </a:r>
                      <a:endParaRPr lang="en-US" sz="1050" b="0" dirty="0">
                        <a:solidFill>
                          <a:schemeClr val="bg1"/>
                        </a:solidFill>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sp>
        <p:nvSpPr>
          <p:cNvPr id="7" name="Shape 79">
            <a:extLst>
              <a:ext uri="{FF2B5EF4-FFF2-40B4-BE49-F238E27FC236}">
                <a16:creationId xmlns:a16="http://schemas.microsoft.com/office/drawing/2014/main" id="{FACBBF00-52F6-B54D-8EE1-FD215EDB8134}"/>
              </a:ext>
            </a:extLst>
          </p:cNvPr>
          <p:cNvSpPr/>
          <p:nvPr/>
        </p:nvSpPr>
        <p:spPr>
          <a:xfrm>
            <a:off x="816145" y="663578"/>
            <a:ext cx="2904620" cy="5539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rPr>
              <a:t>How</a:t>
            </a:r>
            <a:endParaRPr kumimoji="0"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endParaRPr>
          </a:p>
        </p:txBody>
      </p:sp>
      <p:sp>
        <p:nvSpPr>
          <p:cNvPr id="8" name="TextBox 7">
            <a:extLst>
              <a:ext uri="{FF2B5EF4-FFF2-40B4-BE49-F238E27FC236}">
                <a16:creationId xmlns:a16="http://schemas.microsoft.com/office/drawing/2014/main" id="{276C22F9-F4FC-754C-8275-D35C84BAD9DE}"/>
              </a:ext>
            </a:extLst>
          </p:cNvPr>
          <p:cNvSpPr txBox="1"/>
          <p:nvPr/>
        </p:nvSpPr>
        <p:spPr>
          <a:xfrm>
            <a:off x="6223239" y="4096624"/>
            <a:ext cx="4348163" cy="1630446"/>
          </a:xfrm>
          <a:prstGeom prst="rect">
            <a:avLst/>
          </a:prstGeom>
          <a:noFill/>
        </p:spPr>
        <p:txBody>
          <a:bodyPr wrap="square" lIns="0" tIns="0" rIns="0" bIns="0" rtlCol="0">
            <a:spAutoFit/>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Arial" charset="0"/>
                <a:cs typeface="Arial" charset="0"/>
              </a:rPr>
              <a:t>Traditional activity based 3W/4W used for first phase response in fluid scenarios as an interim short-term solution to report on what/who/where until it is known which sites people will remain in the medium term</a:t>
            </a:r>
            <a:endParaRPr kumimoji="0" lang="en-US" sz="1600" b="0" i="1"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3" name="Oval 2">
            <a:extLst>
              <a:ext uri="{FF2B5EF4-FFF2-40B4-BE49-F238E27FC236}">
                <a16:creationId xmlns:a16="http://schemas.microsoft.com/office/drawing/2014/main" id="{AAF868C6-049F-4684-B5F8-39D6027BDC49}"/>
              </a:ext>
            </a:extLst>
          </p:cNvPr>
          <p:cNvSpPr/>
          <p:nvPr/>
        </p:nvSpPr>
        <p:spPr>
          <a:xfrm>
            <a:off x="1899479" y="1571386"/>
            <a:ext cx="3340461" cy="33404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panose="020B0604020202020204"/>
                <a:ea typeface="+mn-ea"/>
                <a:cs typeface="+mn-cs"/>
              </a:rPr>
              <a:t>423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FFFF"/>
                </a:solidFill>
                <a:effectLst/>
                <a:uLnTx/>
                <a:uFillTx/>
                <a:latin typeface="Arial" panose="020B0604020202020204"/>
                <a:ea typeface="+mn-ea"/>
                <a:cs typeface="+mn-cs"/>
              </a:rPr>
              <a:t>Unique Sites</a:t>
            </a:r>
          </a:p>
        </p:txBody>
      </p:sp>
      <p:sp>
        <p:nvSpPr>
          <p:cNvPr id="4" name="TextBox 3">
            <a:extLst>
              <a:ext uri="{FF2B5EF4-FFF2-40B4-BE49-F238E27FC236}">
                <a16:creationId xmlns:a16="http://schemas.microsoft.com/office/drawing/2014/main" id="{2190E20E-3E31-45DF-B283-F10D3EE2E9D7}"/>
              </a:ext>
            </a:extLst>
          </p:cNvPr>
          <p:cNvSpPr txBox="1"/>
          <p:nvPr/>
        </p:nvSpPr>
        <p:spPr>
          <a:xfrm>
            <a:off x="5927274" y="1762539"/>
            <a:ext cx="6622535" cy="95866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339999"/>
                </a:solidFill>
                <a:effectLst/>
                <a:uLnTx/>
                <a:uFillTx/>
                <a:latin typeface="Arial" panose="020B0604020202020204"/>
                <a:ea typeface="+mn-ea"/>
                <a:cs typeface="+mn-cs"/>
              </a:rPr>
              <a:t>Quarterly reporting </a:t>
            </a:r>
            <a:r>
              <a:rPr kumimoji="0" lang="en-GB" sz="2000" b="0" i="0" u="none" strike="noStrike" kern="1200" cap="none" spc="0" normalizeH="0" baseline="0" noProof="0" dirty="0">
                <a:ln>
                  <a:noFill/>
                </a:ln>
                <a:solidFill>
                  <a:srgbClr val="339999"/>
                </a:solidFill>
                <a:effectLst/>
                <a:uLnTx/>
                <a:uFillTx/>
                <a:latin typeface="Arial" panose="020B0604020202020204"/>
                <a:ea typeface="+mn-ea"/>
                <a:cs typeface="+mn-cs"/>
              </a:rPr>
              <a:t>(protracted stable situation)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339999"/>
                </a:solidFill>
                <a:effectLst/>
                <a:uLnTx/>
                <a:uFillTx/>
                <a:latin typeface="Arial" panose="020B0604020202020204"/>
                <a:ea typeface="+mn-ea"/>
                <a:cs typeface="+mn-cs"/>
              </a:rPr>
              <a:t>Sub-national analysis</a:t>
            </a:r>
          </a:p>
        </p:txBody>
      </p:sp>
    </p:spTree>
    <p:extLst>
      <p:ext uri="{BB962C8B-B14F-4D97-AF65-F5344CB8AC3E}">
        <p14:creationId xmlns:p14="http://schemas.microsoft.com/office/powerpoint/2010/main" val="2283476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WHY ACCOUTABILITY AND QUALITY ASSURANCE?</a:t>
            </a:r>
          </a:p>
        </p:txBody>
      </p:sp>
      <p:sp>
        <p:nvSpPr>
          <p:cNvPr id="4" name="Espace réservé du contenu 2">
            <a:extLst>
              <a:ext uri="{FF2B5EF4-FFF2-40B4-BE49-F238E27FC236}">
                <a16:creationId xmlns:a16="http://schemas.microsoft.com/office/drawing/2014/main" id="{36B9748C-C641-8B4D-ADBC-6F3435D894DB}"/>
              </a:ext>
            </a:extLst>
          </p:cNvPr>
          <p:cNvSpPr txBox="1">
            <a:spLocks/>
          </p:cNvSpPr>
          <p:nvPr/>
        </p:nvSpPr>
        <p:spPr>
          <a:xfrm>
            <a:off x="731837" y="3429000"/>
            <a:ext cx="3563938" cy="2916238"/>
          </a:xfrm>
          <a:prstGeom prst="rect">
            <a:avLst/>
          </a:prstGeom>
        </p:spPr>
        <p:txBody>
          <a:bodyPr vert="horz" lIns="108000" tIns="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3" indent="-171450"/>
            <a:r>
              <a:rPr lang="en-GB" sz="1400" dirty="0">
                <a:latin typeface="Avenir Next Medium" panose="020B0503020202020204" pitchFamily="34" charset="0"/>
              </a:rPr>
              <a:t>Increasingly complex operating environment</a:t>
            </a:r>
          </a:p>
          <a:p>
            <a:pPr marL="171450" lvl="3" indent="-171450"/>
            <a:r>
              <a:rPr lang="en-GB" sz="1400" dirty="0">
                <a:latin typeface="Avenir Next Medium" panose="020B0503020202020204" pitchFamily="34" charset="0"/>
              </a:rPr>
              <a:t>Demands to improve quality and AAP</a:t>
            </a:r>
          </a:p>
          <a:p>
            <a:pPr marL="171450" lvl="3" indent="-171450"/>
            <a:r>
              <a:rPr lang="en-GB" sz="1400" dirty="0">
                <a:latin typeface="Avenir Next Medium" panose="020B0503020202020204" pitchFamily="34" charset="0"/>
              </a:rPr>
              <a:t>Repetitive quality issues across contexts</a:t>
            </a:r>
          </a:p>
        </p:txBody>
      </p:sp>
      <p:sp>
        <p:nvSpPr>
          <p:cNvPr id="5" name="Rectangle 4">
            <a:extLst>
              <a:ext uri="{FF2B5EF4-FFF2-40B4-BE49-F238E27FC236}">
                <a16:creationId xmlns:a16="http://schemas.microsoft.com/office/drawing/2014/main" id="{EF6A4FFB-D93B-9449-907C-6AD07A7C6107}"/>
              </a:ext>
            </a:extLst>
          </p:cNvPr>
          <p:cNvSpPr/>
          <p:nvPr/>
        </p:nvSpPr>
        <p:spPr>
          <a:xfrm>
            <a:off x="7896225" y="3429000"/>
            <a:ext cx="3563938" cy="2039533"/>
          </a:xfrm>
          <a:prstGeom prst="rect">
            <a:avLst/>
          </a:prstGeom>
        </p:spPr>
        <p:txBody>
          <a:bodyPr wrap="square" lIns="108000" tIns="0" rIns="90000">
            <a:spAutoFit/>
          </a:bodyPr>
          <a:lstStyle/>
          <a:p>
            <a:pPr marL="171450" lvl="3" indent="-171450">
              <a:lnSpc>
                <a:spcPct val="90000"/>
              </a:lnSpc>
              <a:spcBef>
                <a:spcPts val="500"/>
              </a:spcBef>
              <a:spcAft>
                <a:spcPts val="600"/>
              </a:spcAft>
              <a:buFont typeface="Arial" panose="020B0604020202020204" pitchFamily="34" charset="0"/>
              <a:buChar char="•"/>
            </a:pPr>
            <a:r>
              <a:rPr lang="en-GB" sz="1400" dirty="0">
                <a:latin typeface="Avenir Next Medium" panose="020B0503020202020204" pitchFamily="34" charset="0"/>
              </a:rPr>
              <a:t>Participation and accountability under-prioritised</a:t>
            </a:r>
          </a:p>
          <a:p>
            <a:pPr marL="171450" lvl="3" indent="-171450">
              <a:lnSpc>
                <a:spcPct val="90000"/>
              </a:lnSpc>
              <a:spcBef>
                <a:spcPts val="500"/>
              </a:spcBef>
              <a:spcAft>
                <a:spcPts val="600"/>
              </a:spcAft>
              <a:buFont typeface="Arial" panose="020B0604020202020204" pitchFamily="34" charset="0"/>
              <a:buChar char="•"/>
            </a:pPr>
            <a:r>
              <a:rPr lang="en-GB" sz="1400" dirty="0">
                <a:latin typeface="Avenir Next Medium" panose="020B0503020202020204" pitchFamily="34" charset="0"/>
              </a:rPr>
              <a:t>Voices of those affected by crisis are under-represented agency and cluster level</a:t>
            </a:r>
          </a:p>
          <a:p>
            <a:pPr marL="171450" lvl="3" indent="-171450">
              <a:lnSpc>
                <a:spcPct val="90000"/>
              </a:lnSpc>
              <a:spcBef>
                <a:spcPts val="500"/>
              </a:spcBef>
              <a:spcAft>
                <a:spcPts val="600"/>
              </a:spcAft>
              <a:buFont typeface="Arial" panose="020B0604020202020204" pitchFamily="34" charset="0"/>
              <a:buChar char="•"/>
            </a:pPr>
            <a:r>
              <a:rPr lang="en-GB" sz="1400" dirty="0">
                <a:latin typeface="Avenir Next Medium" panose="020B0503020202020204" pitchFamily="34" charset="0"/>
              </a:rPr>
              <a:t>Responses are often blind to different needs and vulnerabilities</a:t>
            </a:r>
          </a:p>
          <a:p>
            <a:pPr lvl="3"/>
            <a:endParaRPr lang="fr-FR" dirty="0"/>
          </a:p>
        </p:txBody>
      </p:sp>
      <p:sp>
        <p:nvSpPr>
          <p:cNvPr id="6" name="Espace réservé du contenu 2">
            <a:extLst>
              <a:ext uri="{FF2B5EF4-FFF2-40B4-BE49-F238E27FC236}">
                <a16:creationId xmlns:a16="http://schemas.microsoft.com/office/drawing/2014/main" id="{2DB0D36C-897A-8346-BC94-F93992434E5F}"/>
              </a:ext>
            </a:extLst>
          </p:cNvPr>
          <p:cNvSpPr txBox="1">
            <a:spLocks/>
          </p:cNvSpPr>
          <p:nvPr/>
        </p:nvSpPr>
        <p:spPr>
          <a:xfrm>
            <a:off x="4295775" y="3445497"/>
            <a:ext cx="3600449" cy="3301114"/>
          </a:xfrm>
          <a:prstGeom prst="rect">
            <a:avLst/>
          </a:prstGeom>
        </p:spPr>
        <p:txBody>
          <a:bodyPr vert="horz" lIns="10800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spc="-100" baseline="0">
                <a:solidFill>
                  <a:schemeClr val="accent1"/>
                </a:solidFill>
                <a:latin typeface="Arial Nova" panose="020B0504020202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spc="0" baseline="0">
                <a:solidFill>
                  <a:schemeClr val="tx2"/>
                </a:solidFill>
                <a:latin typeface="Arial Nova Cond" panose="020B0506020202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Arial Nova" panose="020B0504020202020204"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Arial Nova Cond" panose="020B0506020202020204"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Arial Nova Cond" panose="020B0506020202020204"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Arial Nova Cond" panose="020B0506020202020204" pitchFamily="34" charset="0"/>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Arial Nova Cond" panose="020B0506020202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Arial Nova Cond" panose="020B0506020202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Arial Nova Cond" panose="020B0506020202020204" pitchFamily="34" charset="0"/>
                <a:ea typeface="+mn-ea"/>
                <a:cs typeface="+mn-cs"/>
              </a:defRPr>
            </a:lvl9pPr>
          </a:lstStyle>
          <a:p>
            <a:pPr marL="171450" lvl="3" indent="-171450">
              <a:lnSpc>
                <a:spcPct val="90000"/>
              </a:lnSpc>
              <a:spcBef>
                <a:spcPts val="500"/>
              </a:spcBef>
              <a:buFont typeface="Arial" panose="020B0604020202020204" pitchFamily="34" charset="0"/>
              <a:buChar char="•"/>
            </a:pPr>
            <a:r>
              <a:rPr lang="en-GB" sz="1400" dirty="0">
                <a:solidFill>
                  <a:schemeClr val="tx1"/>
                </a:solidFill>
                <a:latin typeface="Avenir Next Medium" panose="020B0503020202020204" pitchFamily="34" charset="0"/>
                <a:cs typeface="+mn-cs"/>
              </a:rPr>
              <a:t>M+E systems designed for upwards accountability, not quality management</a:t>
            </a:r>
          </a:p>
          <a:p>
            <a:pPr marL="171450" lvl="3" indent="-171450">
              <a:lnSpc>
                <a:spcPct val="90000"/>
              </a:lnSpc>
              <a:spcBef>
                <a:spcPts val="500"/>
              </a:spcBef>
              <a:buFont typeface="Arial" panose="020B0604020202020204" pitchFamily="34" charset="0"/>
              <a:buChar char="•"/>
            </a:pPr>
            <a:r>
              <a:rPr lang="en-GB" sz="1400" dirty="0">
                <a:solidFill>
                  <a:schemeClr val="tx1"/>
                </a:solidFill>
                <a:latin typeface="Avenir Next Medium" panose="020B0503020202020204" pitchFamily="34" charset="0"/>
                <a:cs typeface="+mn-cs"/>
              </a:rPr>
              <a:t>Technology enables large volumes of data collection, overwhelming analysis capacity</a:t>
            </a:r>
          </a:p>
          <a:p>
            <a:pPr marL="171450" lvl="3" indent="-171450">
              <a:lnSpc>
                <a:spcPct val="90000"/>
              </a:lnSpc>
              <a:spcBef>
                <a:spcPts val="500"/>
              </a:spcBef>
              <a:buFont typeface="Arial" panose="020B0604020202020204" pitchFamily="34" charset="0"/>
              <a:buChar char="•"/>
            </a:pPr>
            <a:r>
              <a:rPr lang="en-GB" sz="1400" dirty="0">
                <a:solidFill>
                  <a:schemeClr val="tx1"/>
                </a:solidFill>
                <a:latin typeface="Avenir Next Medium" panose="020B0503020202020204" pitchFamily="34" charset="0"/>
                <a:cs typeface="+mn-cs"/>
              </a:rPr>
              <a:t>Field-level information is rarely used to improve decision making</a:t>
            </a:r>
          </a:p>
        </p:txBody>
      </p:sp>
      <p:sp>
        <p:nvSpPr>
          <p:cNvPr id="7" name="Espace réservé du contenu 2">
            <a:extLst>
              <a:ext uri="{FF2B5EF4-FFF2-40B4-BE49-F238E27FC236}">
                <a16:creationId xmlns:a16="http://schemas.microsoft.com/office/drawing/2014/main" id="{6C015F1E-749B-4F40-9879-CDBFD27CF23B}"/>
              </a:ext>
            </a:extLst>
          </p:cNvPr>
          <p:cNvSpPr txBox="1">
            <a:spLocks/>
          </p:cNvSpPr>
          <p:nvPr/>
        </p:nvSpPr>
        <p:spPr>
          <a:xfrm>
            <a:off x="731838" y="2960015"/>
            <a:ext cx="3563938" cy="452487"/>
          </a:xfrm>
          <a:prstGeom prst="rect">
            <a:avLst/>
          </a:prstGeom>
        </p:spPr>
        <p:txBody>
          <a:bodyPr vert="horz" lIns="108000" tIns="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latin typeface="Montserrat SemiBold" pitchFamily="2" charset="77"/>
              </a:rPr>
              <a:t>Context</a:t>
            </a:r>
          </a:p>
        </p:txBody>
      </p:sp>
      <p:sp>
        <p:nvSpPr>
          <p:cNvPr id="8" name="Espace réservé du contenu 2">
            <a:extLst>
              <a:ext uri="{FF2B5EF4-FFF2-40B4-BE49-F238E27FC236}">
                <a16:creationId xmlns:a16="http://schemas.microsoft.com/office/drawing/2014/main" id="{6FC04942-BFF7-5E44-AD4A-35555A52AED8}"/>
              </a:ext>
            </a:extLst>
          </p:cNvPr>
          <p:cNvSpPr txBox="1">
            <a:spLocks/>
          </p:cNvSpPr>
          <p:nvPr/>
        </p:nvSpPr>
        <p:spPr>
          <a:xfrm>
            <a:off x="4332286" y="2960014"/>
            <a:ext cx="3563938" cy="452487"/>
          </a:xfrm>
          <a:prstGeom prst="rect">
            <a:avLst/>
          </a:prstGeom>
        </p:spPr>
        <p:txBody>
          <a:bodyPr vert="horz" lIns="108000" tIns="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latin typeface="Montserrat SemiBold" pitchFamily="2" charset="77"/>
              </a:rPr>
              <a:t>Monitoring</a:t>
            </a:r>
          </a:p>
        </p:txBody>
      </p:sp>
      <p:sp>
        <p:nvSpPr>
          <p:cNvPr id="9" name="Espace réservé du contenu 2">
            <a:extLst>
              <a:ext uri="{FF2B5EF4-FFF2-40B4-BE49-F238E27FC236}">
                <a16:creationId xmlns:a16="http://schemas.microsoft.com/office/drawing/2014/main" id="{C800A0FF-3021-A14F-8539-24D1BC555989}"/>
              </a:ext>
            </a:extLst>
          </p:cNvPr>
          <p:cNvSpPr txBox="1">
            <a:spLocks/>
          </p:cNvSpPr>
          <p:nvPr/>
        </p:nvSpPr>
        <p:spPr>
          <a:xfrm>
            <a:off x="7896224" y="2969438"/>
            <a:ext cx="3563938" cy="452487"/>
          </a:xfrm>
          <a:prstGeom prst="rect">
            <a:avLst/>
          </a:prstGeom>
        </p:spPr>
        <p:txBody>
          <a:bodyPr vert="horz" lIns="108000" tIns="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latin typeface="Montserrat SemiBold" pitchFamily="2" charset="77"/>
              </a:rPr>
              <a:t>Accountability</a:t>
            </a:r>
          </a:p>
        </p:txBody>
      </p:sp>
    </p:spTree>
    <p:extLst>
      <p:ext uri="{BB962C8B-B14F-4D97-AF65-F5344CB8AC3E}">
        <p14:creationId xmlns:p14="http://schemas.microsoft.com/office/powerpoint/2010/main" val="2770307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F7E11C-0E61-2342-B8D7-04276CA5BB27}"/>
              </a:ext>
            </a:extLst>
          </p:cNvPr>
          <p:cNvSpPr txBox="1"/>
          <p:nvPr/>
        </p:nvSpPr>
        <p:spPr>
          <a:xfrm rot="16200000">
            <a:off x="11049000" y="5230001"/>
            <a:ext cx="1905000" cy="22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alpha val="40000"/>
                  </a:srgbClr>
                </a:solidFill>
                <a:effectLst/>
                <a:uLnTx/>
                <a:uFillTx/>
                <a:latin typeface="Arial" panose="020B0604020202020204"/>
                <a:ea typeface="+mn-ea"/>
                <a:cs typeface="+mn-cs"/>
              </a:rPr>
              <a:t>© UNICEF/PHOTO CREDIT</a:t>
            </a:r>
          </a:p>
        </p:txBody>
      </p:sp>
      <p:graphicFrame>
        <p:nvGraphicFramePr>
          <p:cNvPr id="12" name="Table 11">
            <a:extLst>
              <a:ext uri="{FF2B5EF4-FFF2-40B4-BE49-F238E27FC236}">
                <a16:creationId xmlns:a16="http://schemas.microsoft.com/office/drawing/2014/main" id="{338CB820-7AED-364C-8052-CC2CE259BAAB}"/>
              </a:ext>
            </a:extLst>
          </p:cNvPr>
          <p:cNvGraphicFramePr>
            <a:graphicFrameLocks noGrp="1"/>
          </p:cNvGraphicFramePr>
          <p:nvPr/>
        </p:nvGraphicFramePr>
        <p:xfrm>
          <a:off x="711678" y="6470004"/>
          <a:ext cx="11023122" cy="536747"/>
        </p:xfrm>
        <a:graphic>
          <a:graphicData uri="http://schemas.openxmlformats.org/drawingml/2006/table">
            <a:tbl>
              <a:tblPr firstRow="1">
                <a:tableStyleId>{2D5ABB26-0587-4C30-8999-92F81FD0307C}</a:tableStyleId>
              </a:tblPr>
              <a:tblGrid>
                <a:gridCol w="5511561">
                  <a:extLst>
                    <a:ext uri="{9D8B030D-6E8A-4147-A177-3AD203B41FA5}">
                      <a16:colId xmlns:a16="http://schemas.microsoft.com/office/drawing/2014/main" val="1063476286"/>
                    </a:ext>
                  </a:extLst>
                </a:gridCol>
                <a:gridCol w="5511561">
                  <a:extLst>
                    <a:ext uri="{9D8B030D-6E8A-4147-A177-3AD203B41FA5}">
                      <a16:colId xmlns:a16="http://schemas.microsoft.com/office/drawing/2014/main" val="399418297"/>
                    </a:ext>
                  </a:extLst>
                </a:gridCol>
              </a:tblGrid>
              <a:tr h="5367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050" b="0" i="0" kern="1200" dirty="0">
                          <a:solidFill>
                            <a:schemeClr val="bg2"/>
                          </a:solidFill>
                          <a:effectLst/>
                          <a:latin typeface="+mn-lt"/>
                          <a:ea typeface="+mn-ea"/>
                          <a:cs typeface="+mn-cs"/>
                        </a:rPr>
                        <a:t>| Myanmar WASH Cluster </a:t>
                      </a:r>
                      <a:endParaRPr lang="en-US" sz="1050" b="0" dirty="0">
                        <a:solidFill>
                          <a:schemeClr val="bg1"/>
                        </a:solidFill>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sp>
        <p:nvSpPr>
          <p:cNvPr id="7" name="Shape 79">
            <a:extLst>
              <a:ext uri="{FF2B5EF4-FFF2-40B4-BE49-F238E27FC236}">
                <a16:creationId xmlns:a16="http://schemas.microsoft.com/office/drawing/2014/main" id="{FACBBF00-52F6-B54D-8EE1-FD215EDB8134}"/>
              </a:ext>
            </a:extLst>
          </p:cNvPr>
          <p:cNvSpPr/>
          <p:nvPr/>
        </p:nvSpPr>
        <p:spPr>
          <a:xfrm>
            <a:off x="483635" y="179680"/>
            <a:ext cx="10287284"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rPr>
              <a:t>Site Specific </a:t>
            </a:r>
            <a:endParaRPr kumimoji="0"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endParaRPr>
          </a:p>
        </p:txBody>
      </p:sp>
      <p:graphicFrame>
        <p:nvGraphicFramePr>
          <p:cNvPr id="11" name="Chart 10">
            <a:extLst>
              <a:ext uri="{FF2B5EF4-FFF2-40B4-BE49-F238E27FC236}">
                <a16:creationId xmlns:a16="http://schemas.microsoft.com/office/drawing/2014/main" id="{0272FB1D-86D6-4160-AA01-4D6055BBA556}"/>
              </a:ext>
            </a:extLst>
          </p:cNvPr>
          <p:cNvGraphicFramePr>
            <a:graphicFrameLocks/>
          </p:cNvGraphicFramePr>
          <p:nvPr/>
        </p:nvGraphicFramePr>
        <p:xfrm>
          <a:off x="711678" y="2052670"/>
          <a:ext cx="3869157"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13" name="Shape 79">
            <a:extLst>
              <a:ext uri="{FF2B5EF4-FFF2-40B4-BE49-F238E27FC236}">
                <a16:creationId xmlns:a16="http://schemas.microsoft.com/office/drawing/2014/main" id="{9D6C062B-47DA-404F-91C5-6FC91D5D3D43}"/>
              </a:ext>
            </a:extLst>
          </p:cNvPr>
          <p:cNvSpPr/>
          <p:nvPr/>
        </p:nvSpPr>
        <p:spPr>
          <a:xfrm>
            <a:off x="822154" y="1538641"/>
            <a:ext cx="4378708"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800" b="0" i="0" u="none" strike="noStrike" kern="1200" cap="none" spc="-10" normalizeH="0" baseline="0" noProof="0" dirty="0">
                <a:ln>
                  <a:noFill/>
                </a:ln>
                <a:solidFill>
                  <a:srgbClr val="000000">
                    <a:lumMod val="50000"/>
                    <a:lumOff val="50000"/>
                  </a:srgbClr>
                </a:solidFill>
                <a:effectLst/>
                <a:uLnTx/>
                <a:uFillTx/>
                <a:latin typeface="Arial" charset="0"/>
                <a:ea typeface="Arial" charset="0"/>
                <a:cs typeface="Arial" charset="0"/>
                <a:sym typeface="Montserrat-Regular"/>
              </a:rPr>
              <a:t>How is it changing over time?</a:t>
            </a:r>
            <a:endParaRPr kumimoji="0" sz="1800" b="0" i="0" u="none" strike="noStrike" kern="1200" cap="none" spc="-10" normalizeH="0" baseline="0" noProof="0" dirty="0">
              <a:ln>
                <a:noFill/>
              </a:ln>
              <a:solidFill>
                <a:srgbClr val="000000">
                  <a:lumMod val="50000"/>
                  <a:lumOff val="50000"/>
                </a:srgbClr>
              </a:solidFill>
              <a:effectLst/>
              <a:uLnTx/>
              <a:uFillTx/>
              <a:latin typeface="Arial" charset="0"/>
              <a:ea typeface="Arial" charset="0"/>
              <a:cs typeface="Arial" charset="0"/>
              <a:sym typeface="Montserrat-Regular"/>
            </a:endParaRPr>
          </a:p>
        </p:txBody>
      </p:sp>
      <p:sp>
        <p:nvSpPr>
          <p:cNvPr id="14" name="Shape 79">
            <a:extLst>
              <a:ext uri="{FF2B5EF4-FFF2-40B4-BE49-F238E27FC236}">
                <a16:creationId xmlns:a16="http://schemas.microsoft.com/office/drawing/2014/main" id="{23DC12AA-C116-4636-A963-A87AEE831F96}"/>
              </a:ext>
            </a:extLst>
          </p:cNvPr>
          <p:cNvSpPr/>
          <p:nvPr/>
        </p:nvSpPr>
        <p:spPr>
          <a:xfrm>
            <a:off x="5754171" y="1536436"/>
            <a:ext cx="4378708"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800" b="0" i="0" u="none" strike="noStrike" kern="1200" cap="none" spc="-10" normalizeH="0" baseline="0" noProof="0" dirty="0">
                <a:ln>
                  <a:noFill/>
                </a:ln>
                <a:solidFill>
                  <a:srgbClr val="000000">
                    <a:lumMod val="50000"/>
                    <a:lumOff val="50000"/>
                  </a:srgbClr>
                </a:solidFill>
                <a:effectLst/>
                <a:uLnTx/>
                <a:uFillTx/>
                <a:latin typeface="Arial" charset="0"/>
                <a:ea typeface="Arial" charset="0"/>
                <a:cs typeface="Arial" charset="0"/>
                <a:sym typeface="Montserrat-Regular"/>
              </a:rPr>
              <a:t>Which sites are worst?</a:t>
            </a:r>
            <a:endParaRPr kumimoji="0" sz="1800" b="0" i="0" u="none" strike="noStrike" kern="1200" cap="none" spc="-10" normalizeH="0" baseline="0" noProof="0" dirty="0">
              <a:ln>
                <a:noFill/>
              </a:ln>
              <a:solidFill>
                <a:srgbClr val="000000">
                  <a:lumMod val="50000"/>
                  <a:lumOff val="50000"/>
                </a:srgbClr>
              </a:solidFill>
              <a:effectLst/>
              <a:uLnTx/>
              <a:uFillTx/>
              <a:latin typeface="Arial" charset="0"/>
              <a:ea typeface="Arial" charset="0"/>
              <a:cs typeface="Arial" charset="0"/>
              <a:sym typeface="Montserrat-Regular"/>
            </a:endParaRPr>
          </a:p>
        </p:txBody>
      </p:sp>
      <p:sp>
        <p:nvSpPr>
          <p:cNvPr id="4" name="Cross 3">
            <a:extLst>
              <a:ext uri="{FF2B5EF4-FFF2-40B4-BE49-F238E27FC236}">
                <a16:creationId xmlns:a16="http://schemas.microsoft.com/office/drawing/2014/main" id="{E87C1E6A-DC38-4F8C-A3EE-EA1107B498AC}"/>
              </a:ext>
            </a:extLst>
          </p:cNvPr>
          <p:cNvSpPr/>
          <p:nvPr/>
        </p:nvSpPr>
        <p:spPr>
          <a:xfrm>
            <a:off x="4920157" y="3105426"/>
            <a:ext cx="503583" cy="503583"/>
          </a:xfrm>
          <a:prstGeom prst="plus">
            <a:avLst>
              <a:gd name="adj" fmla="val 390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Shape 79">
            <a:extLst>
              <a:ext uri="{FF2B5EF4-FFF2-40B4-BE49-F238E27FC236}">
                <a16:creationId xmlns:a16="http://schemas.microsoft.com/office/drawing/2014/main" id="{3CEA2772-D81F-4B04-BCDA-E7265CC3AB75}"/>
              </a:ext>
            </a:extLst>
          </p:cNvPr>
          <p:cNvSpPr/>
          <p:nvPr/>
        </p:nvSpPr>
        <p:spPr>
          <a:xfrm>
            <a:off x="10667090" y="4591513"/>
            <a:ext cx="1479307"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8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rPr>
              <a:t>Targeted Attention &amp; Action</a:t>
            </a:r>
            <a:endParaRPr kumimoji="0" sz="18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endParaRPr>
          </a:p>
        </p:txBody>
      </p:sp>
      <p:pic>
        <p:nvPicPr>
          <p:cNvPr id="16" name="Picture 2" descr="Home | GWC">
            <a:extLst>
              <a:ext uri="{FF2B5EF4-FFF2-40B4-BE49-F238E27FC236}">
                <a16:creationId xmlns:a16="http://schemas.microsoft.com/office/drawing/2014/main" id="{D4B25E1F-1DAC-4284-9E22-CB1116ED8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3973" y="80697"/>
            <a:ext cx="1111827" cy="4091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5EC859C-0C3F-4903-AB30-4CB2B7426472}"/>
              </a:ext>
            </a:extLst>
          </p:cNvPr>
          <p:cNvPicPr>
            <a:picLocks noChangeAspect="1"/>
          </p:cNvPicPr>
          <p:nvPr/>
        </p:nvPicPr>
        <p:blipFill>
          <a:blip r:embed="rId4"/>
          <a:stretch>
            <a:fillRect/>
          </a:stretch>
        </p:blipFill>
        <p:spPr>
          <a:xfrm>
            <a:off x="217606" y="956223"/>
            <a:ext cx="8726457" cy="4205646"/>
          </a:xfrm>
          <a:prstGeom prst="rect">
            <a:avLst/>
          </a:prstGeom>
        </p:spPr>
      </p:pic>
      <p:sp>
        <p:nvSpPr>
          <p:cNvPr id="18" name="Arrow: Right 17">
            <a:extLst>
              <a:ext uri="{FF2B5EF4-FFF2-40B4-BE49-F238E27FC236}">
                <a16:creationId xmlns:a16="http://schemas.microsoft.com/office/drawing/2014/main" id="{BD8963FD-DBAB-4ECA-B873-82E26F8DAE46}"/>
              </a:ext>
            </a:extLst>
          </p:cNvPr>
          <p:cNvSpPr/>
          <p:nvPr/>
        </p:nvSpPr>
        <p:spPr>
          <a:xfrm>
            <a:off x="9757295" y="4670401"/>
            <a:ext cx="730169" cy="426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 name="Picture 19">
            <a:extLst>
              <a:ext uri="{FF2B5EF4-FFF2-40B4-BE49-F238E27FC236}">
                <a16:creationId xmlns:a16="http://schemas.microsoft.com/office/drawing/2014/main" id="{890D956E-70A3-4F50-8A48-E27F771D7844}"/>
              </a:ext>
            </a:extLst>
          </p:cNvPr>
          <p:cNvPicPr>
            <a:picLocks noChangeAspect="1"/>
          </p:cNvPicPr>
          <p:nvPr/>
        </p:nvPicPr>
        <p:blipFill>
          <a:blip r:embed="rId5"/>
          <a:stretch>
            <a:fillRect/>
          </a:stretch>
        </p:blipFill>
        <p:spPr>
          <a:xfrm>
            <a:off x="2434705" y="4697120"/>
            <a:ext cx="6926580" cy="1981200"/>
          </a:xfrm>
          <a:prstGeom prst="rect">
            <a:avLst/>
          </a:prstGeom>
        </p:spPr>
      </p:pic>
    </p:spTree>
    <p:extLst>
      <p:ext uri="{BB962C8B-B14F-4D97-AF65-F5344CB8AC3E}">
        <p14:creationId xmlns:p14="http://schemas.microsoft.com/office/powerpoint/2010/main" val="4286604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F7E11C-0E61-2342-B8D7-04276CA5BB27}"/>
              </a:ext>
            </a:extLst>
          </p:cNvPr>
          <p:cNvSpPr txBox="1"/>
          <p:nvPr/>
        </p:nvSpPr>
        <p:spPr>
          <a:xfrm rot="16200000">
            <a:off x="11049000" y="5230001"/>
            <a:ext cx="1905000" cy="22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alpha val="40000"/>
                  </a:srgbClr>
                </a:solidFill>
                <a:effectLst/>
                <a:uLnTx/>
                <a:uFillTx/>
                <a:latin typeface="Arial" panose="020B0604020202020204"/>
                <a:ea typeface="+mn-ea"/>
                <a:cs typeface="+mn-cs"/>
              </a:rPr>
              <a:t>© UNICEF/PHOTO CREDIT</a:t>
            </a:r>
          </a:p>
        </p:txBody>
      </p:sp>
      <p:graphicFrame>
        <p:nvGraphicFramePr>
          <p:cNvPr id="12" name="Table 11">
            <a:extLst>
              <a:ext uri="{FF2B5EF4-FFF2-40B4-BE49-F238E27FC236}">
                <a16:creationId xmlns:a16="http://schemas.microsoft.com/office/drawing/2014/main" id="{338CB820-7AED-364C-8052-CC2CE259BAAB}"/>
              </a:ext>
            </a:extLst>
          </p:cNvPr>
          <p:cNvGraphicFramePr>
            <a:graphicFrameLocks noGrp="1"/>
          </p:cNvGraphicFramePr>
          <p:nvPr/>
        </p:nvGraphicFramePr>
        <p:xfrm>
          <a:off x="711678" y="6470004"/>
          <a:ext cx="11023122" cy="536747"/>
        </p:xfrm>
        <a:graphic>
          <a:graphicData uri="http://schemas.openxmlformats.org/drawingml/2006/table">
            <a:tbl>
              <a:tblPr firstRow="1">
                <a:tableStyleId>{2D5ABB26-0587-4C30-8999-92F81FD0307C}</a:tableStyleId>
              </a:tblPr>
              <a:tblGrid>
                <a:gridCol w="5511561">
                  <a:extLst>
                    <a:ext uri="{9D8B030D-6E8A-4147-A177-3AD203B41FA5}">
                      <a16:colId xmlns:a16="http://schemas.microsoft.com/office/drawing/2014/main" val="1063476286"/>
                    </a:ext>
                  </a:extLst>
                </a:gridCol>
                <a:gridCol w="5511561">
                  <a:extLst>
                    <a:ext uri="{9D8B030D-6E8A-4147-A177-3AD203B41FA5}">
                      <a16:colId xmlns:a16="http://schemas.microsoft.com/office/drawing/2014/main" val="399418297"/>
                    </a:ext>
                  </a:extLst>
                </a:gridCol>
              </a:tblGrid>
              <a:tr h="5367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050" b="0" i="0" kern="1200" dirty="0">
                          <a:solidFill>
                            <a:schemeClr val="bg2"/>
                          </a:solidFill>
                          <a:effectLst/>
                          <a:latin typeface="+mn-lt"/>
                          <a:ea typeface="+mn-ea"/>
                          <a:cs typeface="+mn-cs"/>
                        </a:rPr>
                        <a:t>| Myanmar WASH Cluster </a:t>
                      </a:r>
                      <a:endParaRPr lang="en-US" sz="1050" b="0" dirty="0">
                        <a:solidFill>
                          <a:schemeClr val="bg1"/>
                        </a:solidFill>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sp>
        <p:nvSpPr>
          <p:cNvPr id="7" name="Shape 79">
            <a:extLst>
              <a:ext uri="{FF2B5EF4-FFF2-40B4-BE49-F238E27FC236}">
                <a16:creationId xmlns:a16="http://schemas.microsoft.com/office/drawing/2014/main" id="{FACBBF00-52F6-B54D-8EE1-FD215EDB8134}"/>
              </a:ext>
            </a:extLst>
          </p:cNvPr>
          <p:cNvSpPr/>
          <p:nvPr/>
        </p:nvSpPr>
        <p:spPr>
          <a:xfrm>
            <a:off x="483635" y="244429"/>
            <a:ext cx="10287284"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rPr>
              <a:t>Coupled with community feedback</a:t>
            </a:r>
            <a:endParaRPr kumimoji="0"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endParaRPr>
          </a:p>
        </p:txBody>
      </p:sp>
      <p:sp>
        <p:nvSpPr>
          <p:cNvPr id="15" name="Shape 79">
            <a:extLst>
              <a:ext uri="{FF2B5EF4-FFF2-40B4-BE49-F238E27FC236}">
                <a16:creationId xmlns:a16="http://schemas.microsoft.com/office/drawing/2014/main" id="{3CEA2772-D81F-4B04-BCDA-E7265CC3AB75}"/>
              </a:ext>
            </a:extLst>
          </p:cNvPr>
          <p:cNvSpPr/>
          <p:nvPr/>
        </p:nvSpPr>
        <p:spPr>
          <a:xfrm>
            <a:off x="10522193" y="2941718"/>
            <a:ext cx="1479307"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8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rPr>
              <a:t>Targeted Attention &amp; Action</a:t>
            </a:r>
            <a:endParaRPr kumimoji="0" sz="18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endParaRPr>
          </a:p>
        </p:txBody>
      </p:sp>
      <p:pic>
        <p:nvPicPr>
          <p:cNvPr id="16" name="Picture 2" descr="Home | GWC">
            <a:extLst>
              <a:ext uri="{FF2B5EF4-FFF2-40B4-BE49-F238E27FC236}">
                <a16:creationId xmlns:a16="http://schemas.microsoft.com/office/drawing/2014/main" id="{D4B25E1F-1DAC-4284-9E22-CB1116ED8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3973" y="80697"/>
            <a:ext cx="1111827" cy="4091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6">
            <a:extLst>
              <a:ext uri="{FF2B5EF4-FFF2-40B4-BE49-F238E27FC236}">
                <a16:creationId xmlns:a16="http://schemas.microsoft.com/office/drawing/2014/main" id="{6EB5F37D-9E8C-4BEE-A652-FACE13067D9C}"/>
              </a:ext>
            </a:extLst>
          </p:cNvPr>
          <p:cNvGraphicFramePr>
            <a:graphicFrameLocks noGrp="1"/>
          </p:cNvGraphicFramePr>
          <p:nvPr>
            <p:extLst>
              <p:ext uri="{D42A27DB-BD31-4B8C-83A1-F6EECF244321}">
                <p14:modId xmlns:p14="http://schemas.microsoft.com/office/powerpoint/2010/main" val="532419923"/>
              </p:ext>
            </p:extLst>
          </p:nvPr>
        </p:nvGraphicFramePr>
        <p:xfrm>
          <a:off x="483635" y="1591308"/>
          <a:ext cx="7965775" cy="4705493"/>
        </p:xfrm>
        <a:graphic>
          <a:graphicData uri="http://schemas.openxmlformats.org/drawingml/2006/table">
            <a:tbl>
              <a:tblPr/>
              <a:tblGrid>
                <a:gridCol w="1593155">
                  <a:extLst>
                    <a:ext uri="{9D8B030D-6E8A-4147-A177-3AD203B41FA5}">
                      <a16:colId xmlns:a16="http://schemas.microsoft.com/office/drawing/2014/main" val="4157229119"/>
                    </a:ext>
                  </a:extLst>
                </a:gridCol>
                <a:gridCol w="6372620">
                  <a:extLst>
                    <a:ext uri="{9D8B030D-6E8A-4147-A177-3AD203B41FA5}">
                      <a16:colId xmlns:a16="http://schemas.microsoft.com/office/drawing/2014/main" val="4039369127"/>
                    </a:ext>
                  </a:extLst>
                </a:gridCol>
              </a:tblGrid>
              <a:tr h="71090">
                <a:tc gridSpan="2">
                  <a:txBody>
                    <a:bodyPr/>
                    <a:lstStyle/>
                    <a:p>
                      <a:pPr algn="ctr" fontAlgn="ctr"/>
                      <a:r>
                        <a:rPr lang="en-US" sz="1200" b="1" i="0" u="none" strike="noStrike" dirty="0">
                          <a:solidFill>
                            <a:srgbClr val="FFFFFF"/>
                          </a:solidFill>
                          <a:effectLst/>
                          <a:latin typeface="Calibri" panose="020F0502020204030204" pitchFamily="34" charset="0"/>
                        </a:rPr>
                        <a:t>Community Feedback (Q2-2019) from Cluster Team Monitoring</a:t>
                      </a:r>
                    </a:p>
                  </a:txBody>
                  <a:tcPr marL="0" marR="0" marT="0" marB="0" anchor="ctr">
                    <a:lnL>
                      <a:noFill/>
                    </a:lnL>
                    <a:lnR>
                      <a:noFill/>
                    </a:lnR>
                    <a:lnT>
                      <a:noFill/>
                    </a:lnT>
                    <a:lnB>
                      <a:noFill/>
                    </a:lnB>
                    <a:solidFill>
                      <a:srgbClr val="000000"/>
                    </a:solidFill>
                  </a:tcPr>
                </a:tc>
                <a:tc hMerge="1">
                  <a:txBody>
                    <a:bodyPr/>
                    <a:lstStyle/>
                    <a:p>
                      <a:endParaRPr lang="pt-BR"/>
                    </a:p>
                  </a:txBody>
                  <a:tcPr/>
                </a:tc>
                <a:extLst>
                  <a:ext uri="{0D108BD9-81ED-4DB2-BD59-A6C34878D82A}">
                    <a16:rowId xmlns:a16="http://schemas.microsoft.com/office/drawing/2014/main" val="1178297598"/>
                  </a:ext>
                </a:extLst>
              </a:tr>
              <a:tr h="188442">
                <a:tc>
                  <a:txBody>
                    <a:bodyPr/>
                    <a:lstStyle/>
                    <a:p>
                      <a:pPr algn="l" fontAlgn="b"/>
                      <a:r>
                        <a:rPr lang="en-US" sz="1000" b="0" i="0" u="none" strike="noStrike">
                          <a:solidFill>
                            <a:srgbClr val="FFFFFF"/>
                          </a:solidFill>
                          <a:effectLst/>
                          <a:latin typeface="Calibri" panose="020F0502020204030204" pitchFamily="34" charset="0"/>
                        </a:rPr>
                        <a:t>State</a:t>
                      </a:r>
                    </a:p>
                  </a:txBody>
                  <a:tcPr marL="0" marR="0" marT="0" marB="0" anchor="b">
                    <a:lnL>
                      <a:noFill/>
                    </a:lnL>
                    <a:lnR>
                      <a:noFill/>
                    </a:lnR>
                    <a:lnT>
                      <a:noFill/>
                    </a:lnT>
                    <a:lnB w="6350" cap="flat" cmpd="sng" algn="ctr">
                      <a:solidFill>
                        <a:srgbClr val="FFFFFF"/>
                      </a:solidFill>
                      <a:prstDash val="solid"/>
                      <a:round/>
                      <a:headEnd type="none" w="med" len="med"/>
                      <a:tailEnd type="none" w="med" len="med"/>
                    </a:lnB>
                    <a:solidFill>
                      <a:srgbClr val="0070C0"/>
                    </a:solidFill>
                  </a:tcPr>
                </a:tc>
                <a:tc>
                  <a:txBody>
                    <a:bodyPr/>
                    <a:lstStyle/>
                    <a:p>
                      <a:pPr algn="l" fontAlgn="b"/>
                      <a:r>
                        <a:rPr lang="en-US" sz="1000" b="0" i="0" u="none" strike="noStrike">
                          <a:solidFill>
                            <a:srgbClr val="FFFFFF"/>
                          </a:solidFill>
                          <a:effectLst/>
                          <a:latin typeface="Calibri" panose="020F0502020204030204" pitchFamily="34" charset="0"/>
                        </a:rPr>
                        <a:t>WATER_17. Water issues/challenges (Community Feedback)</a:t>
                      </a:r>
                    </a:p>
                  </a:txBody>
                  <a:tcPr marL="0" marR="0" marT="0" marB="0" anchor="b">
                    <a:lnL>
                      <a:noFill/>
                    </a:lnL>
                    <a:lnR>
                      <a:noFill/>
                    </a:lnR>
                    <a:lnT>
                      <a:noFill/>
                    </a:lnT>
                    <a:lnB w="6350" cap="flat" cmpd="sng" algn="ctr">
                      <a:solidFill>
                        <a:srgbClr val="D9E1F2"/>
                      </a:solidFill>
                      <a:prstDash val="solid"/>
                      <a:round/>
                      <a:headEnd type="none" w="med" len="med"/>
                      <a:tailEnd type="none" w="med" len="med"/>
                    </a:lnB>
                    <a:solidFill>
                      <a:srgbClr val="0070C0"/>
                    </a:solidFill>
                  </a:tcPr>
                </a:tc>
                <a:extLst>
                  <a:ext uri="{0D108BD9-81ED-4DB2-BD59-A6C34878D82A}">
                    <a16:rowId xmlns:a16="http://schemas.microsoft.com/office/drawing/2014/main" val="937199231"/>
                  </a:ext>
                </a:extLst>
              </a:tr>
              <a:tr h="188442">
                <a:tc>
                  <a:txBody>
                    <a:bodyPr/>
                    <a:lstStyle/>
                    <a:p>
                      <a:pPr algn="l" fontAlgn="b"/>
                      <a:r>
                        <a:rPr lang="en-US" sz="1000" b="0" i="0" u="none" strike="noStrike">
                          <a:solidFill>
                            <a:srgbClr val="FFFFFF"/>
                          </a:solidFill>
                          <a:effectLst/>
                          <a:latin typeface="Calibri" panose="020F0502020204030204" pitchFamily="34" charset="0"/>
                        </a:rPr>
                        <a:t>Rakhine</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4C6E7"/>
                    </a:solidFill>
                  </a:tcPr>
                </a:tc>
                <a:tc>
                  <a:txBody>
                    <a:bodyPr/>
                    <a:lstStyle/>
                    <a:p>
                      <a:pPr algn="l" fontAlgn="b"/>
                      <a:r>
                        <a:rPr lang="en-US" sz="1000" b="0" i="0" u="none" strike="noStrike">
                          <a:solidFill>
                            <a:srgbClr val="000000"/>
                          </a:solidFill>
                          <a:effectLst/>
                          <a:latin typeface="Times New Roman" panose="02020603050405020304" pitchFamily="18" charset="0"/>
                        </a:rPr>
                        <a:t>Water storage container is not enough for the population.</a:t>
                      </a:r>
                    </a:p>
                  </a:txBody>
                  <a:tcPr marL="0" marR="0" marT="0" marB="0" anchor="b">
                    <a:lnL w="6350" cap="flat" cmpd="sng" algn="ctr">
                      <a:solidFill>
                        <a:srgbClr val="FFFFFF"/>
                      </a:solidFill>
                      <a:prstDash val="solid"/>
                      <a:round/>
                      <a:headEnd type="none" w="med" len="med"/>
                      <a:tailEnd type="none" w="med" len="med"/>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910667360"/>
                  </a:ext>
                </a:extLst>
              </a:tr>
              <a:tr h="188442">
                <a:tc>
                  <a:txBody>
                    <a:bodyPr/>
                    <a:lstStyle/>
                    <a:p>
                      <a:pPr algn="l" fontAlgn="b"/>
                      <a:r>
                        <a:rPr lang="en-US" sz="1000" b="0" i="0" u="none" strike="noStrike">
                          <a:solidFill>
                            <a:srgbClr val="FFFFFF"/>
                          </a:solidFill>
                          <a:effectLst/>
                          <a:latin typeface="Calibri" panose="020F0502020204030204" pitchFamily="34" charset="0"/>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B4C6E7"/>
                    </a:solidFill>
                  </a:tcPr>
                </a:tc>
                <a:tc>
                  <a:txBody>
                    <a:bodyPr/>
                    <a:lstStyle/>
                    <a:p>
                      <a:pPr algn="l" fontAlgn="b"/>
                      <a:r>
                        <a:rPr lang="en-US" sz="1000" b="0" i="0" u="none" strike="noStrike">
                          <a:solidFill>
                            <a:srgbClr val="000000"/>
                          </a:solidFill>
                          <a:effectLst/>
                          <a:latin typeface="Times New Roman" panose="02020603050405020304" pitchFamily="18" charset="0"/>
                        </a:rPr>
                        <a:t>Water shortage issue</a:t>
                      </a:r>
                    </a:p>
                  </a:txBody>
                  <a:tcPr marL="0" marR="0" marT="0" marB="0" anchor="b">
                    <a:lnL w="6350" cap="flat" cmpd="sng" algn="ctr">
                      <a:solidFill>
                        <a:srgbClr val="FFFFFF"/>
                      </a:solidFill>
                      <a:prstDash val="solid"/>
                      <a:round/>
                      <a:headEnd type="none" w="med" len="med"/>
                      <a:tailEnd type="none" w="med" len="med"/>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2518568269"/>
                  </a:ext>
                </a:extLst>
              </a:tr>
              <a:tr h="188442">
                <a:tc>
                  <a:txBody>
                    <a:bodyPr/>
                    <a:lstStyle/>
                    <a:p>
                      <a:pPr algn="l" fontAlgn="b"/>
                      <a:r>
                        <a:rPr lang="en-US" sz="1000" b="0" i="0" u="none" strike="noStrike">
                          <a:solidFill>
                            <a:srgbClr val="FFFFFF"/>
                          </a:solidFill>
                          <a:effectLst/>
                          <a:latin typeface="Calibri" panose="020F0502020204030204" pitchFamily="34" charset="0"/>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B4C6E7"/>
                    </a:solidFill>
                  </a:tcPr>
                </a:tc>
                <a:tc>
                  <a:txBody>
                    <a:bodyPr/>
                    <a:lstStyle/>
                    <a:p>
                      <a:pPr algn="l" fontAlgn="b"/>
                      <a:r>
                        <a:rPr lang="en-US" sz="1000" b="0" i="0" u="none" strike="noStrike">
                          <a:solidFill>
                            <a:srgbClr val="000000"/>
                          </a:solidFill>
                          <a:effectLst/>
                          <a:latin typeface="Times New Roman" panose="02020603050405020304" pitchFamily="18" charset="0"/>
                        </a:rPr>
                        <a:t>Far from water sources</a:t>
                      </a:r>
                    </a:p>
                  </a:txBody>
                  <a:tcPr marL="0" marR="0" marT="0" marB="0" anchor="b">
                    <a:lnL w="6350" cap="flat" cmpd="sng" algn="ctr">
                      <a:solidFill>
                        <a:srgbClr val="FFFFFF"/>
                      </a:solidFill>
                      <a:prstDash val="solid"/>
                      <a:round/>
                      <a:headEnd type="none" w="med" len="med"/>
                      <a:tailEnd type="none" w="med" len="med"/>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a16="http://schemas.microsoft.com/office/drawing/2014/main" val="3665257294"/>
                  </a:ext>
                </a:extLst>
              </a:tr>
              <a:tr h="188442">
                <a:tc>
                  <a:txBody>
                    <a:bodyPr/>
                    <a:lstStyle/>
                    <a:p>
                      <a:pPr algn="l" fontAlgn="b"/>
                      <a:r>
                        <a:rPr lang="en-US" sz="1000" b="0" i="0" u="none" strike="noStrike">
                          <a:solidFill>
                            <a:srgbClr val="FFFFFF"/>
                          </a:solidFill>
                          <a:effectLst/>
                          <a:latin typeface="Calibri" panose="020F0502020204030204" pitchFamily="34" charset="0"/>
                        </a:rPr>
                        <a:t>General_state</a:t>
                      </a: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CE4D6"/>
                      </a:solidFill>
                      <a:prstDash val="solid"/>
                      <a:round/>
                      <a:headEnd type="none" w="med" len="med"/>
                      <a:tailEnd type="none" w="med" len="med"/>
                    </a:lnB>
                    <a:solidFill>
                      <a:srgbClr val="C65911"/>
                    </a:solidFill>
                  </a:tcPr>
                </a:tc>
                <a:tc>
                  <a:txBody>
                    <a:bodyPr/>
                    <a:lstStyle/>
                    <a:p>
                      <a:pPr algn="l" fontAlgn="b"/>
                      <a:r>
                        <a:rPr lang="en-US" sz="1000" b="0" i="0" u="none" strike="noStrike">
                          <a:solidFill>
                            <a:srgbClr val="FFFFFF"/>
                          </a:solidFill>
                          <a:effectLst/>
                          <a:latin typeface="Calibri" panose="020F0502020204030204" pitchFamily="34" charset="0"/>
                        </a:rPr>
                        <a:t>Sanitation_23. Sanitation issues/challenges (Community Feedback)</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FCE4D6"/>
                      </a:solidFill>
                      <a:prstDash val="solid"/>
                      <a:round/>
                      <a:headEnd type="none" w="med" len="med"/>
                      <a:tailEnd type="none" w="med" len="med"/>
                    </a:lnB>
                    <a:solidFill>
                      <a:srgbClr val="C65911"/>
                    </a:solidFill>
                  </a:tcPr>
                </a:tc>
                <a:extLst>
                  <a:ext uri="{0D108BD9-81ED-4DB2-BD59-A6C34878D82A}">
                    <a16:rowId xmlns:a16="http://schemas.microsoft.com/office/drawing/2014/main" val="771391798"/>
                  </a:ext>
                </a:extLst>
              </a:tr>
              <a:tr h="565327">
                <a:tc>
                  <a:txBody>
                    <a:bodyPr/>
                    <a:lstStyle/>
                    <a:p>
                      <a:pPr algn="l" fontAlgn="b"/>
                      <a:r>
                        <a:rPr lang="en-US" sz="1000" b="0" i="0" u="none" strike="noStrike">
                          <a:solidFill>
                            <a:srgbClr val="FFFFFF"/>
                          </a:solidFill>
                          <a:effectLst/>
                          <a:latin typeface="Calibri" panose="020F0502020204030204" pitchFamily="34" charset="0"/>
                        </a:rPr>
                        <a:t>Rakhine</a:t>
                      </a:r>
                    </a:p>
                  </a:txBody>
                  <a:tcPr marL="0" marR="0" marT="0" marB="0" anchor="b">
                    <a:lnL>
                      <a:noFill/>
                    </a:lnL>
                    <a:lnR>
                      <a:noFill/>
                    </a:lnR>
                    <a:lnT w="6350" cap="flat" cmpd="sng" algn="ctr">
                      <a:solidFill>
                        <a:srgbClr val="FCE4D6"/>
                      </a:solidFill>
                      <a:prstDash val="solid"/>
                      <a:round/>
                      <a:headEnd type="none" w="med" len="med"/>
                      <a:tailEnd type="none" w="med" len="med"/>
                    </a:lnT>
                    <a:lnB w="6350" cap="flat" cmpd="sng" algn="ctr">
                      <a:solidFill>
                        <a:srgbClr val="F4B084"/>
                      </a:solidFill>
                      <a:prstDash val="solid"/>
                      <a:round/>
                      <a:headEnd type="none" w="med" len="med"/>
                      <a:tailEnd type="none" w="med" len="med"/>
                    </a:lnB>
                    <a:solidFill>
                      <a:srgbClr val="F4B084"/>
                    </a:solidFill>
                  </a:tcPr>
                </a:tc>
                <a:tc>
                  <a:txBody>
                    <a:bodyPr/>
                    <a:lstStyle/>
                    <a:p>
                      <a:pPr algn="l" fontAlgn="b"/>
                      <a:r>
                        <a:rPr lang="en-US" sz="1000" b="0" i="0" u="none" strike="noStrike" dirty="0">
                          <a:solidFill>
                            <a:srgbClr val="000000"/>
                          </a:solidFill>
                          <a:effectLst/>
                          <a:latin typeface="Times New Roman" panose="02020603050405020304" pitchFamily="18" charset="0"/>
                        </a:rPr>
                        <a:t>No enough water for latrine cleaning. SI hired the cleaner for cleaning latrines and they worked two days per month. The community requested to do latrine cleaning more frequently.</a:t>
                      </a:r>
                    </a:p>
                  </a:txBody>
                  <a:tcPr marL="0" marR="0" marT="0" marB="0" anchor="b">
                    <a:lnL>
                      <a:noFill/>
                    </a:lnL>
                    <a:lnR>
                      <a:noFill/>
                    </a:lnR>
                    <a:lnT w="6350" cap="flat" cmpd="sng" algn="ctr">
                      <a:solidFill>
                        <a:srgbClr val="FCE4D6"/>
                      </a:solidFill>
                      <a:prstDash val="solid"/>
                      <a:round/>
                      <a:headEnd type="none" w="med" len="med"/>
                      <a:tailEnd type="none" w="med" len="med"/>
                    </a:lnT>
                    <a:lnB w="6350" cap="flat" cmpd="sng" algn="ctr">
                      <a:solidFill>
                        <a:srgbClr val="FCE4D6"/>
                      </a:solidFill>
                      <a:prstDash val="solid"/>
                      <a:round/>
                      <a:headEnd type="none" w="med" len="med"/>
                      <a:tailEnd type="none" w="med" len="med"/>
                    </a:lnB>
                  </a:tcPr>
                </a:tc>
                <a:extLst>
                  <a:ext uri="{0D108BD9-81ED-4DB2-BD59-A6C34878D82A}">
                    <a16:rowId xmlns:a16="http://schemas.microsoft.com/office/drawing/2014/main" val="1970029156"/>
                  </a:ext>
                </a:extLst>
              </a:tr>
              <a:tr h="188442">
                <a:tc>
                  <a:txBody>
                    <a:bodyPr/>
                    <a:lstStyle/>
                    <a:p>
                      <a:pPr algn="l" fontAlgn="b"/>
                      <a:r>
                        <a:rPr lang="en-US" sz="1000" b="0" i="0" u="none" strike="noStrike">
                          <a:solidFill>
                            <a:srgbClr val="FFFFFF"/>
                          </a:solidFill>
                          <a:effectLst/>
                          <a:latin typeface="Calibri" panose="020F0502020204030204" pitchFamily="34" charset="0"/>
                        </a:rPr>
                        <a:t> </a:t>
                      </a:r>
                    </a:p>
                  </a:txBody>
                  <a:tcPr marL="0" marR="0" marT="0" marB="0" anchor="b">
                    <a:lnL>
                      <a:noFill/>
                    </a:lnL>
                    <a:lnR>
                      <a:noFill/>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solidFill>
                      <a:srgbClr val="F4B084"/>
                    </a:solidFill>
                  </a:tcPr>
                </a:tc>
                <a:tc>
                  <a:txBody>
                    <a:bodyPr/>
                    <a:lstStyle/>
                    <a:p>
                      <a:pPr algn="l" fontAlgn="b"/>
                      <a:r>
                        <a:rPr lang="en-US" sz="1000" b="0" i="0" u="none" strike="noStrike" dirty="0">
                          <a:solidFill>
                            <a:srgbClr val="000000"/>
                          </a:solidFill>
                          <a:effectLst/>
                          <a:latin typeface="Times New Roman" panose="02020603050405020304" pitchFamily="18" charset="0"/>
                        </a:rPr>
                        <a:t>Water is not </a:t>
                      </a:r>
                      <a:r>
                        <a:rPr lang="en-US" sz="1000" b="0" i="0" u="none" strike="noStrike" dirty="0" err="1">
                          <a:solidFill>
                            <a:srgbClr val="000000"/>
                          </a:solidFill>
                          <a:effectLst/>
                          <a:latin typeface="Times New Roman" panose="02020603050405020304" pitchFamily="18" charset="0"/>
                        </a:rPr>
                        <a:t>availabe</a:t>
                      </a:r>
                      <a:r>
                        <a:rPr lang="en-US" sz="1000" b="0" i="0" u="none" strike="noStrike" dirty="0">
                          <a:solidFill>
                            <a:srgbClr val="000000"/>
                          </a:solidFill>
                          <a:effectLst/>
                          <a:latin typeface="Times New Roman" panose="02020603050405020304" pitchFamily="18" charset="0"/>
                        </a:rPr>
                        <a:t> near the latrines and most of the IDPs do not use latrines.</a:t>
                      </a:r>
                    </a:p>
                  </a:txBody>
                  <a:tcPr marL="0" marR="0" marT="0" marB="0" anchor="b">
                    <a:lnL>
                      <a:noFill/>
                    </a:lnL>
                    <a:lnR>
                      <a:noFill/>
                    </a:lnR>
                    <a:lnT w="6350" cap="flat" cmpd="sng" algn="ctr">
                      <a:solidFill>
                        <a:srgbClr val="FCE4D6"/>
                      </a:solidFill>
                      <a:prstDash val="solid"/>
                      <a:round/>
                      <a:headEnd type="none" w="med" len="med"/>
                      <a:tailEnd type="none" w="med" len="med"/>
                    </a:lnT>
                    <a:lnB w="6350" cap="flat" cmpd="sng" algn="ctr">
                      <a:solidFill>
                        <a:srgbClr val="FCE4D6"/>
                      </a:solidFill>
                      <a:prstDash val="solid"/>
                      <a:round/>
                      <a:headEnd type="none" w="med" len="med"/>
                      <a:tailEnd type="none" w="med" len="med"/>
                    </a:lnB>
                  </a:tcPr>
                </a:tc>
                <a:extLst>
                  <a:ext uri="{0D108BD9-81ED-4DB2-BD59-A6C34878D82A}">
                    <a16:rowId xmlns:a16="http://schemas.microsoft.com/office/drawing/2014/main" val="2835409183"/>
                  </a:ext>
                </a:extLst>
              </a:tr>
              <a:tr h="376885">
                <a:tc>
                  <a:txBody>
                    <a:bodyPr/>
                    <a:lstStyle/>
                    <a:p>
                      <a:pPr algn="l" fontAlgn="b"/>
                      <a:r>
                        <a:rPr lang="en-US" sz="1000" b="0" i="0" u="none" strike="noStrike">
                          <a:solidFill>
                            <a:srgbClr val="FFFFFF"/>
                          </a:solidFill>
                          <a:effectLst/>
                          <a:latin typeface="Calibri" panose="020F0502020204030204" pitchFamily="34" charset="0"/>
                        </a:rPr>
                        <a:t> </a:t>
                      </a:r>
                    </a:p>
                  </a:txBody>
                  <a:tcPr marL="0" marR="0" marT="0" marB="0" anchor="b">
                    <a:lnL>
                      <a:noFill/>
                    </a:lnL>
                    <a:lnR>
                      <a:noFill/>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solidFill>
                      <a:srgbClr val="F4B084"/>
                    </a:solidFill>
                  </a:tcPr>
                </a:tc>
                <a:tc>
                  <a:txBody>
                    <a:bodyPr/>
                    <a:lstStyle/>
                    <a:p>
                      <a:pPr algn="l" fontAlgn="b"/>
                      <a:r>
                        <a:rPr lang="en-US" sz="1000" b="0" i="0" u="none" strike="noStrike" dirty="0">
                          <a:solidFill>
                            <a:srgbClr val="000000"/>
                          </a:solidFill>
                          <a:effectLst/>
                          <a:latin typeface="Times New Roman" panose="02020603050405020304" pitchFamily="18" charset="0"/>
                        </a:rPr>
                        <a:t>Water is not available near latrines and hand washing stations are not also available.</a:t>
                      </a:r>
                    </a:p>
                  </a:txBody>
                  <a:tcPr marL="0" marR="0" marT="0" marB="0" anchor="b">
                    <a:lnL>
                      <a:noFill/>
                    </a:lnL>
                    <a:lnR>
                      <a:noFill/>
                    </a:lnR>
                    <a:lnT w="6350" cap="flat" cmpd="sng" algn="ctr">
                      <a:solidFill>
                        <a:srgbClr val="FCE4D6"/>
                      </a:solidFill>
                      <a:prstDash val="solid"/>
                      <a:round/>
                      <a:headEnd type="none" w="med" len="med"/>
                      <a:tailEnd type="none" w="med" len="med"/>
                    </a:lnT>
                    <a:lnB w="6350" cap="flat" cmpd="sng" algn="ctr">
                      <a:solidFill>
                        <a:srgbClr val="FCE4D6"/>
                      </a:solidFill>
                      <a:prstDash val="solid"/>
                      <a:round/>
                      <a:headEnd type="none" w="med" len="med"/>
                      <a:tailEnd type="none" w="med" len="med"/>
                    </a:lnB>
                  </a:tcPr>
                </a:tc>
                <a:extLst>
                  <a:ext uri="{0D108BD9-81ED-4DB2-BD59-A6C34878D82A}">
                    <a16:rowId xmlns:a16="http://schemas.microsoft.com/office/drawing/2014/main" val="3945168524"/>
                  </a:ext>
                </a:extLst>
              </a:tr>
              <a:tr h="565327">
                <a:tc>
                  <a:txBody>
                    <a:bodyPr/>
                    <a:lstStyle/>
                    <a:p>
                      <a:pPr algn="l" fontAlgn="b"/>
                      <a:r>
                        <a:rPr lang="en-US" sz="1000" b="0" i="0" u="none" strike="noStrike">
                          <a:solidFill>
                            <a:srgbClr val="FFFFFF"/>
                          </a:solidFill>
                          <a:effectLst/>
                          <a:latin typeface="Calibri" panose="020F0502020204030204" pitchFamily="34" charset="0"/>
                        </a:rPr>
                        <a:t> </a:t>
                      </a:r>
                    </a:p>
                  </a:txBody>
                  <a:tcPr marL="0" marR="0" marT="0" marB="0" anchor="b">
                    <a:lnL>
                      <a:noFill/>
                    </a:lnL>
                    <a:lnR>
                      <a:noFill/>
                    </a:lnR>
                    <a:lnT w="6350" cap="flat" cmpd="sng" algn="ctr">
                      <a:solidFill>
                        <a:srgbClr val="F4B084"/>
                      </a:solidFill>
                      <a:prstDash val="solid"/>
                      <a:round/>
                      <a:headEnd type="none" w="med" len="med"/>
                      <a:tailEnd type="none" w="med" len="med"/>
                    </a:lnT>
                    <a:lnB w="6350" cap="flat" cmpd="sng" algn="ctr">
                      <a:solidFill>
                        <a:srgbClr val="F4B084"/>
                      </a:solidFill>
                      <a:prstDash val="solid"/>
                      <a:round/>
                      <a:headEnd type="none" w="med" len="med"/>
                      <a:tailEnd type="none" w="med" len="med"/>
                    </a:lnB>
                    <a:solidFill>
                      <a:srgbClr val="F4B084"/>
                    </a:solidFill>
                  </a:tcPr>
                </a:tc>
                <a:tc>
                  <a:txBody>
                    <a:bodyPr/>
                    <a:lstStyle/>
                    <a:p>
                      <a:pPr algn="l" fontAlgn="b"/>
                      <a:r>
                        <a:rPr lang="en-US" sz="1000" b="0" i="0" u="none" strike="noStrike">
                          <a:solidFill>
                            <a:srgbClr val="000000"/>
                          </a:solidFill>
                          <a:effectLst/>
                          <a:latin typeface="Times New Roman" panose="02020603050405020304" pitchFamily="18" charset="0"/>
                        </a:rPr>
                        <a:t>All latrines are built on low land at the bottom of a slope and therefore quickly flooded when it rains. When there is heavy rain, the pits tends to overflow. There are no handwashing facilities.</a:t>
                      </a:r>
                    </a:p>
                  </a:txBody>
                  <a:tcPr marL="0" marR="0" marT="0" marB="0" anchor="b">
                    <a:lnL>
                      <a:noFill/>
                    </a:lnL>
                    <a:lnR>
                      <a:noFill/>
                    </a:lnR>
                    <a:lnT w="6350" cap="flat" cmpd="sng" algn="ctr">
                      <a:solidFill>
                        <a:srgbClr val="FCE4D6"/>
                      </a:solidFill>
                      <a:prstDash val="solid"/>
                      <a:round/>
                      <a:headEnd type="none" w="med" len="med"/>
                      <a:tailEnd type="none" w="med" len="med"/>
                    </a:lnT>
                    <a:lnB w="6350" cap="flat" cmpd="sng" algn="ctr">
                      <a:solidFill>
                        <a:srgbClr val="FCE4D6"/>
                      </a:solidFill>
                      <a:prstDash val="solid"/>
                      <a:round/>
                      <a:headEnd type="none" w="med" len="med"/>
                      <a:tailEnd type="none" w="med" len="med"/>
                    </a:lnB>
                  </a:tcPr>
                </a:tc>
                <a:extLst>
                  <a:ext uri="{0D108BD9-81ED-4DB2-BD59-A6C34878D82A}">
                    <a16:rowId xmlns:a16="http://schemas.microsoft.com/office/drawing/2014/main" val="3634425054"/>
                  </a:ext>
                </a:extLst>
              </a:tr>
              <a:tr h="753769">
                <a:tc>
                  <a:txBody>
                    <a:bodyPr/>
                    <a:lstStyle/>
                    <a:p>
                      <a:pPr algn="l" fontAlgn="b"/>
                      <a:r>
                        <a:rPr lang="en-US" sz="1000" b="0" i="0" u="none" strike="noStrike">
                          <a:solidFill>
                            <a:srgbClr val="FFFFFF"/>
                          </a:solidFill>
                          <a:effectLst/>
                          <a:latin typeface="Calibri" panose="020F0502020204030204" pitchFamily="34" charset="0"/>
                        </a:rPr>
                        <a:t> </a:t>
                      </a:r>
                    </a:p>
                  </a:txBody>
                  <a:tcPr marL="0" marR="0" marT="0" marB="0" anchor="b">
                    <a:lnL>
                      <a:noFill/>
                    </a:lnL>
                    <a:lnR>
                      <a:noFill/>
                    </a:lnR>
                    <a:lnT w="6350" cap="flat" cmpd="sng" algn="ctr">
                      <a:solidFill>
                        <a:srgbClr val="F4B084"/>
                      </a:solidFill>
                      <a:prstDash val="solid"/>
                      <a:round/>
                      <a:headEnd type="none" w="med" len="med"/>
                      <a:tailEnd type="none" w="med" len="med"/>
                    </a:lnT>
                    <a:lnB w="6350" cap="flat" cmpd="sng" algn="ctr">
                      <a:solidFill>
                        <a:srgbClr val="FCE4D6"/>
                      </a:solidFill>
                      <a:prstDash val="solid"/>
                      <a:round/>
                      <a:headEnd type="none" w="med" len="med"/>
                      <a:tailEnd type="none" w="med" len="med"/>
                    </a:lnB>
                    <a:solidFill>
                      <a:srgbClr val="F4B084"/>
                    </a:solidFill>
                  </a:tcPr>
                </a:tc>
                <a:tc>
                  <a:txBody>
                    <a:bodyPr/>
                    <a:lstStyle/>
                    <a:p>
                      <a:pPr algn="l" fontAlgn="b"/>
                      <a:r>
                        <a:rPr lang="en-US" sz="1000" b="0" i="0" u="none" strike="noStrike">
                          <a:solidFill>
                            <a:srgbClr val="000000"/>
                          </a:solidFill>
                          <a:effectLst/>
                          <a:latin typeface="Times New Roman" panose="02020603050405020304" pitchFamily="18" charset="0"/>
                        </a:rPr>
                        <a:t>There is no additional space for digging new pits. The host family (religious leader) has plan to construct the latrines with concrete structure and the pit has been done. They don't have enough money and materials to construct superstructure and requested to organizations if they can support!</a:t>
                      </a:r>
                    </a:p>
                  </a:txBody>
                  <a:tcPr marL="0" marR="0" marT="0" marB="0" anchor="b">
                    <a:lnL>
                      <a:noFill/>
                    </a:lnL>
                    <a:lnR>
                      <a:noFill/>
                    </a:lnR>
                    <a:lnT w="6350" cap="flat" cmpd="sng" algn="ctr">
                      <a:solidFill>
                        <a:srgbClr val="FCE4D6"/>
                      </a:solidFill>
                      <a:prstDash val="solid"/>
                      <a:round/>
                      <a:headEnd type="none" w="med" len="med"/>
                      <a:tailEnd type="none" w="med" len="med"/>
                    </a:lnT>
                    <a:lnB w="6350" cap="flat" cmpd="sng" algn="ctr">
                      <a:solidFill>
                        <a:srgbClr val="FCE4D6"/>
                      </a:solidFill>
                      <a:prstDash val="solid"/>
                      <a:round/>
                      <a:headEnd type="none" w="med" len="med"/>
                      <a:tailEnd type="none" w="med" len="med"/>
                    </a:lnB>
                  </a:tcPr>
                </a:tc>
                <a:extLst>
                  <a:ext uri="{0D108BD9-81ED-4DB2-BD59-A6C34878D82A}">
                    <a16:rowId xmlns:a16="http://schemas.microsoft.com/office/drawing/2014/main" val="279651300"/>
                  </a:ext>
                </a:extLst>
              </a:tr>
              <a:tr h="188442">
                <a:tc>
                  <a:txBody>
                    <a:bodyPr/>
                    <a:lstStyle/>
                    <a:p>
                      <a:pPr algn="l" fontAlgn="b"/>
                      <a:r>
                        <a:rPr lang="en-US" sz="1000" b="0" i="0" u="none" strike="noStrike">
                          <a:solidFill>
                            <a:srgbClr val="FFFFFF"/>
                          </a:solidFill>
                          <a:effectLst/>
                          <a:latin typeface="Calibri" panose="020F0502020204030204" pitchFamily="34" charset="0"/>
                        </a:rPr>
                        <a:t>General_state</a:t>
                      </a:r>
                    </a:p>
                  </a:txBody>
                  <a:tcPr marL="0" marR="0" marT="0" marB="0" anchor="b">
                    <a:lnL>
                      <a:noFill/>
                    </a:lnL>
                    <a:lnR>
                      <a:noFill/>
                    </a:lnR>
                    <a:lnT w="6350" cap="flat" cmpd="sng" algn="ctr">
                      <a:solidFill>
                        <a:srgbClr val="FCE4D6"/>
                      </a:solidFill>
                      <a:prstDash val="solid"/>
                      <a:round/>
                      <a:headEnd type="none" w="med" len="med"/>
                      <a:tailEnd type="none" w="med" len="med"/>
                    </a:lnT>
                    <a:lnB w="6350" cap="flat" cmpd="sng" algn="ctr">
                      <a:solidFill>
                        <a:srgbClr val="EDEDED"/>
                      </a:solidFill>
                      <a:prstDash val="solid"/>
                      <a:round/>
                      <a:headEnd type="none" w="med" len="med"/>
                      <a:tailEnd type="none" w="med" len="med"/>
                    </a:lnB>
                    <a:solidFill>
                      <a:srgbClr val="548235"/>
                    </a:solidFill>
                  </a:tcPr>
                </a:tc>
                <a:tc>
                  <a:txBody>
                    <a:bodyPr/>
                    <a:lstStyle/>
                    <a:p>
                      <a:pPr algn="l" fontAlgn="b"/>
                      <a:r>
                        <a:rPr lang="en-US" sz="1000" b="0" i="0" u="none" strike="noStrike">
                          <a:solidFill>
                            <a:srgbClr val="FFFFFF"/>
                          </a:solidFill>
                          <a:effectLst/>
                          <a:latin typeface="Calibri" panose="020F0502020204030204" pitchFamily="34" charset="0"/>
                        </a:rPr>
                        <a:t>Hygiene_29. Hygiene Issues/Challenges (Community Feedback)</a:t>
                      </a:r>
                    </a:p>
                  </a:txBody>
                  <a:tcPr marL="0" marR="0" marT="0" marB="0" anchor="b">
                    <a:lnL>
                      <a:noFill/>
                    </a:lnL>
                    <a:lnR>
                      <a:noFill/>
                    </a:lnR>
                    <a:lnT w="6350" cap="flat" cmpd="sng" algn="ctr">
                      <a:solidFill>
                        <a:srgbClr val="FCE4D6"/>
                      </a:solidFill>
                      <a:prstDash val="solid"/>
                      <a:round/>
                      <a:headEnd type="none" w="med" len="med"/>
                      <a:tailEnd type="none" w="med" len="med"/>
                    </a:lnT>
                    <a:lnB w="6350" cap="flat" cmpd="sng" algn="ctr">
                      <a:solidFill>
                        <a:srgbClr val="EDEDED"/>
                      </a:solidFill>
                      <a:prstDash val="solid"/>
                      <a:round/>
                      <a:headEnd type="none" w="med" len="med"/>
                      <a:tailEnd type="none" w="med" len="med"/>
                    </a:lnB>
                    <a:solidFill>
                      <a:srgbClr val="548235"/>
                    </a:solidFill>
                  </a:tcPr>
                </a:tc>
                <a:extLst>
                  <a:ext uri="{0D108BD9-81ED-4DB2-BD59-A6C34878D82A}">
                    <a16:rowId xmlns:a16="http://schemas.microsoft.com/office/drawing/2014/main" val="1258941285"/>
                  </a:ext>
                </a:extLst>
              </a:tr>
              <a:tr h="188442">
                <a:tc>
                  <a:txBody>
                    <a:bodyPr/>
                    <a:lstStyle/>
                    <a:p>
                      <a:pPr algn="l" fontAlgn="b"/>
                      <a:r>
                        <a:rPr lang="en-US" sz="1000" b="0" i="0" u="none" strike="noStrike" dirty="0">
                          <a:solidFill>
                            <a:srgbClr val="FFFFFF"/>
                          </a:solidFill>
                          <a:effectLst/>
                          <a:latin typeface="Calibri" panose="020F0502020204030204" pitchFamily="34" charset="0"/>
                        </a:rPr>
                        <a:t>Rakhine</a:t>
                      </a:r>
                    </a:p>
                  </a:txBody>
                  <a:tcPr marL="0" marR="0" marT="0" marB="0" anchor="b">
                    <a:lnL>
                      <a:noFill/>
                    </a:lnL>
                    <a:lnR>
                      <a:noFill/>
                    </a:lnR>
                    <a:lnT w="6350" cap="flat" cmpd="sng" algn="ctr">
                      <a:solidFill>
                        <a:srgbClr val="EDEDED"/>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9D08E"/>
                    </a:solidFill>
                  </a:tcPr>
                </a:tc>
                <a:tc>
                  <a:txBody>
                    <a:bodyPr/>
                    <a:lstStyle/>
                    <a:p>
                      <a:pPr algn="l" fontAlgn="ctr"/>
                      <a:r>
                        <a:rPr lang="en-US" sz="1000" b="0" i="0" u="none" strike="noStrike">
                          <a:solidFill>
                            <a:srgbClr val="000000"/>
                          </a:solidFill>
                          <a:effectLst/>
                          <a:latin typeface="Times New Roman" panose="02020603050405020304" pitchFamily="18" charset="0"/>
                        </a:rPr>
                        <a:t>No enough water for personal hygiene and most women and girls cannot bath daily.</a:t>
                      </a:r>
                    </a:p>
                  </a:txBody>
                  <a:tcPr marL="0" marR="0" marT="0" marB="0" anchor="ctr">
                    <a:lnL>
                      <a:noFill/>
                    </a:lnL>
                    <a:lnR>
                      <a:noFill/>
                    </a:lnR>
                    <a:lnT w="6350" cap="flat" cmpd="sng" algn="ctr">
                      <a:solidFill>
                        <a:srgbClr val="EDEDED"/>
                      </a:solidFill>
                      <a:prstDash val="solid"/>
                      <a:round/>
                      <a:headEnd type="none" w="med" len="med"/>
                      <a:tailEnd type="none" w="med" len="med"/>
                    </a:lnT>
                    <a:lnB w="6350" cap="flat" cmpd="sng" algn="ctr">
                      <a:solidFill>
                        <a:srgbClr val="EDEDED"/>
                      </a:solidFill>
                      <a:prstDash val="solid"/>
                      <a:round/>
                      <a:headEnd type="none" w="med" len="med"/>
                      <a:tailEnd type="none" w="med" len="med"/>
                    </a:lnB>
                  </a:tcPr>
                </a:tc>
                <a:extLst>
                  <a:ext uri="{0D108BD9-81ED-4DB2-BD59-A6C34878D82A}">
                    <a16:rowId xmlns:a16="http://schemas.microsoft.com/office/drawing/2014/main" val="4015968603"/>
                  </a:ext>
                </a:extLst>
              </a:tr>
              <a:tr h="188442">
                <a:tc>
                  <a:txBody>
                    <a:bodyPr/>
                    <a:lstStyle/>
                    <a:p>
                      <a:pPr algn="l" fontAlgn="b"/>
                      <a:r>
                        <a:rPr lang="en-US" sz="1000" b="0" i="0" u="none" strike="noStrike">
                          <a:solidFill>
                            <a:srgbClr val="FFFFFF"/>
                          </a:solidFill>
                          <a:effectLst/>
                          <a:latin typeface="Calibri" panose="020F0502020204030204" pitchFamily="34" charset="0"/>
                        </a:rPr>
                        <a:t> </a:t>
                      </a:r>
                    </a:p>
                  </a:txBody>
                  <a:tcPr marL="0" marR="0" marT="0" marB="0" anchor="b">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9D08E"/>
                    </a:solidFill>
                  </a:tcPr>
                </a:tc>
                <a:tc>
                  <a:txBody>
                    <a:bodyPr/>
                    <a:lstStyle/>
                    <a:p>
                      <a:pPr algn="l" fontAlgn="ctr"/>
                      <a:r>
                        <a:rPr lang="en-US" sz="1000" b="0" i="0" u="none" strike="noStrike">
                          <a:solidFill>
                            <a:srgbClr val="000000"/>
                          </a:solidFill>
                          <a:effectLst/>
                          <a:latin typeface="Times New Roman" panose="02020603050405020304" pitchFamily="18" charset="0"/>
                        </a:rPr>
                        <a:t>Sanitary pads are not enough for the HHs with more than one female.</a:t>
                      </a:r>
                    </a:p>
                  </a:txBody>
                  <a:tcPr marL="0" marR="0" marT="0" marB="0" anchor="ctr">
                    <a:lnL>
                      <a:noFill/>
                    </a:lnL>
                    <a:lnR>
                      <a:noFill/>
                    </a:lnR>
                    <a:lnT w="6350" cap="flat" cmpd="sng" algn="ctr">
                      <a:solidFill>
                        <a:srgbClr val="EDEDED"/>
                      </a:solidFill>
                      <a:prstDash val="solid"/>
                      <a:round/>
                      <a:headEnd type="none" w="med" len="med"/>
                      <a:tailEnd type="none" w="med" len="med"/>
                    </a:lnT>
                    <a:lnB w="6350" cap="flat" cmpd="sng" algn="ctr">
                      <a:solidFill>
                        <a:srgbClr val="EDEDED"/>
                      </a:solidFill>
                      <a:prstDash val="solid"/>
                      <a:round/>
                      <a:headEnd type="none" w="med" len="med"/>
                      <a:tailEnd type="none" w="med" len="med"/>
                    </a:lnB>
                  </a:tcPr>
                </a:tc>
                <a:extLst>
                  <a:ext uri="{0D108BD9-81ED-4DB2-BD59-A6C34878D82A}">
                    <a16:rowId xmlns:a16="http://schemas.microsoft.com/office/drawing/2014/main" val="1986840672"/>
                  </a:ext>
                </a:extLst>
              </a:tr>
              <a:tr h="188442">
                <a:tc>
                  <a:txBody>
                    <a:bodyPr/>
                    <a:lstStyle/>
                    <a:p>
                      <a:pPr algn="l" fontAlgn="b"/>
                      <a:r>
                        <a:rPr lang="en-US" sz="1000" b="0" i="0" u="none" strike="noStrike">
                          <a:solidFill>
                            <a:srgbClr val="FFFFFF"/>
                          </a:solidFill>
                          <a:effectLst/>
                          <a:latin typeface="Calibri" panose="020F0502020204030204" pitchFamily="34" charset="0"/>
                        </a:rPr>
                        <a:t> </a:t>
                      </a:r>
                    </a:p>
                  </a:txBody>
                  <a:tcPr marL="0" marR="0" marT="0" marB="0" anchor="b">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9D08E"/>
                    </a:solidFill>
                  </a:tcPr>
                </a:tc>
                <a:tc>
                  <a:txBody>
                    <a:bodyPr/>
                    <a:lstStyle/>
                    <a:p>
                      <a:pPr algn="l" fontAlgn="ctr"/>
                      <a:r>
                        <a:rPr lang="en-US" sz="1000" b="0" i="0" u="none" strike="noStrike">
                          <a:solidFill>
                            <a:srgbClr val="000000"/>
                          </a:solidFill>
                          <a:effectLst/>
                          <a:latin typeface="Times New Roman" panose="02020603050405020304" pitchFamily="18" charset="0"/>
                        </a:rPr>
                        <a:t>Women group requested underwears.</a:t>
                      </a:r>
                    </a:p>
                  </a:txBody>
                  <a:tcPr marL="0" marR="0" marT="0" marB="0" anchor="ctr">
                    <a:lnL>
                      <a:noFill/>
                    </a:lnL>
                    <a:lnR>
                      <a:noFill/>
                    </a:lnR>
                    <a:lnT w="6350" cap="flat" cmpd="sng" algn="ctr">
                      <a:solidFill>
                        <a:srgbClr val="EDEDED"/>
                      </a:solidFill>
                      <a:prstDash val="solid"/>
                      <a:round/>
                      <a:headEnd type="none" w="med" len="med"/>
                      <a:tailEnd type="none" w="med" len="med"/>
                    </a:lnT>
                    <a:lnB w="6350" cap="flat" cmpd="sng" algn="ctr">
                      <a:solidFill>
                        <a:srgbClr val="EDEDED"/>
                      </a:solidFill>
                      <a:prstDash val="solid"/>
                      <a:round/>
                      <a:headEnd type="none" w="med" len="med"/>
                      <a:tailEnd type="none" w="med" len="med"/>
                    </a:lnB>
                  </a:tcPr>
                </a:tc>
                <a:extLst>
                  <a:ext uri="{0D108BD9-81ED-4DB2-BD59-A6C34878D82A}">
                    <a16:rowId xmlns:a16="http://schemas.microsoft.com/office/drawing/2014/main" val="3851242445"/>
                  </a:ext>
                </a:extLst>
              </a:tr>
              <a:tr h="376885">
                <a:tc>
                  <a:txBody>
                    <a:bodyPr/>
                    <a:lstStyle/>
                    <a:p>
                      <a:pPr algn="l" fontAlgn="b"/>
                      <a:r>
                        <a:rPr lang="en-US" sz="1000" b="0" i="0" u="none" strike="noStrike">
                          <a:solidFill>
                            <a:srgbClr val="FFFFFF"/>
                          </a:solidFill>
                          <a:effectLst/>
                          <a:latin typeface="Calibri" panose="020F0502020204030204" pitchFamily="34" charset="0"/>
                        </a:rPr>
                        <a:t> </a:t>
                      </a:r>
                    </a:p>
                  </a:txBody>
                  <a:tcPr marL="0" marR="0" marT="0" marB="0" anchor="b">
                    <a:lnL>
                      <a:noFill/>
                    </a:lnL>
                    <a:lnR>
                      <a:noFill/>
                    </a:lnR>
                    <a:lnT w="6350" cap="flat" cmpd="sng" algn="ctr">
                      <a:solidFill>
                        <a:srgbClr val="C9C9C9"/>
                      </a:solidFill>
                      <a:prstDash val="solid"/>
                      <a:round/>
                      <a:headEnd type="none" w="med" len="med"/>
                      <a:tailEnd type="none" w="med" len="med"/>
                    </a:lnT>
                    <a:lnB w="6350" cap="flat" cmpd="sng" algn="ctr">
                      <a:solidFill>
                        <a:srgbClr val="EDEDED"/>
                      </a:solidFill>
                      <a:prstDash val="solid"/>
                      <a:round/>
                      <a:headEnd type="none" w="med" len="med"/>
                      <a:tailEnd type="none" w="med" len="med"/>
                    </a:lnB>
                    <a:solidFill>
                      <a:srgbClr val="A9D08E"/>
                    </a:solidFill>
                  </a:tcPr>
                </a:tc>
                <a:tc>
                  <a:txBody>
                    <a:bodyPr/>
                    <a:lstStyle/>
                    <a:p>
                      <a:pPr algn="l" fontAlgn="ctr"/>
                      <a:r>
                        <a:rPr lang="en-US" sz="1000" b="0" i="0" u="none" strike="noStrike" dirty="0">
                          <a:solidFill>
                            <a:srgbClr val="000000"/>
                          </a:solidFill>
                          <a:effectLst/>
                          <a:latin typeface="Times New Roman" panose="02020603050405020304" pitchFamily="18" charset="0"/>
                        </a:rPr>
                        <a:t>There is no private bathing space, which is particularly a concern for women and girls</a:t>
                      </a:r>
                    </a:p>
                  </a:txBody>
                  <a:tcPr marL="0" marR="0" marT="0" marB="0" anchor="ctr">
                    <a:lnL>
                      <a:noFill/>
                    </a:lnL>
                    <a:lnR>
                      <a:noFill/>
                    </a:lnR>
                    <a:lnT w="6350" cap="flat" cmpd="sng" algn="ctr">
                      <a:solidFill>
                        <a:srgbClr val="EDEDED"/>
                      </a:solidFill>
                      <a:prstDash val="solid"/>
                      <a:round/>
                      <a:headEnd type="none" w="med" len="med"/>
                      <a:tailEnd type="none" w="med" len="med"/>
                    </a:lnT>
                    <a:lnB w="6350" cap="flat" cmpd="sng" algn="ctr">
                      <a:solidFill>
                        <a:srgbClr val="EDEDED"/>
                      </a:solidFill>
                      <a:prstDash val="solid"/>
                      <a:round/>
                      <a:headEnd type="none" w="med" len="med"/>
                      <a:tailEnd type="none" w="med" len="med"/>
                    </a:lnB>
                  </a:tcPr>
                </a:tc>
                <a:extLst>
                  <a:ext uri="{0D108BD9-81ED-4DB2-BD59-A6C34878D82A}">
                    <a16:rowId xmlns:a16="http://schemas.microsoft.com/office/drawing/2014/main" val="597192290"/>
                  </a:ext>
                </a:extLst>
              </a:tr>
            </a:tbl>
          </a:graphicData>
        </a:graphic>
      </p:graphicFrame>
      <p:sp>
        <p:nvSpPr>
          <p:cNvPr id="18" name="Arrow: Right 17">
            <a:extLst>
              <a:ext uri="{FF2B5EF4-FFF2-40B4-BE49-F238E27FC236}">
                <a16:creationId xmlns:a16="http://schemas.microsoft.com/office/drawing/2014/main" id="{6E5D7E58-F5E0-4187-A169-7DD29AD4FCC1}"/>
              </a:ext>
            </a:extLst>
          </p:cNvPr>
          <p:cNvSpPr/>
          <p:nvPr/>
        </p:nvSpPr>
        <p:spPr>
          <a:xfrm>
            <a:off x="9361285" y="3143750"/>
            <a:ext cx="730169" cy="426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85386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8FE2C8-5227-4BEC-8432-57390143C2D0}"/>
              </a:ext>
            </a:extLst>
          </p:cNvPr>
          <p:cNvPicPr>
            <a:picLocks noChangeAspect="1"/>
          </p:cNvPicPr>
          <p:nvPr/>
        </p:nvPicPr>
        <p:blipFill rotWithShape="1">
          <a:blip r:embed="rId3"/>
          <a:srcRect b="50000"/>
          <a:stretch/>
        </p:blipFill>
        <p:spPr>
          <a:xfrm>
            <a:off x="-1" y="-1"/>
            <a:ext cx="10545289" cy="6882361"/>
          </a:xfrm>
          <a:prstGeom prst="rect">
            <a:avLst/>
          </a:prstGeom>
        </p:spPr>
      </p:pic>
      <p:sp>
        <p:nvSpPr>
          <p:cNvPr id="5" name="Arrow: Right 4">
            <a:extLst>
              <a:ext uri="{FF2B5EF4-FFF2-40B4-BE49-F238E27FC236}">
                <a16:creationId xmlns:a16="http://schemas.microsoft.com/office/drawing/2014/main" id="{97E2157C-DC8F-4019-98C3-FF3D218DA409}"/>
              </a:ext>
            </a:extLst>
          </p:cNvPr>
          <p:cNvSpPr/>
          <p:nvPr/>
        </p:nvSpPr>
        <p:spPr>
          <a:xfrm>
            <a:off x="3903023" y="2688778"/>
            <a:ext cx="1650671" cy="553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Arrow: Right 5">
            <a:extLst>
              <a:ext uri="{FF2B5EF4-FFF2-40B4-BE49-F238E27FC236}">
                <a16:creationId xmlns:a16="http://schemas.microsoft.com/office/drawing/2014/main" id="{19971E62-6F17-4B15-BDF4-C1E5658DE81D}"/>
              </a:ext>
            </a:extLst>
          </p:cNvPr>
          <p:cNvSpPr/>
          <p:nvPr/>
        </p:nvSpPr>
        <p:spPr>
          <a:xfrm>
            <a:off x="3903024" y="582572"/>
            <a:ext cx="1650671" cy="553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ctangle 6">
            <a:extLst>
              <a:ext uri="{FF2B5EF4-FFF2-40B4-BE49-F238E27FC236}">
                <a16:creationId xmlns:a16="http://schemas.microsoft.com/office/drawing/2014/main" id="{300E9BC8-8AA2-419D-828C-A3DC2EB7F052}"/>
              </a:ext>
            </a:extLst>
          </p:cNvPr>
          <p:cNvSpPr/>
          <p:nvPr/>
        </p:nvSpPr>
        <p:spPr>
          <a:xfrm rot="5400000">
            <a:off x="8216298" y="2565698"/>
            <a:ext cx="6096000" cy="1754326"/>
          </a:xfrm>
          <a:prstGeom prst="rect">
            <a:avLst/>
          </a:prstGeom>
        </p:spPr>
        <p:txBody>
          <a:bodyPr>
            <a:spAutoFit/>
          </a:bodyPr>
          <a:lstStyle/>
          <a:p>
            <a:r>
              <a:rPr lang="en-US" sz="3600" b="1" spc="-86" dirty="0">
                <a:solidFill>
                  <a:srgbClr val="FFFFFF">
                    <a:lumMod val="85000"/>
                    <a:lumOff val="15000"/>
                  </a:srgbClr>
                </a:solidFill>
                <a:latin typeface="Arial" charset="0"/>
                <a:cs typeface="Arial" charset="0"/>
                <a:sym typeface="Montserrat-Regular"/>
              </a:rPr>
              <a:t>QUARTERLY ANALYSIS DISCUSSION </a:t>
            </a:r>
          </a:p>
          <a:p>
            <a:r>
              <a:rPr lang="en-US" sz="3600" b="1" spc="-86" dirty="0">
                <a:solidFill>
                  <a:srgbClr val="FFFFFF">
                    <a:lumMod val="85000"/>
                    <a:lumOff val="15000"/>
                  </a:srgbClr>
                </a:solidFill>
                <a:latin typeface="Arial" charset="0"/>
                <a:cs typeface="Arial" charset="0"/>
                <a:sym typeface="Montserrat-Regular"/>
              </a:rPr>
              <a:t>ACTION</a:t>
            </a:r>
            <a:endParaRPr lang="pt-BR" sz="3600" b="1" dirty="0"/>
          </a:p>
        </p:txBody>
      </p:sp>
    </p:spTree>
    <p:extLst>
      <p:ext uri="{BB962C8B-B14F-4D97-AF65-F5344CB8AC3E}">
        <p14:creationId xmlns:p14="http://schemas.microsoft.com/office/powerpoint/2010/main" val="845014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F7E11C-0E61-2342-B8D7-04276CA5BB27}"/>
              </a:ext>
            </a:extLst>
          </p:cNvPr>
          <p:cNvSpPr txBox="1"/>
          <p:nvPr/>
        </p:nvSpPr>
        <p:spPr>
          <a:xfrm rot="16200000">
            <a:off x="11049000" y="5230001"/>
            <a:ext cx="1905000" cy="22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alpha val="40000"/>
                  </a:srgbClr>
                </a:solidFill>
                <a:effectLst/>
                <a:uLnTx/>
                <a:uFillTx/>
                <a:latin typeface="Arial" panose="020B0604020202020204"/>
                <a:ea typeface="+mn-ea"/>
                <a:cs typeface="+mn-cs"/>
              </a:rPr>
              <a:t>© UNICEF/PHOTO CREDIT</a:t>
            </a:r>
          </a:p>
        </p:txBody>
      </p:sp>
      <p:graphicFrame>
        <p:nvGraphicFramePr>
          <p:cNvPr id="12" name="Table 11">
            <a:extLst>
              <a:ext uri="{FF2B5EF4-FFF2-40B4-BE49-F238E27FC236}">
                <a16:creationId xmlns:a16="http://schemas.microsoft.com/office/drawing/2014/main" id="{338CB820-7AED-364C-8052-CC2CE259BAAB}"/>
              </a:ext>
            </a:extLst>
          </p:cNvPr>
          <p:cNvGraphicFramePr>
            <a:graphicFrameLocks noGrp="1"/>
          </p:cNvGraphicFramePr>
          <p:nvPr>
            <p:extLst>
              <p:ext uri="{D42A27DB-BD31-4B8C-83A1-F6EECF244321}">
                <p14:modId xmlns:p14="http://schemas.microsoft.com/office/powerpoint/2010/main" val="392009228"/>
              </p:ext>
            </p:extLst>
          </p:nvPr>
        </p:nvGraphicFramePr>
        <p:xfrm>
          <a:off x="711678" y="6172200"/>
          <a:ext cx="11023122" cy="536747"/>
        </p:xfrm>
        <a:graphic>
          <a:graphicData uri="http://schemas.openxmlformats.org/drawingml/2006/table">
            <a:tbl>
              <a:tblPr firstRow="1">
                <a:tableStyleId>{2D5ABB26-0587-4C30-8999-92F81FD0307C}</a:tableStyleId>
              </a:tblPr>
              <a:tblGrid>
                <a:gridCol w="5511561">
                  <a:extLst>
                    <a:ext uri="{9D8B030D-6E8A-4147-A177-3AD203B41FA5}">
                      <a16:colId xmlns:a16="http://schemas.microsoft.com/office/drawing/2014/main" val="1063476286"/>
                    </a:ext>
                  </a:extLst>
                </a:gridCol>
                <a:gridCol w="5511561">
                  <a:extLst>
                    <a:ext uri="{9D8B030D-6E8A-4147-A177-3AD203B41FA5}">
                      <a16:colId xmlns:a16="http://schemas.microsoft.com/office/drawing/2014/main" val="399418297"/>
                    </a:ext>
                  </a:extLst>
                </a:gridCol>
              </a:tblGrid>
              <a:tr h="5367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050" b="0" i="0" kern="1200" dirty="0">
                          <a:solidFill>
                            <a:schemeClr val="bg2"/>
                          </a:solidFill>
                          <a:effectLst/>
                          <a:latin typeface="+mn-lt"/>
                          <a:ea typeface="+mn-ea"/>
                          <a:cs typeface="+mn-cs"/>
                        </a:rPr>
                        <a:t>| Myanmar WASH Cluster </a:t>
                      </a:r>
                      <a:endParaRPr lang="en-US" sz="1050" b="0" dirty="0">
                        <a:solidFill>
                          <a:schemeClr val="bg1"/>
                        </a:solidFill>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sp>
        <p:nvSpPr>
          <p:cNvPr id="7" name="Shape 79">
            <a:extLst>
              <a:ext uri="{FF2B5EF4-FFF2-40B4-BE49-F238E27FC236}">
                <a16:creationId xmlns:a16="http://schemas.microsoft.com/office/drawing/2014/main" id="{FACBBF00-52F6-B54D-8EE1-FD215EDB8134}"/>
              </a:ext>
            </a:extLst>
          </p:cNvPr>
          <p:cNvSpPr/>
          <p:nvPr/>
        </p:nvSpPr>
        <p:spPr>
          <a:xfrm>
            <a:off x="816144" y="663578"/>
            <a:ext cx="9316735" cy="5539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rPr>
              <a:t>Water Point &amp; Sanitation Functionality</a:t>
            </a:r>
            <a:endParaRPr kumimoji="0"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endParaRPr>
          </a:p>
        </p:txBody>
      </p:sp>
      <p:sp>
        <p:nvSpPr>
          <p:cNvPr id="13" name="Shape 79">
            <a:extLst>
              <a:ext uri="{FF2B5EF4-FFF2-40B4-BE49-F238E27FC236}">
                <a16:creationId xmlns:a16="http://schemas.microsoft.com/office/drawing/2014/main" id="{9D6C062B-47DA-404F-91C5-6FC91D5D3D43}"/>
              </a:ext>
            </a:extLst>
          </p:cNvPr>
          <p:cNvSpPr/>
          <p:nvPr/>
        </p:nvSpPr>
        <p:spPr>
          <a:xfrm>
            <a:off x="822154" y="1538641"/>
            <a:ext cx="4378708" cy="2769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800" b="0" i="0" u="none" strike="noStrike" kern="1200" cap="none" spc="-10" normalizeH="0" baseline="0" noProof="0" dirty="0">
                <a:ln>
                  <a:noFill/>
                </a:ln>
                <a:solidFill>
                  <a:srgbClr val="000000">
                    <a:lumMod val="50000"/>
                    <a:lumOff val="50000"/>
                  </a:srgbClr>
                </a:solidFill>
                <a:effectLst/>
                <a:uLnTx/>
                <a:uFillTx/>
                <a:latin typeface="Arial" charset="0"/>
                <a:ea typeface="Arial" charset="0"/>
                <a:cs typeface="Arial" charset="0"/>
                <a:sym typeface="Montserrat-Regular"/>
              </a:rPr>
              <a:t>How is it changing over time?</a:t>
            </a:r>
            <a:endParaRPr kumimoji="0" sz="1800" b="0" i="0" u="none" strike="noStrike" kern="1200" cap="none" spc="-10" normalizeH="0" baseline="0" noProof="0" dirty="0">
              <a:ln>
                <a:noFill/>
              </a:ln>
              <a:solidFill>
                <a:srgbClr val="000000">
                  <a:lumMod val="50000"/>
                  <a:lumOff val="50000"/>
                </a:srgbClr>
              </a:solidFill>
              <a:effectLst/>
              <a:uLnTx/>
              <a:uFillTx/>
              <a:latin typeface="Arial" charset="0"/>
              <a:ea typeface="Arial" charset="0"/>
              <a:cs typeface="Arial" charset="0"/>
              <a:sym typeface="Montserrat-Regular"/>
            </a:endParaRPr>
          </a:p>
        </p:txBody>
      </p:sp>
      <p:sp>
        <p:nvSpPr>
          <p:cNvPr id="14" name="Shape 79">
            <a:extLst>
              <a:ext uri="{FF2B5EF4-FFF2-40B4-BE49-F238E27FC236}">
                <a16:creationId xmlns:a16="http://schemas.microsoft.com/office/drawing/2014/main" id="{23DC12AA-C116-4636-A963-A87AEE831F96}"/>
              </a:ext>
            </a:extLst>
          </p:cNvPr>
          <p:cNvSpPr/>
          <p:nvPr/>
        </p:nvSpPr>
        <p:spPr>
          <a:xfrm>
            <a:off x="7330713" y="1519391"/>
            <a:ext cx="4378708" cy="2769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800" b="0" i="0" u="none" strike="noStrike" kern="1200" cap="none" spc="-10" normalizeH="0" baseline="0" noProof="0" dirty="0">
                <a:ln>
                  <a:noFill/>
                </a:ln>
                <a:solidFill>
                  <a:srgbClr val="000000">
                    <a:lumMod val="50000"/>
                    <a:lumOff val="50000"/>
                  </a:srgbClr>
                </a:solidFill>
                <a:effectLst/>
                <a:uLnTx/>
                <a:uFillTx/>
                <a:latin typeface="Arial" charset="0"/>
                <a:ea typeface="Arial" charset="0"/>
                <a:cs typeface="Arial" charset="0"/>
                <a:sym typeface="Montserrat-Regular"/>
              </a:rPr>
              <a:t>Which sites are worst?</a:t>
            </a:r>
            <a:endParaRPr kumimoji="0" sz="1800" b="0" i="0" u="none" strike="noStrike" kern="1200" cap="none" spc="-10" normalizeH="0" baseline="0" noProof="0" dirty="0">
              <a:ln>
                <a:noFill/>
              </a:ln>
              <a:solidFill>
                <a:srgbClr val="000000">
                  <a:lumMod val="50000"/>
                  <a:lumOff val="50000"/>
                </a:srgbClr>
              </a:solidFill>
              <a:effectLst/>
              <a:uLnTx/>
              <a:uFillTx/>
              <a:latin typeface="Arial" charset="0"/>
              <a:ea typeface="Arial" charset="0"/>
              <a:cs typeface="Arial" charset="0"/>
              <a:sym typeface="Montserrat-Regular"/>
            </a:endParaRPr>
          </a:p>
        </p:txBody>
      </p:sp>
      <p:sp>
        <p:nvSpPr>
          <p:cNvPr id="4" name="Cross 3">
            <a:extLst>
              <a:ext uri="{FF2B5EF4-FFF2-40B4-BE49-F238E27FC236}">
                <a16:creationId xmlns:a16="http://schemas.microsoft.com/office/drawing/2014/main" id="{E87C1E6A-DC38-4F8C-A3EE-EA1107B498AC}"/>
              </a:ext>
            </a:extLst>
          </p:cNvPr>
          <p:cNvSpPr/>
          <p:nvPr/>
        </p:nvSpPr>
        <p:spPr>
          <a:xfrm>
            <a:off x="6648649" y="3319409"/>
            <a:ext cx="503583" cy="503583"/>
          </a:xfrm>
          <a:prstGeom prst="plus">
            <a:avLst>
              <a:gd name="adj" fmla="val 390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Arrow: Right 4">
            <a:extLst>
              <a:ext uri="{FF2B5EF4-FFF2-40B4-BE49-F238E27FC236}">
                <a16:creationId xmlns:a16="http://schemas.microsoft.com/office/drawing/2014/main" id="{82212767-49EA-4612-8654-72C7428465E5}"/>
              </a:ext>
            </a:extLst>
          </p:cNvPr>
          <p:cNvSpPr/>
          <p:nvPr/>
        </p:nvSpPr>
        <p:spPr>
          <a:xfrm rot="5400000">
            <a:off x="9357206" y="4833059"/>
            <a:ext cx="635622" cy="3754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Shape 79">
            <a:extLst>
              <a:ext uri="{FF2B5EF4-FFF2-40B4-BE49-F238E27FC236}">
                <a16:creationId xmlns:a16="http://schemas.microsoft.com/office/drawing/2014/main" id="{3CEA2772-D81F-4B04-BCDA-E7265CC3AB75}"/>
              </a:ext>
            </a:extLst>
          </p:cNvPr>
          <p:cNvSpPr/>
          <p:nvPr/>
        </p:nvSpPr>
        <p:spPr>
          <a:xfrm>
            <a:off x="8534423" y="5394374"/>
            <a:ext cx="2281187" cy="5539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US" sz="18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rPr>
              <a:t>Targeted </a:t>
            </a:r>
          </a:p>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US" sz="18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rPr>
              <a:t>Attention &amp; Action</a:t>
            </a:r>
            <a:endParaRPr kumimoji="0" sz="18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endParaRPr>
          </a:p>
        </p:txBody>
      </p:sp>
      <p:graphicFrame>
        <p:nvGraphicFramePr>
          <p:cNvPr id="17" name="Chart 16">
            <a:extLst>
              <a:ext uri="{FF2B5EF4-FFF2-40B4-BE49-F238E27FC236}">
                <a16:creationId xmlns:a16="http://schemas.microsoft.com/office/drawing/2014/main" id="{64FA3BC6-6A40-4398-A302-366B8402FCAD}"/>
              </a:ext>
            </a:extLst>
          </p:cNvPr>
          <p:cNvGraphicFramePr>
            <a:graphicFrameLocks/>
          </p:cNvGraphicFramePr>
          <p:nvPr/>
        </p:nvGraphicFramePr>
        <p:xfrm>
          <a:off x="711678" y="1872114"/>
          <a:ext cx="5703560" cy="4182177"/>
        </p:xfrm>
        <a:graphic>
          <a:graphicData uri="http://schemas.openxmlformats.org/drawingml/2006/chart">
            <c:chart xmlns:c="http://schemas.openxmlformats.org/drawingml/2006/chart" xmlns:r="http://schemas.openxmlformats.org/officeDocument/2006/relationships" r:id="rId2"/>
          </a:graphicData>
        </a:graphic>
      </p:graphicFrame>
      <p:sp>
        <p:nvSpPr>
          <p:cNvPr id="18" name="Rectangle 17">
            <a:extLst>
              <a:ext uri="{FF2B5EF4-FFF2-40B4-BE49-F238E27FC236}">
                <a16:creationId xmlns:a16="http://schemas.microsoft.com/office/drawing/2014/main" id="{B2180354-1DC5-4FBF-BF29-5A9111DCAC02}"/>
              </a:ext>
            </a:extLst>
          </p:cNvPr>
          <p:cNvSpPr/>
          <p:nvPr/>
        </p:nvSpPr>
        <p:spPr>
          <a:xfrm>
            <a:off x="1092091" y="3533429"/>
            <a:ext cx="5231707" cy="1534271"/>
          </a:xfrm>
          <a:prstGeom prst="rect">
            <a:avLst/>
          </a:prstGeom>
          <a:solidFill>
            <a:srgbClr val="A8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C3BF1DB6-6001-470F-8CFB-1377958E9349}"/>
              </a:ext>
            </a:extLst>
          </p:cNvPr>
          <p:cNvPicPr>
            <a:picLocks noChangeAspect="1"/>
          </p:cNvPicPr>
          <p:nvPr/>
        </p:nvPicPr>
        <p:blipFill>
          <a:blip r:embed="rId3"/>
          <a:stretch>
            <a:fillRect/>
          </a:stretch>
        </p:blipFill>
        <p:spPr>
          <a:xfrm>
            <a:off x="7348537" y="1845070"/>
            <a:ext cx="4652963" cy="2581275"/>
          </a:xfrm>
          <a:prstGeom prst="rect">
            <a:avLst/>
          </a:prstGeom>
        </p:spPr>
      </p:pic>
    </p:spTree>
    <p:extLst>
      <p:ext uri="{BB962C8B-B14F-4D97-AF65-F5344CB8AC3E}">
        <p14:creationId xmlns:p14="http://schemas.microsoft.com/office/powerpoint/2010/main" val="2284528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F7E11C-0E61-2342-B8D7-04276CA5BB27}"/>
              </a:ext>
            </a:extLst>
          </p:cNvPr>
          <p:cNvSpPr txBox="1"/>
          <p:nvPr/>
        </p:nvSpPr>
        <p:spPr>
          <a:xfrm rot="16200000">
            <a:off x="11049000" y="5230001"/>
            <a:ext cx="1905000" cy="22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alpha val="40000"/>
                  </a:srgbClr>
                </a:solidFill>
                <a:effectLst/>
                <a:uLnTx/>
                <a:uFillTx/>
                <a:latin typeface="Arial" panose="020B0604020202020204"/>
                <a:ea typeface="+mn-ea"/>
                <a:cs typeface="+mn-cs"/>
              </a:rPr>
              <a:t>© UNICEF/PHOTO CREDIT</a:t>
            </a:r>
          </a:p>
        </p:txBody>
      </p:sp>
      <p:graphicFrame>
        <p:nvGraphicFramePr>
          <p:cNvPr id="12" name="Table 11">
            <a:extLst>
              <a:ext uri="{FF2B5EF4-FFF2-40B4-BE49-F238E27FC236}">
                <a16:creationId xmlns:a16="http://schemas.microsoft.com/office/drawing/2014/main" id="{338CB820-7AED-364C-8052-CC2CE259BAAB}"/>
              </a:ext>
            </a:extLst>
          </p:cNvPr>
          <p:cNvGraphicFramePr>
            <a:graphicFrameLocks noGrp="1"/>
          </p:cNvGraphicFramePr>
          <p:nvPr/>
        </p:nvGraphicFramePr>
        <p:xfrm>
          <a:off x="711678" y="6172200"/>
          <a:ext cx="11023122" cy="536747"/>
        </p:xfrm>
        <a:graphic>
          <a:graphicData uri="http://schemas.openxmlformats.org/drawingml/2006/table">
            <a:tbl>
              <a:tblPr firstRow="1">
                <a:tableStyleId>{2D5ABB26-0587-4C30-8999-92F81FD0307C}</a:tableStyleId>
              </a:tblPr>
              <a:tblGrid>
                <a:gridCol w="5511561">
                  <a:extLst>
                    <a:ext uri="{9D8B030D-6E8A-4147-A177-3AD203B41FA5}">
                      <a16:colId xmlns:a16="http://schemas.microsoft.com/office/drawing/2014/main" val="1063476286"/>
                    </a:ext>
                  </a:extLst>
                </a:gridCol>
                <a:gridCol w="5511561">
                  <a:extLst>
                    <a:ext uri="{9D8B030D-6E8A-4147-A177-3AD203B41FA5}">
                      <a16:colId xmlns:a16="http://schemas.microsoft.com/office/drawing/2014/main" val="399418297"/>
                    </a:ext>
                  </a:extLst>
                </a:gridCol>
              </a:tblGrid>
              <a:tr h="5367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050" b="0" i="0" kern="1200" dirty="0">
                          <a:solidFill>
                            <a:schemeClr val="bg2"/>
                          </a:solidFill>
                          <a:effectLst/>
                          <a:latin typeface="+mn-lt"/>
                          <a:ea typeface="+mn-ea"/>
                          <a:cs typeface="+mn-cs"/>
                        </a:rPr>
                        <a:t>| Myanmar WASH Cluster </a:t>
                      </a:r>
                      <a:endParaRPr lang="en-US" sz="1050" b="0" dirty="0">
                        <a:solidFill>
                          <a:schemeClr val="bg1"/>
                        </a:solidFill>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sp>
        <p:nvSpPr>
          <p:cNvPr id="7" name="Shape 79">
            <a:extLst>
              <a:ext uri="{FF2B5EF4-FFF2-40B4-BE49-F238E27FC236}">
                <a16:creationId xmlns:a16="http://schemas.microsoft.com/office/drawing/2014/main" id="{FACBBF00-52F6-B54D-8EE1-FD215EDB8134}"/>
              </a:ext>
            </a:extLst>
          </p:cNvPr>
          <p:cNvSpPr/>
          <p:nvPr/>
        </p:nvSpPr>
        <p:spPr>
          <a:xfrm>
            <a:off x="816144" y="663578"/>
            <a:ext cx="6582985"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rPr>
              <a:t>Water Point Repair Times</a:t>
            </a:r>
            <a:endParaRPr kumimoji="0"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endParaRPr>
          </a:p>
        </p:txBody>
      </p:sp>
      <p:graphicFrame>
        <p:nvGraphicFramePr>
          <p:cNvPr id="2" name="Table 1">
            <a:extLst>
              <a:ext uri="{FF2B5EF4-FFF2-40B4-BE49-F238E27FC236}">
                <a16:creationId xmlns:a16="http://schemas.microsoft.com/office/drawing/2014/main" id="{31CB2F74-914C-463F-ABDC-14A8B6905603}"/>
              </a:ext>
            </a:extLst>
          </p:cNvPr>
          <p:cNvGraphicFramePr>
            <a:graphicFrameLocks noGrp="1"/>
          </p:cNvGraphicFramePr>
          <p:nvPr/>
        </p:nvGraphicFramePr>
        <p:xfrm>
          <a:off x="5807237" y="2315416"/>
          <a:ext cx="3370469" cy="2211705"/>
        </p:xfrm>
        <a:graphic>
          <a:graphicData uri="http://schemas.openxmlformats.org/drawingml/2006/table">
            <a:tbl>
              <a:tblPr>
                <a:tableStyleId>{5FD0F851-EC5A-4D38-B0AD-8093EC10F338}</a:tableStyleId>
              </a:tblPr>
              <a:tblGrid>
                <a:gridCol w="2478562">
                  <a:extLst>
                    <a:ext uri="{9D8B030D-6E8A-4147-A177-3AD203B41FA5}">
                      <a16:colId xmlns:a16="http://schemas.microsoft.com/office/drawing/2014/main" val="3026379380"/>
                    </a:ext>
                  </a:extLst>
                </a:gridCol>
                <a:gridCol w="891907">
                  <a:extLst>
                    <a:ext uri="{9D8B030D-6E8A-4147-A177-3AD203B41FA5}">
                      <a16:colId xmlns:a16="http://schemas.microsoft.com/office/drawing/2014/main" val="2481546176"/>
                    </a:ext>
                  </a:extLst>
                </a:gridCol>
              </a:tblGrid>
              <a:tr h="200025">
                <a:tc>
                  <a:txBody>
                    <a:bodyPr/>
                    <a:lstStyle/>
                    <a:p>
                      <a:pPr algn="l" fontAlgn="b"/>
                      <a:r>
                        <a:rPr lang="en-GB" sz="1100" u="none" strike="noStrike" dirty="0">
                          <a:solidFill>
                            <a:schemeClr val="bg2"/>
                          </a:solidFill>
                          <a:effectLst/>
                        </a:rPr>
                        <a:t>Site</a:t>
                      </a:r>
                      <a:endParaRPr lang="en-GB" sz="1100" b="1" i="0" u="none" strike="noStrike" dirty="0">
                        <a:solidFill>
                          <a:schemeClr val="bg2"/>
                        </a:solidFill>
                        <a:effectLst/>
                        <a:latin typeface="Calibri" panose="020F0502020204030204" pitchFamily="34" charset="0"/>
                      </a:endParaRPr>
                    </a:p>
                  </a:txBody>
                  <a:tcPr marL="0" marR="0" marT="0" marB="0" anchor="b"/>
                </a:tc>
                <a:tc>
                  <a:txBody>
                    <a:bodyPr/>
                    <a:lstStyle/>
                    <a:p>
                      <a:pPr algn="r" fontAlgn="b"/>
                      <a:r>
                        <a:rPr lang="en-US" sz="1100" u="none" strike="noStrike" dirty="0">
                          <a:solidFill>
                            <a:schemeClr val="bg2"/>
                          </a:solidFill>
                          <a:effectLst/>
                        </a:rPr>
                        <a:t>Av/days</a:t>
                      </a:r>
                      <a:endParaRPr lang="en-US" sz="1100" b="1" i="0" u="none" strike="noStrike" dirty="0">
                        <a:solidFill>
                          <a:schemeClr val="bg2"/>
                        </a:solidFill>
                        <a:effectLst/>
                        <a:latin typeface="Calibri" panose="020F0502020204030204" pitchFamily="34" charset="0"/>
                      </a:endParaRPr>
                    </a:p>
                  </a:txBody>
                  <a:tcPr marL="0" marR="0" marT="0" marB="0" anchor="b"/>
                </a:tc>
                <a:extLst>
                  <a:ext uri="{0D108BD9-81ED-4DB2-BD59-A6C34878D82A}">
                    <a16:rowId xmlns:a16="http://schemas.microsoft.com/office/drawing/2014/main" val="742942478"/>
                  </a:ext>
                </a:extLst>
              </a:tr>
              <a:tr h="195580">
                <a:tc>
                  <a:txBody>
                    <a:bodyPr/>
                    <a:lstStyle/>
                    <a:p>
                      <a:pPr algn="l" fontAlgn="b"/>
                      <a:r>
                        <a:rPr lang="en-GB" sz="1100" u="none" strike="noStrike" dirty="0">
                          <a:solidFill>
                            <a:schemeClr val="bg1">
                              <a:lumMod val="65000"/>
                              <a:lumOff val="35000"/>
                            </a:schemeClr>
                          </a:solidFill>
                          <a:effectLst/>
                        </a:rPr>
                        <a:t>Kyauk Ta Lone</a:t>
                      </a:r>
                      <a:endParaRPr lang="en-GB" sz="1100" b="0" i="0" u="none" strike="noStrike" dirty="0">
                        <a:solidFill>
                          <a:schemeClr val="bg1">
                            <a:lumMod val="65000"/>
                            <a:lumOff val="35000"/>
                          </a:schemeClr>
                        </a:solidFill>
                        <a:effectLst/>
                        <a:latin typeface="Calibri" panose="020F0502020204030204" pitchFamily="34" charset="0"/>
                      </a:endParaRPr>
                    </a:p>
                  </a:txBody>
                  <a:tcPr marL="0" marR="0" marT="0" marB="0" anchor="b"/>
                </a:tc>
                <a:tc>
                  <a:txBody>
                    <a:bodyPr/>
                    <a:lstStyle/>
                    <a:p>
                      <a:pPr algn="r" fontAlgn="b"/>
                      <a:r>
                        <a:rPr lang="en-GB" sz="1100" b="1" u="none" strike="noStrike" dirty="0">
                          <a:solidFill>
                            <a:schemeClr val="bg1">
                              <a:lumMod val="65000"/>
                              <a:lumOff val="35000"/>
                            </a:schemeClr>
                          </a:solidFill>
                          <a:effectLst/>
                        </a:rPr>
                        <a:t>                             30 </a:t>
                      </a:r>
                      <a:endParaRPr lang="en-GB" sz="1100" b="1" i="0" u="none" strike="noStrike" dirty="0">
                        <a:solidFill>
                          <a:schemeClr val="bg1">
                            <a:lumMod val="65000"/>
                            <a:lumOff val="35000"/>
                          </a:schemeClr>
                        </a:solidFill>
                        <a:effectLst/>
                        <a:latin typeface="Calibri" panose="020F0502020204030204" pitchFamily="34" charset="0"/>
                      </a:endParaRPr>
                    </a:p>
                  </a:txBody>
                  <a:tcPr marL="0" marR="0" marT="0" marB="0" anchor="b"/>
                </a:tc>
                <a:extLst>
                  <a:ext uri="{0D108BD9-81ED-4DB2-BD59-A6C34878D82A}">
                    <a16:rowId xmlns:a16="http://schemas.microsoft.com/office/drawing/2014/main" val="2186907059"/>
                  </a:ext>
                </a:extLst>
              </a:tr>
              <a:tr h="195580">
                <a:tc>
                  <a:txBody>
                    <a:bodyPr/>
                    <a:lstStyle/>
                    <a:p>
                      <a:pPr algn="l" fontAlgn="b"/>
                      <a:r>
                        <a:rPr lang="en-GB" sz="1100" u="none" strike="noStrike" dirty="0" err="1">
                          <a:solidFill>
                            <a:schemeClr val="bg1">
                              <a:lumMod val="65000"/>
                              <a:lumOff val="35000"/>
                            </a:schemeClr>
                          </a:solidFill>
                          <a:effectLst/>
                        </a:rPr>
                        <a:t>Basare</a:t>
                      </a:r>
                      <a:endParaRPr lang="en-GB" sz="1100" b="0" i="0" u="none" strike="noStrike" dirty="0">
                        <a:solidFill>
                          <a:schemeClr val="bg1">
                            <a:lumMod val="65000"/>
                            <a:lumOff val="35000"/>
                          </a:schemeClr>
                        </a:solidFill>
                        <a:effectLst/>
                        <a:latin typeface="Calibri" panose="020F0502020204030204" pitchFamily="34" charset="0"/>
                      </a:endParaRPr>
                    </a:p>
                  </a:txBody>
                  <a:tcPr marL="0" marR="0" marT="0" marB="0" anchor="b"/>
                </a:tc>
                <a:tc>
                  <a:txBody>
                    <a:bodyPr/>
                    <a:lstStyle/>
                    <a:p>
                      <a:pPr algn="r" fontAlgn="b"/>
                      <a:r>
                        <a:rPr lang="en-GB" sz="1100" b="1" u="none" strike="noStrike" dirty="0">
                          <a:solidFill>
                            <a:schemeClr val="bg1">
                              <a:lumMod val="65000"/>
                              <a:lumOff val="35000"/>
                            </a:schemeClr>
                          </a:solidFill>
                          <a:effectLst/>
                        </a:rPr>
                        <a:t>                             21 </a:t>
                      </a:r>
                      <a:endParaRPr lang="en-GB" sz="1100" b="1" i="0" u="none" strike="noStrike" dirty="0">
                        <a:solidFill>
                          <a:schemeClr val="bg1">
                            <a:lumMod val="65000"/>
                            <a:lumOff val="35000"/>
                          </a:schemeClr>
                        </a:solidFill>
                        <a:effectLst/>
                        <a:latin typeface="Calibri" panose="020F0502020204030204" pitchFamily="34" charset="0"/>
                      </a:endParaRPr>
                    </a:p>
                  </a:txBody>
                  <a:tcPr marL="0" marR="0" marT="0" marB="0" anchor="b"/>
                </a:tc>
                <a:extLst>
                  <a:ext uri="{0D108BD9-81ED-4DB2-BD59-A6C34878D82A}">
                    <a16:rowId xmlns:a16="http://schemas.microsoft.com/office/drawing/2014/main" val="2765325035"/>
                  </a:ext>
                </a:extLst>
              </a:tr>
              <a:tr h="195580">
                <a:tc>
                  <a:txBody>
                    <a:bodyPr/>
                    <a:lstStyle/>
                    <a:p>
                      <a:pPr algn="l" fontAlgn="b"/>
                      <a:r>
                        <a:rPr lang="en-GB" sz="1100" u="none" strike="noStrike" dirty="0">
                          <a:solidFill>
                            <a:schemeClr val="bg1">
                              <a:lumMod val="65000"/>
                              <a:lumOff val="35000"/>
                            </a:schemeClr>
                          </a:solidFill>
                          <a:effectLst/>
                        </a:rPr>
                        <a:t>Say </a:t>
                      </a:r>
                      <a:r>
                        <a:rPr lang="en-GB" sz="1100" u="none" strike="noStrike" dirty="0" err="1">
                          <a:solidFill>
                            <a:schemeClr val="bg1">
                              <a:lumMod val="65000"/>
                              <a:lumOff val="35000"/>
                            </a:schemeClr>
                          </a:solidFill>
                          <a:effectLst/>
                        </a:rPr>
                        <a:t>Tha</a:t>
                      </a:r>
                      <a:r>
                        <a:rPr lang="en-GB" sz="1100" u="none" strike="noStrike" dirty="0">
                          <a:solidFill>
                            <a:schemeClr val="bg1">
                              <a:lumMod val="65000"/>
                              <a:lumOff val="35000"/>
                            </a:schemeClr>
                          </a:solidFill>
                          <a:effectLst/>
                        </a:rPr>
                        <a:t> Mar </a:t>
                      </a:r>
                      <a:r>
                        <a:rPr lang="en-GB" sz="1100" u="none" strike="noStrike" dirty="0" err="1">
                          <a:solidFill>
                            <a:schemeClr val="bg1">
                              <a:lumMod val="65000"/>
                              <a:lumOff val="35000"/>
                            </a:schemeClr>
                          </a:solidFill>
                          <a:effectLst/>
                        </a:rPr>
                        <a:t>Gyi</a:t>
                      </a:r>
                      <a:endParaRPr lang="en-GB" sz="1100" b="0" i="0" u="none" strike="noStrike" dirty="0">
                        <a:solidFill>
                          <a:schemeClr val="bg1">
                            <a:lumMod val="65000"/>
                            <a:lumOff val="35000"/>
                          </a:schemeClr>
                        </a:solidFill>
                        <a:effectLst/>
                        <a:latin typeface="Calibri" panose="020F0502020204030204" pitchFamily="34" charset="0"/>
                      </a:endParaRPr>
                    </a:p>
                  </a:txBody>
                  <a:tcPr marL="0" marR="0" marT="0" marB="0" anchor="b"/>
                </a:tc>
                <a:tc>
                  <a:txBody>
                    <a:bodyPr/>
                    <a:lstStyle/>
                    <a:p>
                      <a:pPr algn="r" fontAlgn="b"/>
                      <a:r>
                        <a:rPr lang="en-GB" sz="1100" b="1" u="none" strike="noStrike" dirty="0">
                          <a:solidFill>
                            <a:schemeClr val="bg1">
                              <a:lumMod val="65000"/>
                              <a:lumOff val="35000"/>
                            </a:schemeClr>
                          </a:solidFill>
                          <a:effectLst/>
                        </a:rPr>
                        <a:t>                             21 </a:t>
                      </a:r>
                      <a:endParaRPr lang="en-GB" sz="1100" b="1" i="0" u="none" strike="noStrike" dirty="0">
                        <a:solidFill>
                          <a:schemeClr val="bg1">
                            <a:lumMod val="65000"/>
                            <a:lumOff val="35000"/>
                          </a:schemeClr>
                        </a:solidFill>
                        <a:effectLst/>
                        <a:latin typeface="Calibri" panose="020F0502020204030204" pitchFamily="34" charset="0"/>
                      </a:endParaRPr>
                    </a:p>
                  </a:txBody>
                  <a:tcPr marL="0" marR="0" marT="0" marB="0" anchor="b"/>
                </a:tc>
                <a:extLst>
                  <a:ext uri="{0D108BD9-81ED-4DB2-BD59-A6C34878D82A}">
                    <a16:rowId xmlns:a16="http://schemas.microsoft.com/office/drawing/2014/main" val="3296704719"/>
                  </a:ext>
                </a:extLst>
              </a:tr>
              <a:tr h="195580">
                <a:tc>
                  <a:txBody>
                    <a:bodyPr/>
                    <a:lstStyle/>
                    <a:p>
                      <a:pPr algn="l" fontAlgn="b"/>
                      <a:r>
                        <a:rPr lang="en-GB" sz="1100" u="none" strike="noStrike" dirty="0" err="1">
                          <a:solidFill>
                            <a:schemeClr val="bg1">
                              <a:lumMod val="65000"/>
                              <a:lumOff val="35000"/>
                            </a:schemeClr>
                          </a:solidFill>
                          <a:effectLst/>
                        </a:rPr>
                        <a:t>Ohn</a:t>
                      </a:r>
                      <a:r>
                        <a:rPr lang="en-GB" sz="1100" u="none" strike="noStrike" dirty="0">
                          <a:solidFill>
                            <a:schemeClr val="bg1">
                              <a:lumMod val="65000"/>
                              <a:lumOff val="35000"/>
                            </a:schemeClr>
                          </a:solidFill>
                          <a:effectLst/>
                        </a:rPr>
                        <a:t> Taw </a:t>
                      </a:r>
                      <a:r>
                        <a:rPr lang="en-GB" sz="1100" u="none" strike="noStrike" dirty="0" err="1">
                          <a:solidFill>
                            <a:schemeClr val="bg1">
                              <a:lumMod val="65000"/>
                              <a:lumOff val="35000"/>
                            </a:schemeClr>
                          </a:solidFill>
                          <a:effectLst/>
                        </a:rPr>
                        <a:t>Gyi</a:t>
                      </a:r>
                      <a:r>
                        <a:rPr lang="en-GB" sz="1100" u="none" strike="noStrike" dirty="0">
                          <a:solidFill>
                            <a:schemeClr val="bg1">
                              <a:lumMod val="65000"/>
                              <a:lumOff val="35000"/>
                            </a:schemeClr>
                          </a:solidFill>
                          <a:effectLst/>
                        </a:rPr>
                        <a:t> (South)</a:t>
                      </a:r>
                      <a:endParaRPr lang="en-GB" sz="1100" b="0" i="0" u="none" strike="noStrike" dirty="0">
                        <a:solidFill>
                          <a:schemeClr val="bg1">
                            <a:lumMod val="65000"/>
                            <a:lumOff val="35000"/>
                          </a:schemeClr>
                        </a:solidFill>
                        <a:effectLst/>
                        <a:latin typeface="Calibri" panose="020F0502020204030204" pitchFamily="34" charset="0"/>
                      </a:endParaRPr>
                    </a:p>
                  </a:txBody>
                  <a:tcPr marL="0" marR="0" marT="0" marB="0" anchor="b"/>
                </a:tc>
                <a:tc>
                  <a:txBody>
                    <a:bodyPr/>
                    <a:lstStyle/>
                    <a:p>
                      <a:pPr algn="r" fontAlgn="b"/>
                      <a:r>
                        <a:rPr lang="en-GB" sz="1100" b="1" u="none" strike="noStrike" dirty="0">
                          <a:solidFill>
                            <a:schemeClr val="bg1">
                              <a:lumMod val="65000"/>
                              <a:lumOff val="35000"/>
                            </a:schemeClr>
                          </a:solidFill>
                          <a:effectLst/>
                        </a:rPr>
                        <a:t>                             20 </a:t>
                      </a:r>
                      <a:endParaRPr lang="en-GB" sz="1100" b="1" i="0" u="none" strike="noStrike" dirty="0">
                        <a:solidFill>
                          <a:schemeClr val="bg1">
                            <a:lumMod val="65000"/>
                            <a:lumOff val="35000"/>
                          </a:schemeClr>
                        </a:solidFill>
                        <a:effectLst/>
                        <a:latin typeface="Calibri" panose="020F0502020204030204" pitchFamily="34" charset="0"/>
                      </a:endParaRPr>
                    </a:p>
                  </a:txBody>
                  <a:tcPr marL="0" marR="0" marT="0" marB="0" anchor="b"/>
                </a:tc>
                <a:extLst>
                  <a:ext uri="{0D108BD9-81ED-4DB2-BD59-A6C34878D82A}">
                    <a16:rowId xmlns:a16="http://schemas.microsoft.com/office/drawing/2014/main" val="608138882"/>
                  </a:ext>
                </a:extLst>
              </a:tr>
              <a:tr h="195580">
                <a:tc>
                  <a:txBody>
                    <a:bodyPr/>
                    <a:lstStyle/>
                    <a:p>
                      <a:pPr algn="l" fontAlgn="b"/>
                      <a:r>
                        <a:rPr lang="en-US" sz="1100" u="none" strike="noStrike" dirty="0" err="1">
                          <a:solidFill>
                            <a:schemeClr val="bg1">
                              <a:lumMod val="65000"/>
                              <a:lumOff val="35000"/>
                            </a:schemeClr>
                          </a:solidFill>
                          <a:effectLst/>
                        </a:rPr>
                        <a:t>Phwe</a:t>
                      </a:r>
                      <a:r>
                        <a:rPr lang="en-US" sz="1100" u="none" strike="noStrike" dirty="0">
                          <a:solidFill>
                            <a:schemeClr val="bg1">
                              <a:lumMod val="65000"/>
                              <a:lumOff val="35000"/>
                            </a:schemeClr>
                          </a:solidFill>
                          <a:effectLst/>
                        </a:rPr>
                        <a:t> Yar Kone (Say </a:t>
                      </a:r>
                      <a:r>
                        <a:rPr lang="en-US" sz="1100" u="none" strike="noStrike" dirty="0" err="1">
                          <a:solidFill>
                            <a:schemeClr val="bg1">
                              <a:lumMod val="65000"/>
                              <a:lumOff val="35000"/>
                            </a:schemeClr>
                          </a:solidFill>
                          <a:effectLst/>
                        </a:rPr>
                        <a:t>Tha</a:t>
                      </a:r>
                      <a:r>
                        <a:rPr lang="en-US" sz="1100" u="none" strike="noStrike" dirty="0">
                          <a:solidFill>
                            <a:schemeClr val="bg1">
                              <a:lumMod val="65000"/>
                              <a:lumOff val="35000"/>
                            </a:schemeClr>
                          </a:solidFill>
                          <a:effectLst/>
                        </a:rPr>
                        <a:t> Mar </a:t>
                      </a:r>
                      <a:r>
                        <a:rPr lang="en-US" sz="1100" u="none" strike="noStrike" dirty="0" err="1">
                          <a:solidFill>
                            <a:schemeClr val="bg1">
                              <a:lumMod val="65000"/>
                              <a:lumOff val="35000"/>
                            </a:schemeClr>
                          </a:solidFill>
                          <a:effectLst/>
                        </a:rPr>
                        <a:t>Gyi</a:t>
                      </a:r>
                      <a:r>
                        <a:rPr lang="en-US" sz="1100" u="none" strike="noStrike" dirty="0">
                          <a:solidFill>
                            <a:schemeClr val="bg1">
                              <a:lumMod val="65000"/>
                              <a:lumOff val="35000"/>
                            </a:schemeClr>
                          </a:solidFill>
                          <a:effectLst/>
                        </a:rPr>
                        <a:t>)</a:t>
                      </a:r>
                      <a:endParaRPr lang="en-US" sz="1100" b="0" i="0" u="none" strike="noStrike" dirty="0">
                        <a:solidFill>
                          <a:schemeClr val="bg1">
                            <a:lumMod val="65000"/>
                            <a:lumOff val="35000"/>
                          </a:schemeClr>
                        </a:solidFill>
                        <a:effectLst/>
                        <a:latin typeface="Calibri" panose="020F0502020204030204" pitchFamily="34" charset="0"/>
                      </a:endParaRPr>
                    </a:p>
                  </a:txBody>
                  <a:tcPr marL="0" marR="0" marT="0" marB="0" anchor="b"/>
                </a:tc>
                <a:tc>
                  <a:txBody>
                    <a:bodyPr/>
                    <a:lstStyle/>
                    <a:p>
                      <a:pPr algn="r" fontAlgn="b"/>
                      <a:r>
                        <a:rPr lang="en-GB" sz="1100" b="1" u="none" strike="noStrike" dirty="0">
                          <a:solidFill>
                            <a:schemeClr val="bg1">
                              <a:lumMod val="65000"/>
                              <a:lumOff val="35000"/>
                            </a:schemeClr>
                          </a:solidFill>
                          <a:effectLst/>
                        </a:rPr>
                        <a:t>                             15 </a:t>
                      </a:r>
                      <a:endParaRPr lang="en-GB" sz="1100" b="1" i="0" u="none" strike="noStrike" dirty="0">
                        <a:solidFill>
                          <a:schemeClr val="bg1">
                            <a:lumMod val="65000"/>
                            <a:lumOff val="35000"/>
                          </a:schemeClr>
                        </a:solidFill>
                        <a:effectLst/>
                        <a:latin typeface="Calibri" panose="020F0502020204030204" pitchFamily="34" charset="0"/>
                      </a:endParaRPr>
                    </a:p>
                  </a:txBody>
                  <a:tcPr marL="0" marR="0" marT="0" marB="0" anchor="b"/>
                </a:tc>
                <a:extLst>
                  <a:ext uri="{0D108BD9-81ED-4DB2-BD59-A6C34878D82A}">
                    <a16:rowId xmlns:a16="http://schemas.microsoft.com/office/drawing/2014/main" val="951950490"/>
                  </a:ext>
                </a:extLst>
              </a:tr>
              <a:tr h="195580">
                <a:tc>
                  <a:txBody>
                    <a:bodyPr/>
                    <a:lstStyle/>
                    <a:p>
                      <a:pPr algn="l" fontAlgn="b"/>
                      <a:r>
                        <a:rPr lang="en-GB" sz="1100" u="none" strike="noStrike">
                          <a:solidFill>
                            <a:schemeClr val="bg1">
                              <a:lumMod val="65000"/>
                              <a:lumOff val="35000"/>
                            </a:schemeClr>
                          </a:solidFill>
                          <a:effectLst/>
                        </a:rPr>
                        <a:t>Sin Tet Maw</a:t>
                      </a:r>
                      <a:endParaRPr lang="en-GB" sz="1100" b="0" i="0" u="none" strike="noStrike">
                        <a:solidFill>
                          <a:schemeClr val="bg1">
                            <a:lumMod val="65000"/>
                            <a:lumOff val="35000"/>
                          </a:schemeClr>
                        </a:solidFill>
                        <a:effectLst/>
                        <a:latin typeface="Calibri" panose="020F0502020204030204" pitchFamily="34" charset="0"/>
                      </a:endParaRPr>
                    </a:p>
                  </a:txBody>
                  <a:tcPr marL="0" marR="0" marT="0" marB="0" anchor="b"/>
                </a:tc>
                <a:tc>
                  <a:txBody>
                    <a:bodyPr/>
                    <a:lstStyle/>
                    <a:p>
                      <a:pPr algn="r" fontAlgn="b"/>
                      <a:r>
                        <a:rPr lang="en-GB" sz="1100" b="1" u="none" strike="noStrike" dirty="0">
                          <a:solidFill>
                            <a:schemeClr val="bg1">
                              <a:lumMod val="65000"/>
                              <a:lumOff val="35000"/>
                            </a:schemeClr>
                          </a:solidFill>
                          <a:effectLst/>
                        </a:rPr>
                        <a:t>                               1 </a:t>
                      </a:r>
                      <a:endParaRPr lang="en-GB" sz="1100" b="1" i="0" u="none" strike="noStrike" dirty="0">
                        <a:solidFill>
                          <a:schemeClr val="bg1">
                            <a:lumMod val="65000"/>
                            <a:lumOff val="35000"/>
                          </a:schemeClr>
                        </a:solidFill>
                        <a:effectLst/>
                        <a:latin typeface="Calibri" panose="020F0502020204030204" pitchFamily="34" charset="0"/>
                      </a:endParaRPr>
                    </a:p>
                  </a:txBody>
                  <a:tcPr marL="0" marR="0" marT="0" marB="0" anchor="b"/>
                </a:tc>
                <a:extLst>
                  <a:ext uri="{0D108BD9-81ED-4DB2-BD59-A6C34878D82A}">
                    <a16:rowId xmlns:a16="http://schemas.microsoft.com/office/drawing/2014/main" val="3651466115"/>
                  </a:ext>
                </a:extLst>
              </a:tr>
            </a:tbl>
          </a:graphicData>
        </a:graphic>
      </p:graphicFrame>
      <p:graphicFrame>
        <p:nvGraphicFramePr>
          <p:cNvPr id="11" name="Chart 10">
            <a:extLst>
              <a:ext uri="{FF2B5EF4-FFF2-40B4-BE49-F238E27FC236}">
                <a16:creationId xmlns:a16="http://schemas.microsoft.com/office/drawing/2014/main" id="{0272FB1D-86D6-4160-AA01-4D6055BBA556}"/>
              </a:ext>
            </a:extLst>
          </p:cNvPr>
          <p:cNvGraphicFramePr>
            <a:graphicFrameLocks/>
          </p:cNvGraphicFramePr>
          <p:nvPr/>
        </p:nvGraphicFramePr>
        <p:xfrm>
          <a:off x="711678" y="2052670"/>
          <a:ext cx="3869157"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13" name="Shape 79">
            <a:extLst>
              <a:ext uri="{FF2B5EF4-FFF2-40B4-BE49-F238E27FC236}">
                <a16:creationId xmlns:a16="http://schemas.microsoft.com/office/drawing/2014/main" id="{9D6C062B-47DA-404F-91C5-6FC91D5D3D43}"/>
              </a:ext>
            </a:extLst>
          </p:cNvPr>
          <p:cNvSpPr/>
          <p:nvPr/>
        </p:nvSpPr>
        <p:spPr>
          <a:xfrm>
            <a:off x="822154" y="1538641"/>
            <a:ext cx="4378708"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800" b="0" i="0" u="none" strike="noStrike" kern="1200" cap="none" spc="-10" normalizeH="0" baseline="0" noProof="0" dirty="0">
                <a:ln>
                  <a:noFill/>
                </a:ln>
                <a:solidFill>
                  <a:srgbClr val="000000">
                    <a:lumMod val="50000"/>
                    <a:lumOff val="50000"/>
                  </a:srgbClr>
                </a:solidFill>
                <a:effectLst/>
                <a:uLnTx/>
                <a:uFillTx/>
                <a:latin typeface="Arial" charset="0"/>
                <a:ea typeface="Arial" charset="0"/>
                <a:cs typeface="Arial" charset="0"/>
                <a:sym typeface="Montserrat-Regular"/>
              </a:rPr>
              <a:t>How is it changing over time?</a:t>
            </a:r>
            <a:endParaRPr kumimoji="0" sz="1800" b="0" i="0" u="none" strike="noStrike" kern="1200" cap="none" spc="-10" normalizeH="0" baseline="0" noProof="0" dirty="0">
              <a:ln>
                <a:noFill/>
              </a:ln>
              <a:solidFill>
                <a:srgbClr val="000000">
                  <a:lumMod val="50000"/>
                  <a:lumOff val="50000"/>
                </a:srgbClr>
              </a:solidFill>
              <a:effectLst/>
              <a:uLnTx/>
              <a:uFillTx/>
              <a:latin typeface="Arial" charset="0"/>
              <a:ea typeface="Arial" charset="0"/>
              <a:cs typeface="Arial" charset="0"/>
              <a:sym typeface="Montserrat-Regular"/>
            </a:endParaRPr>
          </a:p>
        </p:txBody>
      </p:sp>
      <p:sp>
        <p:nvSpPr>
          <p:cNvPr id="14" name="Shape 79">
            <a:extLst>
              <a:ext uri="{FF2B5EF4-FFF2-40B4-BE49-F238E27FC236}">
                <a16:creationId xmlns:a16="http://schemas.microsoft.com/office/drawing/2014/main" id="{23DC12AA-C116-4636-A963-A87AEE831F96}"/>
              </a:ext>
            </a:extLst>
          </p:cNvPr>
          <p:cNvSpPr/>
          <p:nvPr/>
        </p:nvSpPr>
        <p:spPr>
          <a:xfrm>
            <a:off x="5754171" y="1536436"/>
            <a:ext cx="4378708"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800" b="0" i="0" u="none" strike="noStrike" kern="1200" cap="none" spc="-10" normalizeH="0" baseline="0" noProof="0" dirty="0">
                <a:ln>
                  <a:noFill/>
                </a:ln>
                <a:solidFill>
                  <a:srgbClr val="000000">
                    <a:lumMod val="50000"/>
                    <a:lumOff val="50000"/>
                  </a:srgbClr>
                </a:solidFill>
                <a:effectLst/>
                <a:uLnTx/>
                <a:uFillTx/>
                <a:latin typeface="Arial" charset="0"/>
                <a:ea typeface="Arial" charset="0"/>
                <a:cs typeface="Arial" charset="0"/>
                <a:sym typeface="Montserrat-Regular"/>
              </a:rPr>
              <a:t>Which sites are worst?</a:t>
            </a:r>
            <a:endParaRPr kumimoji="0" sz="1800" b="0" i="0" u="none" strike="noStrike" kern="1200" cap="none" spc="-10" normalizeH="0" baseline="0" noProof="0" dirty="0">
              <a:ln>
                <a:noFill/>
              </a:ln>
              <a:solidFill>
                <a:srgbClr val="000000">
                  <a:lumMod val="50000"/>
                  <a:lumOff val="50000"/>
                </a:srgbClr>
              </a:solidFill>
              <a:effectLst/>
              <a:uLnTx/>
              <a:uFillTx/>
              <a:latin typeface="Arial" charset="0"/>
              <a:ea typeface="Arial" charset="0"/>
              <a:cs typeface="Arial" charset="0"/>
              <a:sym typeface="Montserrat-Regular"/>
            </a:endParaRPr>
          </a:p>
        </p:txBody>
      </p:sp>
      <p:sp>
        <p:nvSpPr>
          <p:cNvPr id="4" name="Cross 3">
            <a:extLst>
              <a:ext uri="{FF2B5EF4-FFF2-40B4-BE49-F238E27FC236}">
                <a16:creationId xmlns:a16="http://schemas.microsoft.com/office/drawing/2014/main" id="{E87C1E6A-DC38-4F8C-A3EE-EA1107B498AC}"/>
              </a:ext>
            </a:extLst>
          </p:cNvPr>
          <p:cNvSpPr/>
          <p:nvPr/>
        </p:nvSpPr>
        <p:spPr>
          <a:xfrm>
            <a:off x="4920157" y="3105426"/>
            <a:ext cx="503583" cy="503583"/>
          </a:xfrm>
          <a:prstGeom prst="plus">
            <a:avLst>
              <a:gd name="adj" fmla="val 390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Arrow: Right 4">
            <a:extLst>
              <a:ext uri="{FF2B5EF4-FFF2-40B4-BE49-F238E27FC236}">
                <a16:creationId xmlns:a16="http://schemas.microsoft.com/office/drawing/2014/main" id="{82212767-49EA-4612-8654-72C7428465E5}"/>
              </a:ext>
            </a:extLst>
          </p:cNvPr>
          <p:cNvSpPr/>
          <p:nvPr/>
        </p:nvSpPr>
        <p:spPr>
          <a:xfrm>
            <a:off x="9457501" y="3131670"/>
            <a:ext cx="635622" cy="3754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Shape 79">
            <a:extLst>
              <a:ext uri="{FF2B5EF4-FFF2-40B4-BE49-F238E27FC236}">
                <a16:creationId xmlns:a16="http://schemas.microsoft.com/office/drawing/2014/main" id="{3CEA2772-D81F-4B04-BCDA-E7265CC3AB75}"/>
              </a:ext>
            </a:extLst>
          </p:cNvPr>
          <p:cNvSpPr/>
          <p:nvPr/>
        </p:nvSpPr>
        <p:spPr>
          <a:xfrm>
            <a:off x="10522193" y="2941718"/>
            <a:ext cx="1479307"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18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rPr>
              <a:t>Targeted Attention &amp; Action</a:t>
            </a:r>
            <a:endParaRPr kumimoji="0" sz="18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endParaRPr>
          </a:p>
        </p:txBody>
      </p:sp>
      <p:pic>
        <p:nvPicPr>
          <p:cNvPr id="16" name="Picture 2" descr="Home | GWC">
            <a:extLst>
              <a:ext uri="{FF2B5EF4-FFF2-40B4-BE49-F238E27FC236}">
                <a16:creationId xmlns:a16="http://schemas.microsoft.com/office/drawing/2014/main" id="{D4B25E1F-1DAC-4284-9E22-CB1116ED8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3564" y="205346"/>
            <a:ext cx="1407936" cy="51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092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04D5E"/>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6FF9F8B-ACA5-4E4A-A59E-CB00241C9C2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61" name="think-cell Slide" r:id="rId5" imgW="294" imgH="302" progId="TCLayout.ActiveDocument.1">
                  <p:embed/>
                </p:oleObj>
              </mc:Choice>
              <mc:Fallback>
                <p:oleObj name="think-cell Slide" r:id="rId5" imgW="294" imgH="302" progId="TCLayout.ActiveDocument.1">
                  <p:embed/>
                  <p:pic>
                    <p:nvPicPr>
                      <p:cNvPr id="4" name="Object 3" hidden="1">
                        <a:extLst>
                          <a:ext uri="{FF2B5EF4-FFF2-40B4-BE49-F238E27FC236}">
                            <a16:creationId xmlns:a16="http://schemas.microsoft.com/office/drawing/2014/main" id="{36FF9F8B-ACA5-4E4A-A59E-CB00241C9C2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8" name="Table 7">
            <a:extLst>
              <a:ext uri="{FF2B5EF4-FFF2-40B4-BE49-F238E27FC236}">
                <a16:creationId xmlns:a16="http://schemas.microsoft.com/office/drawing/2014/main" id="{1848C82D-2B76-D341-9242-98675C3B3A2B}"/>
              </a:ext>
            </a:extLst>
          </p:cNvPr>
          <p:cNvGraphicFramePr>
            <a:graphicFrameLocks noGrp="1"/>
          </p:cNvGraphicFramePr>
          <p:nvPr>
            <p:extLst>
              <p:ext uri="{D42A27DB-BD31-4B8C-83A1-F6EECF244321}">
                <p14:modId xmlns:p14="http://schemas.microsoft.com/office/powerpoint/2010/main" val="1059342299"/>
              </p:ext>
            </p:extLst>
          </p:nvPr>
        </p:nvGraphicFramePr>
        <p:xfrm>
          <a:off x="660037" y="1851875"/>
          <a:ext cx="10871926" cy="4819187"/>
        </p:xfrm>
        <a:graphic>
          <a:graphicData uri="http://schemas.openxmlformats.org/drawingml/2006/table">
            <a:tbl>
              <a:tblPr firstRow="1">
                <a:tableStyleId>{9D7B26C5-4107-4FEC-AEDC-1716B250A1EF}</a:tableStyleId>
              </a:tblPr>
              <a:tblGrid>
                <a:gridCol w="10368910">
                  <a:extLst>
                    <a:ext uri="{9D8B030D-6E8A-4147-A177-3AD203B41FA5}">
                      <a16:colId xmlns:a16="http://schemas.microsoft.com/office/drawing/2014/main" val="1922222833"/>
                    </a:ext>
                  </a:extLst>
                </a:gridCol>
                <a:gridCol w="503016">
                  <a:extLst>
                    <a:ext uri="{9D8B030D-6E8A-4147-A177-3AD203B41FA5}">
                      <a16:colId xmlns:a16="http://schemas.microsoft.com/office/drawing/2014/main" val="2974881730"/>
                    </a:ext>
                  </a:extLst>
                </a:gridCol>
              </a:tblGrid>
              <a:tr h="348426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5400" b="1" spc="-100"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FontTx/>
                        <a:buNone/>
                      </a:pPr>
                      <a:r>
                        <a:rPr lang="en-US" sz="5400" b="1" spc="0" dirty="0">
                          <a:latin typeface="Arial"/>
                          <a:cs typeface="Arial"/>
                        </a:rPr>
                        <a:t>AQA Recommendations</a:t>
                      </a:r>
                      <a:endParaRPr lang="en-US" sz="5400" b="1" u="none" spc="0" dirty="0">
                        <a:latin typeface="Arial"/>
                        <a:cs typeface="Arial"/>
                      </a:endParaRPr>
                    </a:p>
                    <a:p>
                      <a:pPr marL="0" marR="0" lvl="0" indent="0" algn="l" rtl="0">
                        <a:lnSpc>
                          <a:spcPct val="100000"/>
                        </a:lnSpc>
                        <a:spcBef>
                          <a:spcPts val="0"/>
                        </a:spcBef>
                        <a:spcAft>
                          <a:spcPts val="0"/>
                        </a:spcAft>
                        <a:buFontTx/>
                        <a:buNone/>
                      </a:pPr>
                      <a:r>
                        <a:rPr lang="en-US" sz="2800" b="0" i="0" dirty="0">
                          <a:latin typeface="Arial"/>
                          <a:cs typeface="Arial"/>
                        </a:rPr>
                        <a:t>Myanmar WASH Cluster </a:t>
                      </a:r>
                      <a:endParaRPr lang="en-US" dirty="0"/>
                    </a:p>
                    <a:p>
                      <a:pPr marL="0" marR="0" lvl="0" indent="0" algn="l" rtl="0">
                        <a:lnSpc>
                          <a:spcPct val="100000"/>
                        </a:lnSpc>
                        <a:spcBef>
                          <a:spcPts val="0"/>
                        </a:spcBef>
                        <a:spcAft>
                          <a:spcPts val="0"/>
                        </a:spcAft>
                        <a:buFontTx/>
                        <a:buNone/>
                      </a:pPr>
                      <a:endParaRPr lang="en-US" sz="2800" b="0" i="0"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a:latin typeface="Arial" panose="020B0604020202020204" pitchFamily="34" charset="0"/>
                        <a:cs typeface="Arial" panose="020B0604020202020204" pitchFamily="34" charset="0"/>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0116532"/>
                  </a:ext>
                </a:extLst>
              </a:tr>
              <a:tr h="536747">
                <a:tc>
                  <a:txBody>
                    <a:bodyPr/>
                    <a:lstStyle/>
                    <a:p>
                      <a:pPr marL="0" marR="0" lvl="0" indent="0" algn="l" rtl="0" eaLnBrk="1" fontAlgn="auto" latinLnBrk="0" hangingPunct="1">
                        <a:lnSpc>
                          <a:spcPct val="150000"/>
                        </a:lnSpc>
                        <a:spcBef>
                          <a:spcPts val="0"/>
                        </a:spcBef>
                        <a:spcAft>
                          <a:spcPts val="0"/>
                        </a:spcAft>
                        <a:buFontTx/>
                        <a:buNone/>
                      </a:pPr>
                      <a:r>
                        <a:rPr lang="en-US" sz="1800" b="0" dirty="0"/>
                        <a:t>Sunny Guidotti  </a:t>
                      </a:r>
                      <a:r>
                        <a:rPr lang="en-US" sz="1800" b="0" i="0" kern="1200" dirty="0">
                          <a:solidFill>
                            <a:schemeClr val="tx1"/>
                          </a:solidFill>
                          <a:effectLst/>
                          <a:latin typeface="+mn-lt"/>
                          <a:ea typeface="+mn-ea"/>
                          <a:cs typeface="+mn-cs"/>
                        </a:rPr>
                        <a:t>| </a:t>
                      </a:r>
                      <a:r>
                        <a:rPr lang="en-US" sz="1800" b="0" dirty="0"/>
                        <a:t>  Regional WASH Specialist LAC (Former Myanmar WASH Cluster Coordinator)</a:t>
                      </a:r>
                      <a:endParaRPr lang="en-US" dirty="0"/>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dirty="0"/>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8646447"/>
                  </a:ext>
                </a:extLst>
              </a:tr>
            </a:tbl>
          </a:graphicData>
        </a:graphic>
      </p:graphicFrame>
      <p:pic>
        <p:nvPicPr>
          <p:cNvPr id="7" name="Picture 2" descr="Home | GWC">
            <a:extLst>
              <a:ext uri="{FF2B5EF4-FFF2-40B4-BE49-F238E27FC236}">
                <a16:creationId xmlns:a16="http://schemas.microsoft.com/office/drawing/2014/main" id="{A6B1F073-6789-4E9D-93DC-25CB6D21CA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9749" y="437597"/>
            <a:ext cx="1779709" cy="654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711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204D5E"/>
                </a:solidFill>
                <a:latin typeface="Montserrat ExtraBold" pitchFamily="2" charset="77"/>
              </a:rPr>
              <a:t>3 KEY RECOMMENDATIONS</a:t>
            </a:r>
          </a:p>
        </p:txBody>
      </p:sp>
      <p:sp>
        <p:nvSpPr>
          <p:cNvPr id="8" name="Text Placeholder 3">
            <a:extLst>
              <a:ext uri="{FF2B5EF4-FFF2-40B4-BE49-F238E27FC236}">
                <a16:creationId xmlns:a16="http://schemas.microsoft.com/office/drawing/2014/main" id="{3E6BEFEF-98D4-274F-8D57-593018A91B6E}"/>
              </a:ext>
            </a:extLst>
          </p:cNvPr>
          <p:cNvSpPr txBox="1">
            <a:spLocks/>
          </p:cNvSpPr>
          <p:nvPr/>
        </p:nvSpPr>
        <p:spPr>
          <a:xfrm>
            <a:off x="695325" y="5193491"/>
            <a:ext cx="3563937" cy="8239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204D5E"/>
                </a:solidFill>
                <a:latin typeface="Montserrat SemiBold" pitchFamily="2" charset="77"/>
              </a:rPr>
              <a:t>Feedback “back” to community</a:t>
            </a:r>
          </a:p>
        </p:txBody>
      </p:sp>
      <p:sp>
        <p:nvSpPr>
          <p:cNvPr id="13" name="Text Placeholder 3">
            <a:extLst>
              <a:ext uri="{FF2B5EF4-FFF2-40B4-BE49-F238E27FC236}">
                <a16:creationId xmlns:a16="http://schemas.microsoft.com/office/drawing/2014/main" id="{9A0475A6-4570-3A4C-A6BD-C10113089201}"/>
              </a:ext>
            </a:extLst>
          </p:cNvPr>
          <p:cNvSpPr txBox="1">
            <a:spLocks/>
          </p:cNvSpPr>
          <p:nvPr/>
        </p:nvSpPr>
        <p:spPr>
          <a:xfrm>
            <a:off x="4568908" y="5173714"/>
            <a:ext cx="3563937" cy="8239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204D5E"/>
                </a:solidFill>
                <a:latin typeface="Montserrat SemiBold" pitchFamily="2" charset="77"/>
              </a:rPr>
              <a:t>Change of some AQA indicators</a:t>
            </a:r>
          </a:p>
        </p:txBody>
      </p:sp>
      <p:sp>
        <p:nvSpPr>
          <p:cNvPr id="14" name="Text Placeholder 3">
            <a:extLst>
              <a:ext uri="{FF2B5EF4-FFF2-40B4-BE49-F238E27FC236}">
                <a16:creationId xmlns:a16="http://schemas.microsoft.com/office/drawing/2014/main" id="{64D598DB-2B89-E543-9E51-16BAB4F5DDA0}"/>
              </a:ext>
            </a:extLst>
          </p:cNvPr>
          <p:cNvSpPr txBox="1">
            <a:spLocks/>
          </p:cNvSpPr>
          <p:nvPr/>
        </p:nvSpPr>
        <p:spPr>
          <a:xfrm>
            <a:off x="8132845" y="5108822"/>
            <a:ext cx="3563938"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204D5E"/>
                </a:solidFill>
                <a:latin typeface="Montserrat SemiBold" pitchFamily="2" charset="77"/>
              </a:rPr>
              <a:t>Link to yearly HPC</a:t>
            </a:r>
          </a:p>
        </p:txBody>
      </p:sp>
      <p:pic>
        <p:nvPicPr>
          <p:cNvPr id="15" name="Graphic 14" descr="Boardroom">
            <a:extLst>
              <a:ext uri="{FF2B5EF4-FFF2-40B4-BE49-F238E27FC236}">
                <a16:creationId xmlns:a16="http://schemas.microsoft.com/office/drawing/2014/main" id="{DA40FBFE-F1DC-7943-9763-F9DCF0C6E3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54686" y="2461583"/>
            <a:ext cx="2731908" cy="2731908"/>
          </a:xfrm>
          <a:prstGeom prst="rect">
            <a:avLst/>
          </a:prstGeom>
          <a:effectLst>
            <a:outerShdw blurRad="50800" dist="38100" dir="8100000" algn="tr" rotWithShape="0">
              <a:prstClr val="black">
                <a:alpha val="40000"/>
              </a:prstClr>
            </a:outerShdw>
          </a:effectLst>
        </p:spPr>
      </p:pic>
      <p:pic>
        <p:nvPicPr>
          <p:cNvPr id="16" name="Graphic 15" descr="Customer review">
            <a:extLst>
              <a:ext uri="{FF2B5EF4-FFF2-40B4-BE49-F238E27FC236}">
                <a16:creationId xmlns:a16="http://schemas.microsoft.com/office/drawing/2014/main" id="{6F750506-250E-F443-A20F-1C18667492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55838" y="2120575"/>
            <a:ext cx="2357458" cy="2357458"/>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64B7ACC8-AB95-44CF-9401-76A9564802A9}"/>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a:off x="5296433" y="2784614"/>
            <a:ext cx="1812889" cy="1836901"/>
          </a:xfrm>
          <a:prstGeom prst="rect">
            <a:avLst/>
          </a:prstGeom>
        </p:spPr>
      </p:pic>
    </p:spTree>
    <p:extLst>
      <p:ext uri="{BB962C8B-B14F-4D97-AF65-F5344CB8AC3E}">
        <p14:creationId xmlns:p14="http://schemas.microsoft.com/office/powerpoint/2010/main" val="1791841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79">
            <a:extLst>
              <a:ext uri="{FF2B5EF4-FFF2-40B4-BE49-F238E27FC236}">
                <a16:creationId xmlns:a16="http://schemas.microsoft.com/office/drawing/2014/main" id="{2A964BE7-0C3A-7245-8C11-4167FC652BF8}"/>
              </a:ext>
            </a:extLst>
          </p:cNvPr>
          <p:cNvSpPr/>
          <p:nvPr/>
        </p:nvSpPr>
        <p:spPr>
          <a:xfrm>
            <a:off x="777187" y="762000"/>
            <a:ext cx="4066275" cy="4360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1">
              <a:lnSpc>
                <a:spcPts val="3360"/>
              </a:lnSpc>
              <a:spcBef>
                <a:spcPts val="0"/>
              </a:spcBef>
              <a:spcAft>
                <a:spcPts val="0"/>
              </a:spcAft>
              <a:buClrTx/>
              <a:buSzTx/>
              <a:buFontTx/>
              <a:buNone/>
              <a:tabLst/>
              <a:defRPr sz="1800"/>
            </a:pPr>
            <a:r>
              <a:rPr kumimoji="0" lang="en-US" sz="3600" b="1" i="0" u="none" strike="noStrike" kern="1200" cap="none" spc="-10" normalizeH="0" baseline="0" noProof="0" dirty="0">
                <a:ln>
                  <a:noFill/>
                </a:ln>
                <a:solidFill>
                  <a:srgbClr val="FFFFFF"/>
                </a:solidFill>
                <a:effectLst/>
                <a:uLnTx/>
                <a:uFillTx/>
                <a:latin typeface="Arial" charset="0"/>
                <a:ea typeface="Arial" charset="0"/>
                <a:cs typeface="Arial" charset="0"/>
                <a:sym typeface="Montserrat-Regular"/>
              </a:rPr>
              <a:t>REFLECTIONS</a:t>
            </a:r>
          </a:p>
        </p:txBody>
      </p:sp>
      <p:sp>
        <p:nvSpPr>
          <p:cNvPr id="6" name="TextBox 5">
            <a:extLst>
              <a:ext uri="{FF2B5EF4-FFF2-40B4-BE49-F238E27FC236}">
                <a16:creationId xmlns:a16="http://schemas.microsoft.com/office/drawing/2014/main" id="{B2B2FE61-3570-E04A-A70A-8EAECA4BAF51}"/>
              </a:ext>
            </a:extLst>
          </p:cNvPr>
          <p:cNvSpPr txBox="1"/>
          <p:nvPr/>
        </p:nvSpPr>
        <p:spPr>
          <a:xfrm rot="16200000">
            <a:off x="11049000" y="5230001"/>
            <a:ext cx="1905000" cy="22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alpha val="40000"/>
                  </a:srgbClr>
                </a:solidFill>
                <a:effectLst/>
                <a:uLnTx/>
                <a:uFillTx/>
                <a:latin typeface="Arial" panose="020B0604020202020204"/>
                <a:ea typeface="+mn-ea"/>
                <a:cs typeface="+mn-cs"/>
              </a:rPr>
              <a:t>© UNICEF/UN0306241</a:t>
            </a:r>
          </a:p>
        </p:txBody>
      </p:sp>
      <p:graphicFrame>
        <p:nvGraphicFramePr>
          <p:cNvPr id="12" name="Table 11">
            <a:extLst>
              <a:ext uri="{FF2B5EF4-FFF2-40B4-BE49-F238E27FC236}">
                <a16:creationId xmlns:a16="http://schemas.microsoft.com/office/drawing/2014/main" id="{7039983F-91BF-324B-BB09-2FA38A78E4C4}"/>
              </a:ext>
            </a:extLst>
          </p:cNvPr>
          <p:cNvGraphicFramePr>
            <a:graphicFrameLocks noGrp="1"/>
          </p:cNvGraphicFramePr>
          <p:nvPr>
            <p:extLst>
              <p:ext uri="{D42A27DB-BD31-4B8C-83A1-F6EECF244321}">
                <p14:modId xmlns:p14="http://schemas.microsoft.com/office/powerpoint/2010/main" val="920132831"/>
              </p:ext>
            </p:extLst>
          </p:nvPr>
        </p:nvGraphicFramePr>
        <p:xfrm>
          <a:off x="711678" y="6172200"/>
          <a:ext cx="11023122" cy="536747"/>
        </p:xfrm>
        <a:graphic>
          <a:graphicData uri="http://schemas.openxmlformats.org/drawingml/2006/table">
            <a:tbl>
              <a:tblPr firstRow="1">
                <a:tableStyleId>{2D5ABB26-0587-4C30-8999-92F81FD0307C}</a:tableStyleId>
              </a:tblPr>
              <a:tblGrid>
                <a:gridCol w="5511561">
                  <a:extLst>
                    <a:ext uri="{9D8B030D-6E8A-4147-A177-3AD203B41FA5}">
                      <a16:colId xmlns:a16="http://schemas.microsoft.com/office/drawing/2014/main" val="1063476286"/>
                    </a:ext>
                  </a:extLst>
                </a:gridCol>
                <a:gridCol w="5511561">
                  <a:extLst>
                    <a:ext uri="{9D8B030D-6E8A-4147-A177-3AD203B41FA5}">
                      <a16:colId xmlns:a16="http://schemas.microsoft.com/office/drawing/2014/main" val="399418297"/>
                    </a:ext>
                  </a:extLst>
                </a:gridCol>
              </a:tblGrid>
              <a:tr h="5367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050" b="0" dirty="0">
                          <a:solidFill>
                            <a:schemeClr val="tx1"/>
                          </a:solidFill>
                        </a:rPr>
                        <a:t> </a:t>
                      </a:r>
                      <a:r>
                        <a:rPr lang="en-US" sz="1050" b="0" i="0" kern="1200" dirty="0">
                          <a:solidFill>
                            <a:schemeClr val="tx1"/>
                          </a:solidFill>
                          <a:effectLst/>
                          <a:latin typeface="+mn-lt"/>
                          <a:ea typeface="+mn-ea"/>
                          <a:cs typeface="+mn-cs"/>
                        </a:rPr>
                        <a:t>|  </a:t>
                      </a:r>
                      <a:r>
                        <a:rPr lang="en-US" sz="1050" b="0" dirty="0">
                          <a:solidFill>
                            <a:schemeClr val="tx1"/>
                          </a:solidFill>
                        </a:rPr>
                        <a:t>Myanmar WASH Cluster</a:t>
                      </a: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sp>
        <p:nvSpPr>
          <p:cNvPr id="13" name="Shape 103">
            <a:extLst>
              <a:ext uri="{FF2B5EF4-FFF2-40B4-BE49-F238E27FC236}">
                <a16:creationId xmlns:a16="http://schemas.microsoft.com/office/drawing/2014/main" id="{8DF3ACFE-2E1B-374D-B3A5-4D9206B61CE4}"/>
              </a:ext>
            </a:extLst>
          </p:cNvPr>
          <p:cNvSpPr/>
          <p:nvPr/>
        </p:nvSpPr>
        <p:spPr>
          <a:xfrm>
            <a:off x="777188" y="1510129"/>
            <a:ext cx="5501268" cy="479438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60960" anchor="t">
            <a:spAutoFit/>
          </a:bodyPr>
          <a:lstStyle/>
          <a:p>
            <a:pPr marL="0" marR="0" lvl="0" indent="0" algn="l" defTabSz="548627" rtl="0" eaLnBrk="1" fontAlgn="auto" latinLnBrk="0" hangingPunct="1">
              <a:lnSpc>
                <a:spcPct val="150000"/>
              </a:lnSpc>
              <a:spcBef>
                <a:spcPts val="0"/>
              </a:spcBef>
              <a:spcAft>
                <a:spcPts val="0"/>
              </a:spcAft>
              <a:buClrTx/>
              <a:buSzTx/>
              <a:buFontTx/>
              <a:buNone/>
              <a:tabLst/>
              <a:defRPr sz="1800"/>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sym typeface="Univers LT Std 55 Roman"/>
              </a:rPr>
              <a:t>01.</a:t>
            </a:r>
          </a:p>
          <a:p>
            <a:pPr lvl="0" defTabSz="548627">
              <a:defRPr sz="1800"/>
            </a:pPr>
            <a:r>
              <a:rPr lang="en-US" sz="2400" dirty="0">
                <a:solidFill>
                  <a:srgbClr val="FFFFFF"/>
                </a:solidFill>
                <a:latin typeface="Arial" charset="0"/>
                <a:ea typeface="Arial" charset="0"/>
                <a:cs typeface="Arial" charset="0"/>
                <a:sym typeface="Univers LT Std 55 Roman"/>
              </a:rPr>
              <a:t>Well established + tweaking</a:t>
            </a:r>
          </a:p>
          <a:p>
            <a:pPr marL="0" marR="0" lvl="0" indent="0" algn="l" defTabSz="548627" rtl="0" eaLnBrk="1" fontAlgn="auto" latinLnBrk="0" hangingPunct="1">
              <a:lnSpc>
                <a:spcPct val="100000"/>
              </a:lnSpc>
              <a:spcBef>
                <a:spcPts val="0"/>
              </a:spcBef>
              <a:spcAft>
                <a:spcPts val="0"/>
              </a:spcAft>
              <a:buClrTx/>
              <a:buSzTx/>
              <a:buFontTx/>
              <a:buNone/>
              <a:tabLst/>
              <a:defRPr sz="1800"/>
            </a:pPr>
            <a:endParaRPr kumimoji="0" lang="en-US" sz="1800" b="0" i="0" u="none" strike="noStrike" kern="1200" cap="none" spc="0" normalizeH="0" baseline="0" noProof="0" dirty="0">
              <a:ln>
                <a:noFill/>
              </a:ln>
              <a:solidFill>
                <a:srgbClr val="FFFFFF"/>
              </a:solidFill>
              <a:effectLst/>
              <a:uLnTx/>
              <a:uFillTx/>
              <a:latin typeface="Arial" charset="0"/>
              <a:ea typeface="Arial" charset="0"/>
              <a:cs typeface="Arial" charset="0"/>
              <a:sym typeface="Univers LT Std 55 Roman"/>
            </a:endParaRPr>
          </a:p>
          <a:p>
            <a:pPr marL="0" marR="0" lvl="0" indent="0" algn="l" defTabSz="548627" rtl="0" eaLnBrk="1" fontAlgn="auto" latinLnBrk="0" hangingPunct="1">
              <a:lnSpc>
                <a:spcPct val="150000"/>
              </a:lnSpc>
              <a:spcBef>
                <a:spcPts val="0"/>
              </a:spcBef>
              <a:spcAft>
                <a:spcPts val="0"/>
              </a:spcAft>
              <a:buClrTx/>
              <a:buSzTx/>
              <a:buFontTx/>
              <a:buNone/>
              <a:tabLst/>
              <a:defRPr sz="1800"/>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sym typeface="Univers LT Std 55 Roman"/>
              </a:rPr>
              <a:t>02.</a:t>
            </a:r>
          </a:p>
          <a:p>
            <a:pPr marL="0" marR="0" lvl="0" indent="0" algn="l" defTabSz="548627" rtl="0" eaLnBrk="1" fontAlgn="auto" latinLnBrk="0" hangingPunct="1">
              <a:lnSpc>
                <a:spcPct val="100000"/>
              </a:lnSpc>
              <a:spcBef>
                <a:spcPts val="0"/>
              </a:spcBef>
              <a:spcAft>
                <a:spcPts val="0"/>
              </a:spcAft>
              <a:buClrTx/>
              <a:buSzTx/>
              <a:buFontTx/>
              <a:buNone/>
              <a:tabLst/>
              <a:defRPr sz="1800"/>
            </a:pP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sym typeface="Univers LT Std 55 Roman"/>
              </a:rPr>
              <a:t>Balancing capacity &amp; resources  </a:t>
            </a:r>
          </a:p>
          <a:p>
            <a:pPr marL="0" marR="0" lvl="0" indent="0" algn="l" defTabSz="548627" rtl="0" eaLnBrk="1" fontAlgn="auto" latinLnBrk="0" hangingPunct="1">
              <a:lnSpc>
                <a:spcPct val="100000"/>
              </a:lnSpc>
              <a:spcBef>
                <a:spcPts val="0"/>
              </a:spcBef>
              <a:spcAft>
                <a:spcPts val="0"/>
              </a:spcAft>
              <a:buClrTx/>
              <a:buSzTx/>
              <a:buFontTx/>
              <a:buNone/>
              <a:tabLst/>
              <a:defRPr sz="1800"/>
            </a:pPr>
            <a:endParaRPr kumimoji="0" lang="en-US" sz="1800" b="0" i="0" u="none" strike="noStrike" kern="1200" cap="none" spc="0" normalizeH="0" baseline="0" noProof="0" dirty="0">
              <a:ln>
                <a:noFill/>
              </a:ln>
              <a:solidFill>
                <a:srgbClr val="FFFFFF"/>
              </a:solidFill>
              <a:effectLst/>
              <a:uLnTx/>
              <a:uFillTx/>
              <a:latin typeface="Arial" charset="0"/>
              <a:ea typeface="Arial" charset="0"/>
              <a:cs typeface="Arial" charset="0"/>
              <a:sym typeface="Univers LT Std 55 Roman"/>
            </a:endParaRPr>
          </a:p>
          <a:p>
            <a:pPr marL="0" marR="0" lvl="0" indent="0" algn="l" defTabSz="548627" rtl="0" eaLnBrk="1" fontAlgn="auto" latinLnBrk="0" hangingPunct="1">
              <a:lnSpc>
                <a:spcPct val="150000"/>
              </a:lnSpc>
              <a:spcBef>
                <a:spcPts val="0"/>
              </a:spcBef>
              <a:spcAft>
                <a:spcPts val="0"/>
              </a:spcAft>
              <a:buClrTx/>
              <a:buSzTx/>
              <a:buFontTx/>
              <a:buNone/>
              <a:tabLst/>
              <a:defRPr sz="1800"/>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sym typeface="Univers LT Std 55 Roman"/>
              </a:rPr>
              <a:t>03.</a:t>
            </a:r>
          </a:p>
          <a:p>
            <a:pPr lvl="0" defTabSz="548627">
              <a:defRPr sz="1800"/>
            </a:pPr>
            <a:r>
              <a:rPr lang="en-US" sz="2400" dirty="0">
                <a:solidFill>
                  <a:srgbClr val="FFFFFF"/>
                </a:solidFill>
                <a:latin typeface="Arial" charset="0"/>
                <a:ea typeface="Arial" charset="0"/>
                <a:cs typeface="Arial" charset="0"/>
                <a:sym typeface="Univers LT Std 55 Roman"/>
              </a:rPr>
              <a:t>Temporary vs established sites</a:t>
            </a:r>
          </a:p>
          <a:p>
            <a:pPr marL="0" marR="0" lvl="0" indent="0" algn="l" defTabSz="548627" rtl="0" eaLnBrk="1" fontAlgn="auto" latinLnBrk="0" hangingPunct="1">
              <a:lnSpc>
                <a:spcPct val="100000"/>
              </a:lnSpc>
              <a:spcBef>
                <a:spcPts val="0"/>
              </a:spcBef>
              <a:spcAft>
                <a:spcPts val="0"/>
              </a:spcAft>
              <a:buClrTx/>
              <a:buSzTx/>
              <a:buFontTx/>
              <a:buNone/>
              <a:tabLst/>
              <a:defRPr sz="1800"/>
            </a:pPr>
            <a:endParaRPr lang="en-US" sz="2400" dirty="0">
              <a:solidFill>
                <a:srgbClr val="FFFFFF"/>
              </a:solidFill>
              <a:latin typeface="Arial" charset="0"/>
              <a:ea typeface="Arial" charset="0"/>
              <a:cs typeface="Arial" charset="0"/>
              <a:sym typeface="Univers LT Std 55 Roman"/>
            </a:endParaRPr>
          </a:p>
          <a:p>
            <a:pPr defTabSz="548627">
              <a:lnSpc>
                <a:spcPct val="150000"/>
              </a:lnSpc>
              <a:defRPr sz="1800"/>
            </a:pPr>
            <a:r>
              <a:rPr lang="en-US" sz="2400" b="1" dirty="0">
                <a:solidFill>
                  <a:srgbClr val="FFFFFF"/>
                </a:solidFill>
                <a:latin typeface="Arial" charset="0"/>
                <a:cs typeface="Arial" charset="0"/>
                <a:sym typeface="Univers LT Std 55 Roman"/>
              </a:rPr>
              <a:t>04.</a:t>
            </a:r>
          </a:p>
          <a:p>
            <a:pPr defTabSz="548627">
              <a:lnSpc>
                <a:spcPct val="150000"/>
              </a:lnSpc>
              <a:defRPr sz="1800"/>
            </a:pPr>
            <a:r>
              <a:rPr lang="en-US" sz="2400" dirty="0">
                <a:solidFill>
                  <a:srgbClr val="FFFFFF"/>
                </a:solidFill>
                <a:latin typeface="Arial" charset="0"/>
                <a:cs typeface="Arial" charset="0"/>
                <a:sym typeface="Univers LT Std 55 Roman"/>
              </a:rPr>
              <a:t>Client focused approach</a:t>
            </a:r>
          </a:p>
        </p:txBody>
      </p:sp>
      <p:pic>
        <p:nvPicPr>
          <p:cNvPr id="9" name="Picture Placeholder 3">
            <a:extLst>
              <a:ext uri="{FF2B5EF4-FFF2-40B4-BE49-F238E27FC236}">
                <a16:creationId xmlns:a16="http://schemas.microsoft.com/office/drawing/2014/main" id="{AFCB3577-22B0-A342-B9C2-BAC519DCAB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90730" y="0"/>
            <a:ext cx="5501269" cy="6857999"/>
          </a:xfrm>
          <a:prstGeom prst="rect">
            <a:avLst/>
          </a:prstGeom>
          <a:solidFill>
            <a:schemeClr val="bg2"/>
          </a:solidFill>
          <a:ln>
            <a:noFill/>
          </a:ln>
        </p:spPr>
      </p:pic>
      <p:sp>
        <p:nvSpPr>
          <p:cNvPr id="10" name="TextBox 9">
            <a:extLst>
              <a:ext uri="{FF2B5EF4-FFF2-40B4-BE49-F238E27FC236}">
                <a16:creationId xmlns:a16="http://schemas.microsoft.com/office/drawing/2014/main" id="{618438CB-E119-6E44-B654-076ED629464E}"/>
              </a:ext>
            </a:extLst>
          </p:cNvPr>
          <p:cNvSpPr txBox="1"/>
          <p:nvPr/>
        </p:nvSpPr>
        <p:spPr>
          <a:xfrm rot="16200000">
            <a:off x="10906685" y="4179799"/>
            <a:ext cx="218963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alpha val="40000"/>
                  </a:srgbClr>
                </a:solidFill>
                <a:effectLst/>
                <a:uLnTx/>
                <a:uFillTx/>
                <a:latin typeface="Arial" panose="020B0604020202020204"/>
                <a:ea typeface="+mn-ea"/>
                <a:cs typeface="+mn-cs"/>
              </a:rPr>
              <a:t>© UNICEF/UN0274927/</a:t>
            </a:r>
            <a:r>
              <a:rPr kumimoji="0" lang="en-US" sz="900" b="0" i="0" u="none" strike="noStrike" kern="1200" cap="none" spc="0" normalizeH="0" baseline="0" noProof="0" dirty="0" err="1">
                <a:ln>
                  <a:noFill/>
                </a:ln>
                <a:solidFill>
                  <a:srgbClr val="FFFFFF">
                    <a:alpha val="40000"/>
                  </a:srgbClr>
                </a:solidFill>
                <a:effectLst/>
                <a:uLnTx/>
                <a:uFillTx/>
                <a:latin typeface="Arial" panose="020B0604020202020204"/>
                <a:ea typeface="+mn-ea"/>
                <a:cs typeface="+mn-cs"/>
              </a:rPr>
              <a:t>Panjwani</a:t>
            </a:r>
            <a:endParaRPr kumimoji="0" lang="en-US" sz="900" b="0" i="0" u="none" strike="noStrike" kern="1200" cap="none" spc="0" normalizeH="0" baseline="0" noProof="0" dirty="0">
              <a:ln>
                <a:noFill/>
              </a:ln>
              <a:solidFill>
                <a:srgbClr val="FFFFFF">
                  <a:alpha val="4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36197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E304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AEEDD9-8E49-C240-86BD-6F6A3381133B}"/>
              </a:ext>
            </a:extLst>
          </p:cNvPr>
          <p:cNvSpPr txBox="1"/>
          <p:nvPr/>
        </p:nvSpPr>
        <p:spPr>
          <a:xfrm>
            <a:off x="751560" y="3328665"/>
            <a:ext cx="7144665" cy="707886"/>
          </a:xfrm>
          <a:prstGeom prst="rect">
            <a:avLst/>
          </a:prstGeom>
          <a:noFill/>
        </p:spPr>
        <p:txBody>
          <a:bodyPr wrap="square" lIns="0" rIns="0" rtlCol="0">
            <a:spAutoFit/>
          </a:bodyPr>
          <a:lstStyle/>
          <a:p>
            <a:r>
              <a:rPr lang="en-GB" sz="4000" b="1" dirty="0">
                <a:solidFill>
                  <a:schemeClr val="bg1"/>
                </a:solidFill>
                <a:latin typeface="Montserrat" pitchFamily="2" charset="77"/>
              </a:rPr>
              <a:t>6. WHAT’S NEXT?</a:t>
            </a:r>
          </a:p>
        </p:txBody>
      </p:sp>
      <p:pic>
        <p:nvPicPr>
          <p:cNvPr id="10" name="Picture 9" descr="Icon&#10;&#10;Description automatically generated">
            <a:extLst>
              <a:ext uri="{FF2B5EF4-FFF2-40B4-BE49-F238E27FC236}">
                <a16:creationId xmlns:a16="http://schemas.microsoft.com/office/drawing/2014/main" id="{57D62241-524F-2F49-B570-5D853AC15E7F}"/>
              </a:ext>
            </a:extLst>
          </p:cNvPr>
          <p:cNvPicPr>
            <a:picLocks noChangeAspect="1"/>
          </p:cNvPicPr>
          <p:nvPr/>
        </p:nvPicPr>
        <p:blipFill>
          <a:blip r:embed="rId3"/>
          <a:stretch>
            <a:fillRect/>
          </a:stretch>
        </p:blipFill>
        <p:spPr>
          <a:xfrm>
            <a:off x="8210785" y="2671599"/>
            <a:ext cx="3229655" cy="3977014"/>
          </a:xfrm>
          <a:prstGeom prst="rect">
            <a:avLst/>
          </a:prstGeom>
        </p:spPr>
      </p:pic>
    </p:spTree>
    <p:extLst>
      <p:ext uri="{BB962C8B-B14F-4D97-AF65-F5344CB8AC3E}">
        <p14:creationId xmlns:p14="http://schemas.microsoft.com/office/powerpoint/2010/main" val="17374306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F7E11C-0E61-2342-B8D7-04276CA5BB27}"/>
              </a:ext>
            </a:extLst>
          </p:cNvPr>
          <p:cNvSpPr txBox="1"/>
          <p:nvPr/>
        </p:nvSpPr>
        <p:spPr>
          <a:xfrm rot="16200000">
            <a:off x="11049000" y="5230001"/>
            <a:ext cx="1905000" cy="22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alpha val="40000"/>
                  </a:srgbClr>
                </a:solidFill>
                <a:effectLst/>
                <a:uLnTx/>
                <a:uFillTx/>
                <a:latin typeface="Arial" panose="020B0604020202020204"/>
                <a:ea typeface="+mn-ea"/>
                <a:cs typeface="+mn-cs"/>
              </a:rPr>
              <a:t>© UNICEF/PHOTO CREDIT</a:t>
            </a:r>
          </a:p>
        </p:txBody>
      </p:sp>
      <p:graphicFrame>
        <p:nvGraphicFramePr>
          <p:cNvPr id="12" name="Table 11">
            <a:extLst>
              <a:ext uri="{FF2B5EF4-FFF2-40B4-BE49-F238E27FC236}">
                <a16:creationId xmlns:a16="http://schemas.microsoft.com/office/drawing/2014/main" id="{338CB820-7AED-364C-8052-CC2CE259BAAB}"/>
              </a:ext>
            </a:extLst>
          </p:cNvPr>
          <p:cNvGraphicFramePr>
            <a:graphicFrameLocks noGrp="1"/>
          </p:cNvGraphicFramePr>
          <p:nvPr/>
        </p:nvGraphicFramePr>
        <p:xfrm>
          <a:off x="711678" y="6172200"/>
          <a:ext cx="11023122" cy="536747"/>
        </p:xfrm>
        <a:graphic>
          <a:graphicData uri="http://schemas.openxmlformats.org/drawingml/2006/table">
            <a:tbl>
              <a:tblPr firstRow="1">
                <a:tableStyleId>{2D5ABB26-0587-4C30-8999-92F81FD0307C}</a:tableStyleId>
              </a:tblPr>
              <a:tblGrid>
                <a:gridCol w="5511561">
                  <a:extLst>
                    <a:ext uri="{9D8B030D-6E8A-4147-A177-3AD203B41FA5}">
                      <a16:colId xmlns:a16="http://schemas.microsoft.com/office/drawing/2014/main" val="1063476286"/>
                    </a:ext>
                  </a:extLst>
                </a:gridCol>
                <a:gridCol w="5511561">
                  <a:extLst>
                    <a:ext uri="{9D8B030D-6E8A-4147-A177-3AD203B41FA5}">
                      <a16:colId xmlns:a16="http://schemas.microsoft.com/office/drawing/2014/main" val="399418297"/>
                    </a:ext>
                  </a:extLst>
                </a:gridCol>
              </a:tblGrid>
              <a:tr h="5367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19283BD8-4331-4442-8D7F-5AA08B22643F}" type="slidenum">
                        <a:rPr lang="en-US" sz="1050" b="0" smtClean="0">
                          <a:solidFill>
                            <a:schemeClr val="bg1"/>
                          </a:solidFill>
                        </a:rPr>
                        <a:pPr marL="0" marR="0" lvl="0" indent="0" algn="l" defTabSz="914400" rtl="0" eaLnBrk="1" fontAlgn="auto" latinLnBrk="0" hangingPunct="1">
                          <a:lnSpc>
                            <a:spcPct val="150000"/>
                          </a:lnSpc>
                          <a:spcBef>
                            <a:spcPts val="0"/>
                          </a:spcBef>
                          <a:spcAft>
                            <a:spcPts val="0"/>
                          </a:spcAft>
                          <a:buClrTx/>
                          <a:buSzTx/>
                          <a:buFontTx/>
                          <a:buNone/>
                          <a:tabLst/>
                          <a:defRPr/>
                        </a:pPr>
                        <a:t>49</a:t>
                      </a:fld>
                      <a:r>
                        <a:rPr lang="en-US" sz="1050" b="0">
                          <a:solidFill>
                            <a:schemeClr val="bg1"/>
                          </a:solidFill>
                        </a:rPr>
                        <a:t>  </a:t>
                      </a:r>
                      <a:r>
                        <a:rPr lang="en-US" sz="1050" b="0" i="0" kern="1200">
                          <a:solidFill>
                            <a:schemeClr val="bg2"/>
                          </a:solidFill>
                          <a:effectLst/>
                          <a:latin typeface="+mn-lt"/>
                          <a:ea typeface="+mn-ea"/>
                          <a:cs typeface="+mn-cs"/>
                        </a:rPr>
                        <a:t>| </a:t>
                      </a:r>
                      <a:r>
                        <a:rPr lang="en-US" sz="1050" b="0" i="0" kern="1200">
                          <a:solidFill>
                            <a:schemeClr val="bg1"/>
                          </a:solidFill>
                          <a:effectLst/>
                          <a:latin typeface="+mn-lt"/>
                          <a:ea typeface="+mn-ea"/>
                          <a:cs typeface="+mn-cs"/>
                        </a:rPr>
                        <a:t> </a:t>
                      </a:r>
                      <a:r>
                        <a:rPr lang="en-US" sz="1050" b="0">
                          <a:solidFill>
                            <a:schemeClr val="bg1"/>
                          </a:solidFill>
                        </a:rPr>
                        <a:t>Title of Your Presentation</a:t>
                      </a: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sp>
        <p:nvSpPr>
          <p:cNvPr id="7" name="Shape 79">
            <a:extLst>
              <a:ext uri="{FF2B5EF4-FFF2-40B4-BE49-F238E27FC236}">
                <a16:creationId xmlns:a16="http://schemas.microsoft.com/office/drawing/2014/main" id="{FACBBF00-52F6-B54D-8EE1-FD215EDB8134}"/>
              </a:ext>
            </a:extLst>
          </p:cNvPr>
          <p:cNvSpPr/>
          <p:nvPr/>
        </p:nvSpPr>
        <p:spPr>
          <a:xfrm>
            <a:off x="675469" y="283526"/>
            <a:ext cx="5917164" cy="5539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rPr>
              <a:t>Operationalization phase</a:t>
            </a:r>
            <a:r>
              <a:rPr kumimoji="0" lang="en-US" sz="3600" b="1" i="0" u="none" strike="noStrike" kern="1200" cap="none" spc="-10" normalizeH="0" noProof="0" dirty="0">
                <a:ln>
                  <a:noFill/>
                </a:ln>
                <a:solidFill>
                  <a:srgbClr val="339999"/>
                </a:solidFill>
                <a:effectLst/>
                <a:uLnTx/>
                <a:uFillTx/>
                <a:latin typeface="Arial" charset="0"/>
                <a:ea typeface="Arial" charset="0"/>
                <a:cs typeface="Arial" charset="0"/>
                <a:sym typeface="Montserrat-Regular"/>
              </a:rPr>
              <a:t> </a:t>
            </a:r>
            <a:endParaRPr kumimoji="0"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endParaRPr>
          </a:p>
        </p:txBody>
      </p:sp>
      <p:sp>
        <p:nvSpPr>
          <p:cNvPr id="3" name="Oval 2">
            <a:extLst>
              <a:ext uri="{FF2B5EF4-FFF2-40B4-BE49-F238E27FC236}">
                <a16:creationId xmlns:a16="http://schemas.microsoft.com/office/drawing/2014/main" id="{AAF868C6-049F-4684-B5F8-39D6027BDC49}"/>
              </a:ext>
            </a:extLst>
          </p:cNvPr>
          <p:cNvSpPr/>
          <p:nvPr/>
        </p:nvSpPr>
        <p:spPr>
          <a:xfrm>
            <a:off x="7157330" y="185897"/>
            <a:ext cx="2699189" cy="2592929"/>
          </a:xfrm>
          <a:prstGeom prst="ellipse">
            <a:avLst/>
          </a:prstGeom>
          <a:solidFill>
            <a:srgbClr val="00B5AF"/>
          </a:solidFill>
          <a:ln>
            <a:solidFill>
              <a:srgbClr val="00B5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Target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panose="020B0604020202020204"/>
                <a:ea typeface="+mn-ea"/>
                <a:cs typeface="+mn-cs"/>
              </a:rPr>
              <a:t>10 to 15 countries in 4 Regions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panose="020B0604020202020204"/>
                <a:ea typeface="+mn-ea"/>
                <a:cs typeface="+mn-cs"/>
              </a:rPr>
              <a:t>(WAC</a:t>
            </a:r>
            <a:r>
              <a:rPr kumimoji="0" lang="en-GB" sz="2000" b="0" i="0" u="none" strike="noStrike" kern="1200" cap="none" spc="0" normalizeH="0" noProof="0" dirty="0">
                <a:ln>
                  <a:noFill/>
                </a:ln>
                <a:solidFill>
                  <a:srgbClr val="FFFFFF"/>
                </a:solidFill>
                <a:effectLst/>
                <a:uLnTx/>
                <a:uFillTx/>
                <a:latin typeface="Arial" panose="020B0604020202020204"/>
                <a:ea typeface="+mn-ea"/>
                <a:cs typeface="+mn-cs"/>
              </a:rPr>
              <a:t> / EAC / SEA / LAC)</a:t>
            </a:r>
            <a:endParaRPr kumimoji="0" lang="en-GB"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 name="Image 1"/>
          <p:cNvPicPr>
            <a:picLocks noChangeAspect="1"/>
          </p:cNvPicPr>
          <p:nvPr/>
        </p:nvPicPr>
        <p:blipFill>
          <a:blip r:embed="rId3"/>
          <a:stretch>
            <a:fillRect/>
          </a:stretch>
        </p:blipFill>
        <p:spPr>
          <a:xfrm>
            <a:off x="348589" y="2957768"/>
            <a:ext cx="11277353" cy="3119268"/>
          </a:xfrm>
          <a:prstGeom prst="rect">
            <a:avLst/>
          </a:prstGeom>
        </p:spPr>
      </p:pic>
      <p:sp>
        <p:nvSpPr>
          <p:cNvPr id="10" name="TextBox 3">
            <a:extLst>
              <a:ext uri="{FF2B5EF4-FFF2-40B4-BE49-F238E27FC236}">
                <a16:creationId xmlns:a16="http://schemas.microsoft.com/office/drawing/2014/main" id="{2190E20E-3E31-45DF-B283-F10D3EE2E9D7}"/>
              </a:ext>
            </a:extLst>
          </p:cNvPr>
          <p:cNvSpPr txBox="1"/>
          <p:nvPr/>
        </p:nvSpPr>
        <p:spPr>
          <a:xfrm>
            <a:off x="322784" y="1329788"/>
            <a:ext cx="6622535" cy="1200329"/>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339999"/>
                </a:solidFill>
                <a:effectLst/>
                <a:uLnTx/>
                <a:uFillTx/>
                <a:latin typeface="Arial" panose="020B0604020202020204"/>
              </a:rPr>
              <a:t>Dissemination,</a:t>
            </a:r>
            <a:r>
              <a:rPr kumimoji="0" lang="en-GB" sz="1600" b="1" i="0" u="none" strike="noStrike" kern="1200" cap="none" spc="0" normalizeH="0" noProof="0" dirty="0">
                <a:ln>
                  <a:noFill/>
                </a:ln>
                <a:solidFill>
                  <a:srgbClr val="339999"/>
                </a:solidFill>
                <a:effectLst/>
                <a:uLnTx/>
                <a:uFillTx/>
                <a:latin typeface="Arial" panose="020B0604020202020204"/>
              </a:rPr>
              <a:t> training and adaptation of guidance and tools</a:t>
            </a:r>
            <a:endParaRPr kumimoji="0" lang="en-GB" sz="1600" b="0" i="0" u="none" strike="noStrike" kern="1200" cap="none" spc="0" normalizeH="0" baseline="0" noProof="0" dirty="0">
              <a:ln>
                <a:noFill/>
              </a:ln>
              <a:solidFill>
                <a:srgbClr val="339999"/>
              </a:solidFill>
              <a:effectLst/>
              <a:uLnTx/>
              <a:uFillTx/>
              <a:latin typeface="Arial" panose="020B0604020202020204"/>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339999"/>
                </a:solidFill>
                <a:effectLst/>
                <a:uLnTx/>
                <a:uFillTx/>
                <a:latin typeface="Arial" panose="020B0604020202020204"/>
              </a:rPr>
              <a:t>Field and remote</a:t>
            </a:r>
            <a:r>
              <a:rPr lang="en-GB" sz="1600" b="1" dirty="0">
                <a:solidFill>
                  <a:srgbClr val="339999"/>
                </a:solidFill>
                <a:latin typeface="Arial" panose="020B0604020202020204"/>
              </a:rPr>
              <a:t> </a:t>
            </a:r>
            <a:r>
              <a:rPr kumimoji="0" lang="en-GB" sz="1600" b="1" i="0" u="none" strike="noStrike" kern="1200" cap="none" spc="0" normalizeH="0" baseline="0" noProof="0" dirty="0">
                <a:ln>
                  <a:noFill/>
                </a:ln>
                <a:solidFill>
                  <a:srgbClr val="339999"/>
                </a:solidFill>
                <a:effectLst/>
                <a:uLnTx/>
                <a:uFillTx/>
                <a:latin typeface="Arial" panose="020B0604020202020204"/>
              </a:rPr>
              <a:t>support to NHWCP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600" b="1" dirty="0">
                <a:solidFill>
                  <a:srgbClr val="339999"/>
                </a:solidFill>
                <a:latin typeface="Arial" panose="020B0604020202020204"/>
              </a:rPr>
              <a:t>Learning and consolidation</a:t>
            </a:r>
            <a:endParaRPr kumimoji="0" lang="en-GB" sz="1600" b="1" i="0" u="none" strike="noStrike" kern="1200" cap="none" spc="0" normalizeH="0" baseline="0" noProof="0" dirty="0">
              <a:ln>
                <a:noFill/>
              </a:ln>
              <a:solidFill>
                <a:srgbClr val="339999"/>
              </a:solidFill>
              <a:effectLst/>
              <a:uLnTx/>
              <a:uFillTx/>
              <a:latin typeface="Arial" panose="020B0604020202020204"/>
            </a:endParaRPr>
          </a:p>
        </p:txBody>
      </p:sp>
    </p:spTree>
    <p:extLst>
      <p:ext uri="{BB962C8B-B14F-4D97-AF65-F5344CB8AC3E}">
        <p14:creationId xmlns:p14="http://schemas.microsoft.com/office/powerpoint/2010/main" val="3455015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WHY ACCOUTABILITY AND QUALITY ASSURANCE?</a:t>
            </a:r>
          </a:p>
        </p:txBody>
      </p:sp>
      <p:sp>
        <p:nvSpPr>
          <p:cNvPr id="4" name="Espace réservé du contenu 2">
            <a:extLst>
              <a:ext uri="{FF2B5EF4-FFF2-40B4-BE49-F238E27FC236}">
                <a16:creationId xmlns:a16="http://schemas.microsoft.com/office/drawing/2014/main" id="{36B9748C-C641-8B4D-ADBC-6F3435D894DB}"/>
              </a:ext>
            </a:extLst>
          </p:cNvPr>
          <p:cNvSpPr txBox="1">
            <a:spLocks/>
          </p:cNvSpPr>
          <p:nvPr/>
        </p:nvSpPr>
        <p:spPr>
          <a:xfrm>
            <a:off x="731837" y="3429000"/>
            <a:ext cx="3563938" cy="2916238"/>
          </a:xfrm>
          <a:prstGeom prst="rect">
            <a:avLst/>
          </a:prstGeom>
        </p:spPr>
        <p:txBody>
          <a:bodyPr vert="horz" lIns="108000" tIns="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r>
              <a:rPr lang="en-GB" sz="1400" dirty="0">
                <a:latin typeface="Avenir Next Medium" panose="020B0503020202020204" pitchFamily="34" charset="0"/>
              </a:rPr>
              <a:t>Existing monitoring and evaluation approaches are limited. Whilst they collect a lot of data, they focus on tracking activities rather than understanding what is working for whom.</a:t>
            </a:r>
          </a:p>
          <a:p>
            <a:pPr marL="0" lvl="3" indent="0">
              <a:buNone/>
            </a:pPr>
            <a:endParaRPr lang="en-GB" sz="1400" dirty="0">
              <a:latin typeface="Avenir Next Medium" panose="020B0503020202020204" pitchFamily="34" charset="0"/>
            </a:endParaRPr>
          </a:p>
          <a:p>
            <a:pPr marL="0" lvl="3" indent="0">
              <a:buNone/>
            </a:pPr>
            <a:r>
              <a:rPr lang="en-GB" sz="1400" dirty="0">
                <a:latin typeface="Avenir Next Medium" panose="020B0503020202020204" pitchFamily="34" charset="0"/>
              </a:rPr>
              <a:t>Reporting requirements are often prioritised, using vanity metrics that evidence our strengths but fail to address our weaknesses.</a:t>
            </a:r>
          </a:p>
          <a:p>
            <a:pPr marL="0" lvl="3" indent="0">
              <a:buNone/>
            </a:pPr>
            <a:endParaRPr lang="en-GB" sz="1400" dirty="0">
              <a:latin typeface="Avenir Next Medium" panose="020B0503020202020204" pitchFamily="34" charset="0"/>
            </a:endParaRPr>
          </a:p>
          <a:p>
            <a:pPr marL="0" lvl="3" indent="0">
              <a:buNone/>
            </a:pPr>
            <a:r>
              <a:rPr lang="en-GB" sz="1400" dirty="0">
                <a:latin typeface="Avenir Next Medium" panose="020B0503020202020204" pitchFamily="34" charset="0"/>
              </a:rPr>
              <a:t>Opportunities for improvement are being missed, resulting in programmes that are falling short in terms of quality.</a:t>
            </a:r>
          </a:p>
        </p:txBody>
      </p:sp>
      <p:sp>
        <p:nvSpPr>
          <p:cNvPr id="6" name="Espace réservé du contenu 2">
            <a:extLst>
              <a:ext uri="{FF2B5EF4-FFF2-40B4-BE49-F238E27FC236}">
                <a16:creationId xmlns:a16="http://schemas.microsoft.com/office/drawing/2014/main" id="{2DB0D36C-897A-8346-BC94-F93992434E5F}"/>
              </a:ext>
            </a:extLst>
          </p:cNvPr>
          <p:cNvSpPr txBox="1">
            <a:spLocks/>
          </p:cNvSpPr>
          <p:nvPr/>
        </p:nvSpPr>
        <p:spPr>
          <a:xfrm>
            <a:off x="4295775" y="3445497"/>
            <a:ext cx="3600449" cy="3301114"/>
          </a:xfrm>
          <a:prstGeom prst="rect">
            <a:avLst/>
          </a:prstGeom>
        </p:spPr>
        <p:txBody>
          <a:bodyPr vert="horz" lIns="10800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spc="-100" baseline="0">
                <a:solidFill>
                  <a:schemeClr val="accent1"/>
                </a:solidFill>
                <a:latin typeface="Arial Nova" panose="020B0504020202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spc="0" baseline="0">
                <a:solidFill>
                  <a:schemeClr val="tx2"/>
                </a:solidFill>
                <a:latin typeface="Arial Nova Cond" panose="020B0506020202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Arial Nova" panose="020B0504020202020204"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Arial Nova Cond" panose="020B0506020202020204"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Arial Nova Cond" panose="020B0506020202020204"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Arial Nova Cond" panose="020B0506020202020204" pitchFamily="34" charset="0"/>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Arial Nova Cond" panose="020B0506020202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Arial Nova Cond" panose="020B0506020202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Arial Nova Cond" panose="020B0506020202020204" pitchFamily="34" charset="0"/>
                <a:ea typeface="+mn-ea"/>
                <a:cs typeface="+mn-cs"/>
              </a:defRPr>
            </a:lvl9pPr>
          </a:lstStyle>
          <a:p>
            <a:pPr lvl="3">
              <a:lnSpc>
                <a:spcPct val="90000"/>
              </a:lnSpc>
              <a:spcBef>
                <a:spcPts val="500"/>
              </a:spcBef>
              <a:buNone/>
            </a:pPr>
            <a:r>
              <a:rPr lang="en-GB" sz="1400" dirty="0">
                <a:solidFill>
                  <a:schemeClr val="tx1"/>
                </a:solidFill>
                <a:latin typeface="Avenir Next Medium" panose="020B0503020202020204" pitchFamily="34" charset="0"/>
                <a:cs typeface="+mn-cs"/>
              </a:rPr>
              <a:t>Response metrics should balance our accountability to both donors and those affected by crisis.</a:t>
            </a:r>
          </a:p>
        </p:txBody>
      </p:sp>
      <p:sp>
        <p:nvSpPr>
          <p:cNvPr id="7" name="Espace réservé du contenu 2">
            <a:extLst>
              <a:ext uri="{FF2B5EF4-FFF2-40B4-BE49-F238E27FC236}">
                <a16:creationId xmlns:a16="http://schemas.microsoft.com/office/drawing/2014/main" id="{6C015F1E-749B-4F40-9879-CDBFD27CF23B}"/>
              </a:ext>
            </a:extLst>
          </p:cNvPr>
          <p:cNvSpPr txBox="1">
            <a:spLocks/>
          </p:cNvSpPr>
          <p:nvPr/>
        </p:nvSpPr>
        <p:spPr>
          <a:xfrm>
            <a:off x="731838" y="2960015"/>
            <a:ext cx="3563938" cy="452487"/>
          </a:xfrm>
          <a:prstGeom prst="rect">
            <a:avLst/>
          </a:prstGeom>
        </p:spPr>
        <p:txBody>
          <a:bodyPr vert="horz" lIns="108000" tIns="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latin typeface="Montserrat SemiBold" pitchFamily="2" charset="77"/>
              </a:rPr>
              <a:t>Context</a:t>
            </a:r>
          </a:p>
        </p:txBody>
      </p:sp>
    </p:spTree>
    <p:extLst>
      <p:ext uri="{BB962C8B-B14F-4D97-AF65-F5344CB8AC3E}">
        <p14:creationId xmlns:p14="http://schemas.microsoft.com/office/powerpoint/2010/main" val="3545361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338CB820-7AED-364C-8052-CC2CE259BAAB}"/>
              </a:ext>
            </a:extLst>
          </p:cNvPr>
          <p:cNvGraphicFramePr>
            <a:graphicFrameLocks noGrp="1"/>
          </p:cNvGraphicFramePr>
          <p:nvPr/>
        </p:nvGraphicFramePr>
        <p:xfrm>
          <a:off x="711678" y="6172200"/>
          <a:ext cx="11023122" cy="536747"/>
        </p:xfrm>
        <a:graphic>
          <a:graphicData uri="http://schemas.openxmlformats.org/drawingml/2006/table">
            <a:tbl>
              <a:tblPr firstRow="1">
                <a:tableStyleId>{2D5ABB26-0587-4C30-8999-92F81FD0307C}</a:tableStyleId>
              </a:tblPr>
              <a:tblGrid>
                <a:gridCol w="5511561">
                  <a:extLst>
                    <a:ext uri="{9D8B030D-6E8A-4147-A177-3AD203B41FA5}">
                      <a16:colId xmlns:a16="http://schemas.microsoft.com/office/drawing/2014/main" val="1063476286"/>
                    </a:ext>
                  </a:extLst>
                </a:gridCol>
                <a:gridCol w="5511561">
                  <a:extLst>
                    <a:ext uri="{9D8B030D-6E8A-4147-A177-3AD203B41FA5}">
                      <a16:colId xmlns:a16="http://schemas.microsoft.com/office/drawing/2014/main" val="399418297"/>
                    </a:ext>
                  </a:extLst>
                </a:gridCol>
              </a:tblGrid>
              <a:tr h="5367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19283BD8-4331-4442-8D7F-5AA08B22643F}" type="slidenum">
                        <a:rPr lang="en-US" sz="1050" b="0" smtClean="0">
                          <a:solidFill>
                            <a:schemeClr val="bg1"/>
                          </a:solidFill>
                        </a:rPr>
                        <a:pPr marL="0" marR="0" lvl="0" indent="0" algn="l" defTabSz="914400" rtl="0" eaLnBrk="1" fontAlgn="auto" latinLnBrk="0" hangingPunct="1">
                          <a:lnSpc>
                            <a:spcPct val="150000"/>
                          </a:lnSpc>
                          <a:spcBef>
                            <a:spcPts val="0"/>
                          </a:spcBef>
                          <a:spcAft>
                            <a:spcPts val="0"/>
                          </a:spcAft>
                          <a:buClrTx/>
                          <a:buSzTx/>
                          <a:buFontTx/>
                          <a:buNone/>
                          <a:tabLst/>
                          <a:defRPr/>
                        </a:pPr>
                        <a:t>50</a:t>
                      </a:fld>
                      <a:r>
                        <a:rPr lang="en-US" sz="1050" b="0">
                          <a:solidFill>
                            <a:schemeClr val="bg1"/>
                          </a:solidFill>
                        </a:rPr>
                        <a:t>  </a:t>
                      </a:r>
                      <a:r>
                        <a:rPr lang="en-US" sz="1050" b="0" i="0" kern="1200">
                          <a:solidFill>
                            <a:schemeClr val="bg2"/>
                          </a:solidFill>
                          <a:effectLst/>
                          <a:latin typeface="+mn-lt"/>
                          <a:ea typeface="+mn-ea"/>
                          <a:cs typeface="+mn-cs"/>
                        </a:rPr>
                        <a:t>| </a:t>
                      </a:r>
                      <a:r>
                        <a:rPr lang="en-US" sz="1050" b="0" i="0" kern="1200">
                          <a:solidFill>
                            <a:schemeClr val="bg1"/>
                          </a:solidFill>
                          <a:effectLst/>
                          <a:latin typeface="+mn-lt"/>
                          <a:ea typeface="+mn-ea"/>
                          <a:cs typeface="+mn-cs"/>
                        </a:rPr>
                        <a:t> </a:t>
                      </a:r>
                      <a:r>
                        <a:rPr lang="en-US" sz="1050" b="0">
                          <a:solidFill>
                            <a:schemeClr val="bg1"/>
                          </a:solidFill>
                        </a:rPr>
                        <a:t>Title of Your Presentation</a:t>
                      </a: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lang="en-US" sz="14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sp>
        <p:nvSpPr>
          <p:cNvPr id="7" name="Shape 79">
            <a:extLst>
              <a:ext uri="{FF2B5EF4-FFF2-40B4-BE49-F238E27FC236}">
                <a16:creationId xmlns:a16="http://schemas.microsoft.com/office/drawing/2014/main" id="{FACBBF00-52F6-B54D-8EE1-FD215EDB8134}"/>
              </a:ext>
            </a:extLst>
          </p:cNvPr>
          <p:cNvSpPr/>
          <p:nvPr/>
        </p:nvSpPr>
        <p:spPr>
          <a:xfrm>
            <a:off x="711678" y="285009"/>
            <a:ext cx="5917164" cy="5539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kumimoji="0" lang="en-US"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rPr>
              <a:t>Operationalization phase</a:t>
            </a:r>
            <a:r>
              <a:rPr kumimoji="0" lang="en-US" sz="3600" b="1" i="0" u="none" strike="noStrike" kern="1200" cap="none" spc="-10" normalizeH="0" noProof="0" dirty="0">
                <a:ln>
                  <a:noFill/>
                </a:ln>
                <a:solidFill>
                  <a:srgbClr val="339999"/>
                </a:solidFill>
                <a:effectLst/>
                <a:uLnTx/>
                <a:uFillTx/>
                <a:latin typeface="Arial" charset="0"/>
                <a:ea typeface="Arial" charset="0"/>
                <a:cs typeface="Arial" charset="0"/>
                <a:sym typeface="Montserrat-Regular"/>
              </a:rPr>
              <a:t> </a:t>
            </a:r>
            <a:endParaRPr kumimoji="0" sz="3600" b="1" i="0" u="none" strike="noStrike" kern="1200" cap="none" spc="-10" normalizeH="0" baseline="0" noProof="0" dirty="0">
              <a:ln>
                <a:noFill/>
              </a:ln>
              <a:solidFill>
                <a:srgbClr val="339999"/>
              </a:solidFill>
              <a:effectLst/>
              <a:uLnTx/>
              <a:uFillTx/>
              <a:latin typeface="Arial" charset="0"/>
              <a:ea typeface="Arial" charset="0"/>
              <a:cs typeface="Arial" charset="0"/>
              <a:sym typeface="Montserrat-Regular"/>
            </a:endParaRPr>
          </a:p>
        </p:txBody>
      </p:sp>
      <p:sp>
        <p:nvSpPr>
          <p:cNvPr id="8" name="TextBox 7">
            <a:extLst>
              <a:ext uri="{FF2B5EF4-FFF2-40B4-BE49-F238E27FC236}">
                <a16:creationId xmlns:a16="http://schemas.microsoft.com/office/drawing/2014/main" id="{276C22F9-F4FC-754C-8275-D35C84BAD9DE}"/>
              </a:ext>
            </a:extLst>
          </p:cNvPr>
          <p:cNvSpPr txBox="1"/>
          <p:nvPr/>
        </p:nvSpPr>
        <p:spPr>
          <a:xfrm>
            <a:off x="463459" y="1496608"/>
            <a:ext cx="11175522" cy="644407"/>
          </a:xfrm>
          <a:prstGeom prst="rect">
            <a:avLst/>
          </a:prstGeom>
          <a:noFill/>
        </p:spPr>
        <p:txBody>
          <a:bodyPr wrap="square" lIns="0" tIns="0" rIns="0" bIns="0" rtlCol="0">
            <a:spAutoFit/>
          </a:bodyPr>
          <a:lstStyle/>
          <a:p>
            <a:pPr lvl="0">
              <a:lnSpc>
                <a:spcPts val="2600"/>
              </a:lnSpc>
              <a:defRPr/>
            </a:pPr>
            <a:r>
              <a:rPr lang="fr-FR" dirty="0"/>
              <a:t>To </a:t>
            </a:r>
            <a:r>
              <a:rPr lang="fr-FR" dirty="0" err="1"/>
              <a:t>transform</a:t>
            </a:r>
            <a:r>
              <a:rPr lang="fr-FR" dirty="0"/>
              <a:t> the AQA </a:t>
            </a:r>
            <a:r>
              <a:rPr lang="fr-FR" dirty="0" err="1"/>
              <a:t>into</a:t>
            </a:r>
            <a:r>
              <a:rPr lang="fr-FR" dirty="0"/>
              <a:t> a </a:t>
            </a:r>
            <a:r>
              <a:rPr lang="fr-FR" dirty="0" err="1"/>
              <a:t>systematic</a:t>
            </a:r>
            <a:r>
              <a:rPr lang="fr-FR" dirty="0"/>
              <a:t> </a:t>
            </a:r>
            <a:r>
              <a:rPr lang="fr-FR" dirty="0" err="1"/>
              <a:t>framework</a:t>
            </a:r>
            <a:r>
              <a:rPr lang="fr-FR" dirty="0"/>
              <a:t> </a:t>
            </a:r>
            <a:r>
              <a:rPr lang="fr-FR" dirty="0" err="1"/>
              <a:t>that</a:t>
            </a:r>
            <a:r>
              <a:rPr lang="fr-FR" dirty="0"/>
              <a:t> </a:t>
            </a:r>
            <a:r>
              <a:rPr lang="fr-FR" dirty="0" err="1"/>
              <a:t>is</a:t>
            </a:r>
            <a:r>
              <a:rPr lang="fr-FR" dirty="0"/>
              <a:t> </a:t>
            </a:r>
            <a:r>
              <a:rPr lang="fr-FR" dirty="0" err="1"/>
              <a:t>predictably</a:t>
            </a:r>
            <a:r>
              <a:rPr lang="fr-FR" dirty="0"/>
              <a:t> </a:t>
            </a:r>
            <a:r>
              <a:rPr lang="fr-FR" dirty="0" err="1"/>
              <a:t>rolled</a:t>
            </a:r>
            <a:r>
              <a:rPr lang="fr-FR" dirty="0"/>
              <a:t> out </a:t>
            </a:r>
            <a:r>
              <a:rPr lang="fr-FR" dirty="0" err="1"/>
              <a:t>across</a:t>
            </a:r>
            <a:r>
              <a:rPr lang="fr-FR" dirty="0"/>
              <a:t> the </a:t>
            </a:r>
            <a:r>
              <a:rPr lang="fr-FR" dirty="0" err="1"/>
              <a:t>humantiarian</a:t>
            </a:r>
            <a:r>
              <a:rPr lang="fr-FR" dirty="0"/>
              <a:t> </a:t>
            </a:r>
            <a:r>
              <a:rPr lang="fr-FR" dirty="0" err="1"/>
              <a:t>sector</a:t>
            </a:r>
            <a:r>
              <a:rPr lang="fr-FR" dirty="0"/>
              <a:t> (and </a:t>
            </a:r>
            <a:r>
              <a:rPr lang="fr-FR" dirty="0" err="1"/>
              <a:t>grounded</a:t>
            </a:r>
            <a:r>
              <a:rPr lang="fr-FR" dirty="0"/>
              <a:t> </a:t>
            </a:r>
            <a:r>
              <a:rPr lang="fr-FR" dirty="0" err="1"/>
              <a:t>into</a:t>
            </a:r>
            <a:r>
              <a:rPr lang="fr-FR" dirty="0"/>
              <a:t> the IASC/cluster, </a:t>
            </a:r>
            <a:r>
              <a:rPr lang="fr-FR" dirty="0" err="1"/>
              <a:t>donor</a:t>
            </a:r>
            <a:r>
              <a:rPr lang="fr-FR" dirty="0"/>
              <a:t> </a:t>
            </a:r>
            <a:r>
              <a:rPr lang="fr-FR" dirty="0" err="1"/>
              <a:t>agencies</a:t>
            </a:r>
            <a:r>
              <a:rPr lang="fr-FR" dirty="0"/>
              <a:t> etc.) to </a:t>
            </a:r>
            <a:r>
              <a:rPr lang="fr-FR" dirty="0" err="1"/>
              <a:t>ensure</a:t>
            </a:r>
            <a:r>
              <a:rPr lang="fr-FR" dirty="0"/>
              <a:t> </a:t>
            </a:r>
            <a:r>
              <a:rPr lang="fr-FR" dirty="0" err="1"/>
              <a:t>sustainability</a:t>
            </a:r>
            <a:endParaRPr lang="fr-FR" dirty="0"/>
          </a:p>
        </p:txBody>
      </p:sp>
      <p:sp>
        <p:nvSpPr>
          <p:cNvPr id="4" name="TextBox 3">
            <a:extLst>
              <a:ext uri="{FF2B5EF4-FFF2-40B4-BE49-F238E27FC236}">
                <a16:creationId xmlns:a16="http://schemas.microsoft.com/office/drawing/2014/main" id="{2190E20E-3E31-45DF-B283-F10D3EE2E9D7}"/>
              </a:ext>
            </a:extLst>
          </p:cNvPr>
          <p:cNvSpPr txBox="1"/>
          <p:nvPr/>
        </p:nvSpPr>
        <p:spPr>
          <a:xfrm>
            <a:off x="438544" y="2389661"/>
            <a:ext cx="6622535" cy="49699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339999"/>
                </a:solidFill>
                <a:effectLst/>
                <a:uLnTx/>
                <a:uFillTx/>
                <a:latin typeface="Arial" panose="020B0604020202020204"/>
                <a:ea typeface="+mn-ea"/>
                <a:cs typeface="+mn-cs"/>
              </a:rPr>
              <a:t>Key challenges</a:t>
            </a:r>
          </a:p>
        </p:txBody>
      </p:sp>
      <p:sp>
        <p:nvSpPr>
          <p:cNvPr id="10" name="TextBox 7">
            <a:extLst>
              <a:ext uri="{FF2B5EF4-FFF2-40B4-BE49-F238E27FC236}">
                <a16:creationId xmlns:a16="http://schemas.microsoft.com/office/drawing/2014/main" id="{276C22F9-F4FC-754C-8275-D35C84BAD9DE}"/>
              </a:ext>
            </a:extLst>
          </p:cNvPr>
          <p:cNvSpPr txBox="1"/>
          <p:nvPr/>
        </p:nvSpPr>
        <p:spPr>
          <a:xfrm>
            <a:off x="95003" y="2886657"/>
            <a:ext cx="12096997" cy="5001369"/>
          </a:xfrm>
          <a:prstGeom prst="rect">
            <a:avLst/>
          </a:prstGeom>
          <a:noFill/>
        </p:spPr>
        <p:txBody>
          <a:bodyPr wrap="square" lIns="0" tIns="0" rIns="0" bIns="0" rtlCol="0">
            <a:spAutoFit/>
          </a:bodyPr>
          <a:lstStyle/>
          <a:p>
            <a:pPr marL="285750" lvl="0" indent="-285750">
              <a:lnSpc>
                <a:spcPts val="2600"/>
              </a:lnSpc>
              <a:buFont typeface="Wingdings" panose="05000000000000000000" pitchFamily="2" charset="2"/>
              <a:buChar char="§"/>
              <a:defRPr/>
            </a:pPr>
            <a:r>
              <a:rPr lang="en-GB" dirty="0"/>
              <a:t>On boarding all WASH stakeholders : various scope, capacities and resources – Need to harmonize vision (National TWG)</a:t>
            </a:r>
          </a:p>
          <a:p>
            <a:pPr marL="285750" lvl="0" indent="-285750">
              <a:lnSpc>
                <a:spcPts val="2600"/>
              </a:lnSpc>
              <a:buFont typeface="Wingdings" panose="05000000000000000000" pitchFamily="2" charset="2"/>
              <a:buChar char="§"/>
              <a:defRPr/>
            </a:pPr>
            <a:r>
              <a:rPr kumimoji="0" lang="en-GB" b="0" u="none" strike="noStrike" kern="1200" cap="none" spc="0" normalizeH="0" baseline="0" noProof="0" dirty="0">
                <a:ln>
                  <a:noFill/>
                </a:ln>
                <a:solidFill>
                  <a:srgbClr val="000000"/>
                </a:solidFill>
                <a:effectLst/>
                <a:uLnTx/>
                <a:uFillTx/>
                <a:ea typeface="Arial" charset="0"/>
                <a:cs typeface="Arial" charset="0"/>
              </a:rPr>
              <a:t>Data &amp; information</a:t>
            </a:r>
            <a:r>
              <a:rPr kumimoji="0" lang="en-GB" b="0" u="none" strike="noStrike" kern="1200" cap="none" spc="0" normalizeH="0" noProof="0" dirty="0">
                <a:ln>
                  <a:noFill/>
                </a:ln>
                <a:solidFill>
                  <a:srgbClr val="000000"/>
                </a:solidFill>
                <a:effectLst/>
                <a:uLnTx/>
                <a:uFillTx/>
                <a:ea typeface="Arial" charset="0"/>
                <a:cs typeface="Arial" charset="0"/>
              </a:rPr>
              <a:t> management: disaggregation</a:t>
            </a:r>
            <a:r>
              <a:rPr lang="en-GB" dirty="0">
                <a:solidFill>
                  <a:srgbClr val="000000"/>
                </a:solidFill>
                <a:ea typeface="Arial" charset="0"/>
                <a:cs typeface="Arial" charset="0"/>
              </a:rPr>
              <a:t>, representativeness, </a:t>
            </a:r>
            <a:r>
              <a:rPr kumimoji="0" lang="en-GB" b="0" u="none" strike="noStrike" kern="1200" cap="none" spc="0" normalizeH="0" noProof="0" dirty="0">
                <a:ln>
                  <a:noFill/>
                </a:ln>
                <a:solidFill>
                  <a:srgbClr val="000000"/>
                </a:solidFill>
                <a:effectLst/>
                <a:uLnTx/>
                <a:uFillTx/>
                <a:ea typeface="Arial" charset="0"/>
                <a:cs typeface="Arial" charset="0"/>
              </a:rPr>
              <a:t>weighting, capacities –Third Party Monitoring</a:t>
            </a:r>
          </a:p>
          <a:p>
            <a:pPr marL="285750" lvl="0" indent="-285750">
              <a:lnSpc>
                <a:spcPts val="2600"/>
              </a:lnSpc>
              <a:buFont typeface="Wingdings" panose="05000000000000000000" pitchFamily="2" charset="2"/>
              <a:buChar char="§"/>
              <a:defRPr/>
            </a:pPr>
            <a:r>
              <a:rPr lang="en-GB" dirty="0">
                <a:solidFill>
                  <a:srgbClr val="000000"/>
                </a:solidFill>
                <a:ea typeface="Arial" charset="0"/>
                <a:cs typeface="Arial" charset="0"/>
              </a:rPr>
              <a:t>Feedback to communities</a:t>
            </a:r>
            <a:endParaRPr kumimoji="0" lang="en-GB" b="0" u="none" strike="noStrike" kern="1200" cap="none" spc="0" normalizeH="0" noProof="0" dirty="0">
              <a:ln>
                <a:noFill/>
              </a:ln>
              <a:solidFill>
                <a:srgbClr val="000000"/>
              </a:solidFill>
              <a:effectLst/>
              <a:uLnTx/>
              <a:uFillTx/>
              <a:ea typeface="Arial" charset="0"/>
              <a:cs typeface="Arial" charset="0"/>
            </a:endParaRPr>
          </a:p>
          <a:p>
            <a:pPr marL="285750" lvl="0" indent="-285750">
              <a:lnSpc>
                <a:spcPts val="2600"/>
              </a:lnSpc>
              <a:buFont typeface="Wingdings" panose="05000000000000000000" pitchFamily="2" charset="2"/>
              <a:buChar char="§"/>
              <a:defRPr/>
            </a:pPr>
            <a:r>
              <a:rPr lang="en-GB" baseline="0" dirty="0">
                <a:solidFill>
                  <a:srgbClr val="000000"/>
                </a:solidFill>
                <a:ea typeface="Arial" charset="0"/>
                <a:cs typeface="Arial" charset="0"/>
              </a:rPr>
              <a:t>Integration in the strategical</a:t>
            </a:r>
            <a:r>
              <a:rPr lang="en-GB" dirty="0">
                <a:solidFill>
                  <a:srgbClr val="000000"/>
                </a:solidFill>
                <a:ea typeface="Arial" charset="0"/>
                <a:cs typeface="Arial" charset="0"/>
              </a:rPr>
              <a:t> cycle of coordination platforms and partners</a:t>
            </a:r>
          </a:p>
          <a:p>
            <a:pPr marL="285750" lvl="0" indent="-285750">
              <a:lnSpc>
                <a:spcPts val="2600"/>
              </a:lnSpc>
              <a:buFont typeface="Wingdings" panose="05000000000000000000" pitchFamily="2" charset="2"/>
              <a:buChar char="§"/>
              <a:defRPr/>
            </a:pPr>
            <a:r>
              <a:rPr kumimoji="0" lang="en-GB" b="0" u="none" strike="noStrike" kern="1200" cap="none" spc="0" normalizeH="0" baseline="0" noProof="0" dirty="0">
                <a:ln>
                  <a:noFill/>
                </a:ln>
                <a:solidFill>
                  <a:srgbClr val="000000"/>
                </a:solidFill>
                <a:effectLst/>
                <a:uLnTx/>
                <a:uFillTx/>
                <a:ea typeface="Arial" charset="0"/>
                <a:cs typeface="Arial" charset="0"/>
              </a:rPr>
              <a:t>Creating</a:t>
            </a:r>
            <a:r>
              <a:rPr kumimoji="0" lang="en-GB" b="0" u="none" strike="noStrike" kern="1200" cap="none" spc="0" normalizeH="0" noProof="0" dirty="0">
                <a:ln>
                  <a:noFill/>
                </a:ln>
                <a:solidFill>
                  <a:srgbClr val="000000"/>
                </a:solidFill>
                <a:effectLst/>
                <a:uLnTx/>
                <a:uFillTx/>
                <a:ea typeface="Arial" charset="0"/>
                <a:cs typeface="Arial" charset="0"/>
              </a:rPr>
              <a:t> synergies and coherence in the implementation of the initiatives at various level (Global with CAST and the Global AQA </a:t>
            </a:r>
            <a:r>
              <a:rPr kumimoji="0" lang="en-GB" b="0" u="none" strike="noStrike" kern="1200" cap="none" spc="0" normalizeH="0" noProof="0" dirty="0" err="1">
                <a:ln>
                  <a:noFill/>
                </a:ln>
                <a:solidFill>
                  <a:srgbClr val="000000"/>
                </a:solidFill>
                <a:effectLst/>
                <a:uLnTx/>
                <a:uFillTx/>
                <a:ea typeface="Arial" charset="0"/>
                <a:cs typeface="Arial" charset="0"/>
              </a:rPr>
              <a:t>TWiG</a:t>
            </a:r>
            <a:r>
              <a:rPr kumimoji="0" lang="en-GB" b="0" u="none" strike="noStrike" kern="1200" cap="none" spc="0" normalizeH="0" noProof="0" dirty="0">
                <a:ln>
                  <a:noFill/>
                </a:ln>
                <a:solidFill>
                  <a:srgbClr val="000000"/>
                </a:solidFill>
                <a:effectLst/>
                <a:uLnTx/>
                <a:uFillTx/>
                <a:ea typeface="Arial" charset="0"/>
                <a:cs typeface="Arial" charset="0"/>
              </a:rPr>
              <a:t> - the governance structure, regional and national/local) – Roles and responsibilities of NCCs, partners, Governments, UNICEF as CLA, FST and donors</a:t>
            </a:r>
          </a:p>
          <a:p>
            <a:pPr marL="285750" lvl="0" indent="-285750">
              <a:lnSpc>
                <a:spcPts val="2600"/>
              </a:lnSpc>
              <a:buFont typeface="Wingdings" panose="05000000000000000000" pitchFamily="2" charset="2"/>
              <a:buChar char="§"/>
              <a:defRPr/>
            </a:pPr>
            <a:r>
              <a:rPr lang="en-GB" dirty="0">
                <a:solidFill>
                  <a:srgbClr val="000000"/>
                </a:solidFill>
                <a:ea typeface="Arial" charset="0"/>
                <a:cs typeface="Arial" charset="0"/>
              </a:rPr>
              <a:t>Linkages with other Road Map Initiatives (WASH Severity Index Classification – Integration and coordination of Public Health Emergencies, etc.) </a:t>
            </a:r>
          </a:p>
          <a:p>
            <a:pPr marL="285750" lvl="0" indent="-285750">
              <a:lnSpc>
                <a:spcPts val="2600"/>
              </a:lnSpc>
              <a:buFont typeface="Wingdings" panose="05000000000000000000" pitchFamily="2" charset="2"/>
              <a:buChar char="§"/>
              <a:defRPr/>
            </a:pPr>
            <a:r>
              <a:rPr kumimoji="0" lang="en-GB" b="0" u="none" strike="noStrike" kern="1200" cap="none" spc="0" normalizeH="0" noProof="0" dirty="0">
                <a:ln>
                  <a:noFill/>
                </a:ln>
                <a:solidFill>
                  <a:srgbClr val="000000"/>
                </a:solidFill>
                <a:effectLst/>
                <a:uLnTx/>
                <a:uFillTx/>
                <a:ea typeface="Arial" charset="0"/>
                <a:cs typeface="Arial" charset="0"/>
              </a:rPr>
              <a:t>Integration of the system in the “new shape” of the coordination model (Localisation, Partnership, Area-based coordination, HDN, etc.)</a:t>
            </a:r>
          </a:p>
          <a:p>
            <a:pPr marL="285750" lvl="0" indent="-285750">
              <a:lnSpc>
                <a:spcPts val="2600"/>
              </a:lnSpc>
              <a:buFont typeface="Wingdings" panose="05000000000000000000" pitchFamily="2" charset="2"/>
              <a:buChar char="§"/>
              <a:defRPr/>
            </a:pPr>
            <a:r>
              <a:rPr lang="en-GB" dirty="0">
                <a:solidFill>
                  <a:srgbClr val="000000"/>
                </a:solidFill>
                <a:ea typeface="Arial" charset="0"/>
                <a:cs typeface="Arial" charset="0"/>
              </a:rPr>
              <a:t>Going beyond the WASH sector </a:t>
            </a:r>
            <a:endParaRPr kumimoji="0" lang="en-GB" b="0" u="none" strike="noStrike" kern="1200" cap="none" spc="0" normalizeH="0" noProof="0" dirty="0">
              <a:ln>
                <a:noFill/>
              </a:ln>
              <a:solidFill>
                <a:srgbClr val="000000"/>
              </a:solidFill>
              <a:effectLst/>
              <a:uLnTx/>
              <a:uFillTx/>
              <a:ea typeface="Arial" charset="0"/>
              <a:cs typeface="Arial" charset="0"/>
            </a:endParaRPr>
          </a:p>
          <a:p>
            <a:pPr marL="285750" lvl="0" indent="-285750">
              <a:lnSpc>
                <a:spcPts val="2600"/>
              </a:lnSpc>
              <a:buFont typeface="Wingdings" panose="05000000000000000000" pitchFamily="2" charset="2"/>
              <a:buChar char="§"/>
              <a:defRPr/>
            </a:pPr>
            <a:endParaRPr kumimoji="0" lang="en-GB" b="0" u="none" strike="noStrike" kern="1200" cap="none" spc="0" normalizeH="0" noProof="0" dirty="0">
              <a:ln>
                <a:noFill/>
              </a:ln>
              <a:solidFill>
                <a:srgbClr val="000000"/>
              </a:solidFill>
              <a:effectLst/>
              <a:uLnTx/>
              <a:uFillTx/>
              <a:ea typeface="Arial" charset="0"/>
              <a:cs typeface="Arial" charset="0"/>
            </a:endParaRPr>
          </a:p>
          <a:p>
            <a:pPr marL="285750" lvl="0" indent="-285750">
              <a:lnSpc>
                <a:spcPts val="2600"/>
              </a:lnSpc>
              <a:buFont typeface="Wingdings" panose="05000000000000000000" pitchFamily="2" charset="2"/>
              <a:buChar char="§"/>
              <a:defRPr/>
            </a:pPr>
            <a:endParaRPr kumimoji="0" lang="en-GB" b="0" u="none" strike="noStrike" kern="1200" cap="none" spc="0" normalizeH="0" noProof="0" dirty="0">
              <a:ln>
                <a:noFill/>
              </a:ln>
              <a:solidFill>
                <a:srgbClr val="000000"/>
              </a:solidFill>
              <a:effectLst/>
              <a:uLnTx/>
              <a:uFillTx/>
              <a:ea typeface="Arial" charset="0"/>
              <a:cs typeface="Arial" charset="0"/>
            </a:endParaRPr>
          </a:p>
          <a:p>
            <a:pPr lvl="0">
              <a:lnSpc>
                <a:spcPts val="2600"/>
              </a:lnSpc>
              <a:defRPr/>
            </a:pPr>
            <a:endParaRPr kumimoji="0" lang="en-US" b="0" u="none" strike="noStrike" kern="1200" cap="none" spc="0" normalizeH="0" baseline="0" noProof="0" dirty="0">
              <a:ln>
                <a:noFill/>
              </a:ln>
              <a:solidFill>
                <a:srgbClr val="000000"/>
              </a:solidFill>
              <a:effectLst/>
              <a:uLnTx/>
              <a:uFillTx/>
              <a:ea typeface="Arial" charset="0"/>
              <a:cs typeface="Arial" charset="0"/>
            </a:endParaRPr>
          </a:p>
        </p:txBody>
      </p:sp>
      <p:sp>
        <p:nvSpPr>
          <p:cNvPr id="11" name="TextBox 3">
            <a:extLst>
              <a:ext uri="{FF2B5EF4-FFF2-40B4-BE49-F238E27FC236}">
                <a16:creationId xmlns:a16="http://schemas.microsoft.com/office/drawing/2014/main" id="{2190E20E-3E31-45DF-B283-F10D3EE2E9D7}"/>
              </a:ext>
            </a:extLst>
          </p:cNvPr>
          <p:cNvSpPr txBox="1"/>
          <p:nvPr/>
        </p:nvSpPr>
        <p:spPr>
          <a:xfrm>
            <a:off x="463459" y="985200"/>
            <a:ext cx="6622535" cy="49699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339999"/>
                </a:solidFill>
                <a:effectLst/>
                <a:uLnTx/>
                <a:uFillTx/>
                <a:latin typeface="Arial" panose="020B0604020202020204"/>
                <a:ea typeface="+mn-ea"/>
                <a:cs typeface="+mn-cs"/>
              </a:rPr>
              <a:t>Key objectives</a:t>
            </a:r>
          </a:p>
        </p:txBody>
      </p:sp>
    </p:spTree>
    <p:extLst>
      <p:ext uri="{BB962C8B-B14F-4D97-AF65-F5344CB8AC3E}">
        <p14:creationId xmlns:p14="http://schemas.microsoft.com/office/powerpoint/2010/main" val="1516634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E304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28059D6-3FEA-3845-8F9A-4E107504DE67}"/>
              </a:ext>
            </a:extLst>
          </p:cNvPr>
          <p:cNvPicPr>
            <a:picLocks noChangeAspect="1"/>
          </p:cNvPicPr>
          <p:nvPr/>
        </p:nvPicPr>
        <p:blipFill rotWithShape="1">
          <a:blip r:embed="rId3"/>
          <a:srcRect t="35811" b="24436"/>
          <a:stretch/>
        </p:blipFill>
        <p:spPr>
          <a:xfrm>
            <a:off x="3032590" y="2000286"/>
            <a:ext cx="6126819" cy="3440926"/>
          </a:xfrm>
          <a:prstGeom prst="rect">
            <a:avLst/>
          </a:prstGeom>
        </p:spPr>
      </p:pic>
      <p:sp>
        <p:nvSpPr>
          <p:cNvPr id="8" name="TextBox 7">
            <a:extLst>
              <a:ext uri="{FF2B5EF4-FFF2-40B4-BE49-F238E27FC236}">
                <a16:creationId xmlns:a16="http://schemas.microsoft.com/office/drawing/2014/main" id="{40AEEDD9-8E49-C240-86BD-6F6A3381133B}"/>
              </a:ext>
            </a:extLst>
          </p:cNvPr>
          <p:cNvSpPr txBox="1"/>
          <p:nvPr/>
        </p:nvSpPr>
        <p:spPr>
          <a:xfrm>
            <a:off x="731838" y="463353"/>
            <a:ext cx="10728324" cy="523220"/>
          </a:xfrm>
          <a:prstGeom prst="rect">
            <a:avLst/>
          </a:prstGeom>
          <a:noFill/>
        </p:spPr>
        <p:txBody>
          <a:bodyPr wrap="square" lIns="0" rIns="0" rtlCol="0">
            <a:spAutoFit/>
          </a:bodyPr>
          <a:lstStyle/>
          <a:p>
            <a:pPr algn="ctr"/>
            <a:r>
              <a:rPr lang="en-GB" sz="2800" b="1" dirty="0">
                <a:solidFill>
                  <a:schemeClr val="bg1"/>
                </a:solidFill>
                <a:latin typeface="Montserrat" pitchFamily="2" charset="77"/>
              </a:rPr>
              <a:t>THANKYOU</a:t>
            </a:r>
            <a:endParaRPr lang="en-GB" dirty="0">
              <a:solidFill>
                <a:schemeClr val="bg1"/>
              </a:solidFill>
              <a:latin typeface="Montserrat" pitchFamily="2" charset="77"/>
            </a:endParaRPr>
          </a:p>
        </p:txBody>
      </p:sp>
      <p:pic>
        <p:nvPicPr>
          <p:cNvPr id="14" name="Picture 13" descr="A picture containing text&#10;&#10;Description automatically generated">
            <a:extLst>
              <a:ext uri="{FF2B5EF4-FFF2-40B4-BE49-F238E27FC236}">
                <a16:creationId xmlns:a16="http://schemas.microsoft.com/office/drawing/2014/main" id="{D0BC14D9-40F7-6945-9F65-BBDEC547EBBE}"/>
              </a:ext>
            </a:extLst>
          </p:cNvPr>
          <p:cNvPicPr>
            <a:picLocks noChangeAspect="1"/>
          </p:cNvPicPr>
          <p:nvPr/>
        </p:nvPicPr>
        <p:blipFill>
          <a:blip r:embed="rId4"/>
          <a:stretch>
            <a:fillRect/>
          </a:stretch>
        </p:blipFill>
        <p:spPr>
          <a:xfrm>
            <a:off x="5320612" y="5297453"/>
            <a:ext cx="1345071" cy="488860"/>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85B9C9C8-C98E-CC49-9802-A1FB6B01450C}"/>
              </a:ext>
            </a:extLst>
          </p:cNvPr>
          <p:cNvPicPr>
            <a:picLocks noChangeAspect="1"/>
          </p:cNvPicPr>
          <p:nvPr/>
        </p:nvPicPr>
        <p:blipFill rotWithShape="1">
          <a:blip r:embed="rId5"/>
          <a:srcRect t="62004"/>
          <a:stretch/>
        </p:blipFill>
        <p:spPr>
          <a:xfrm>
            <a:off x="5520654" y="5894808"/>
            <a:ext cx="2705100" cy="434301"/>
          </a:xfrm>
          <a:prstGeom prst="rect">
            <a:avLst/>
          </a:prstGeom>
        </p:spPr>
      </p:pic>
      <p:sp>
        <p:nvSpPr>
          <p:cNvPr id="19" name="TextBox 18">
            <a:extLst>
              <a:ext uri="{FF2B5EF4-FFF2-40B4-BE49-F238E27FC236}">
                <a16:creationId xmlns:a16="http://schemas.microsoft.com/office/drawing/2014/main" id="{0158A31B-0D70-704A-A823-96FE91457B6B}"/>
              </a:ext>
            </a:extLst>
          </p:cNvPr>
          <p:cNvSpPr txBox="1"/>
          <p:nvPr/>
        </p:nvSpPr>
        <p:spPr>
          <a:xfrm>
            <a:off x="4295774" y="1177357"/>
            <a:ext cx="3600451" cy="369332"/>
          </a:xfrm>
          <a:prstGeom prst="rect">
            <a:avLst/>
          </a:prstGeom>
          <a:noFill/>
        </p:spPr>
        <p:txBody>
          <a:bodyPr wrap="square" lIns="0" rIns="0" rtlCol="0">
            <a:spAutoFit/>
          </a:bodyPr>
          <a:lstStyle/>
          <a:p>
            <a:pPr algn="ctr"/>
            <a:r>
              <a:rPr lang="en-GB" dirty="0">
                <a:solidFill>
                  <a:srgbClr val="00B5AF"/>
                </a:solidFill>
                <a:latin typeface="Montserrat Medium" pitchFamily="2" charset="77"/>
              </a:rPr>
              <a:t>http://</a:t>
            </a:r>
            <a:r>
              <a:rPr lang="en-GB" dirty="0" err="1">
                <a:solidFill>
                  <a:schemeClr val="bg1"/>
                </a:solidFill>
                <a:latin typeface="Montserrat Medium" pitchFamily="2" charset="77"/>
              </a:rPr>
              <a:t>washcluster.net</a:t>
            </a:r>
            <a:r>
              <a:rPr lang="en-GB" dirty="0">
                <a:solidFill>
                  <a:schemeClr val="bg1"/>
                </a:solidFill>
                <a:latin typeface="Montserrat Medium" pitchFamily="2" charset="77"/>
              </a:rPr>
              <a:t>/QAAI</a:t>
            </a:r>
            <a:endParaRPr lang="en-GB" dirty="0">
              <a:solidFill>
                <a:srgbClr val="00B5AF"/>
              </a:solidFill>
              <a:latin typeface="Montserrat" pitchFamily="2" charset="77"/>
            </a:endParaRPr>
          </a:p>
        </p:txBody>
      </p:sp>
      <p:pic>
        <p:nvPicPr>
          <p:cNvPr id="13" name="Picture 12" descr="Graphical user interface, application&#10;&#10;Description automatically generated">
            <a:extLst>
              <a:ext uri="{FF2B5EF4-FFF2-40B4-BE49-F238E27FC236}">
                <a16:creationId xmlns:a16="http://schemas.microsoft.com/office/drawing/2014/main" id="{7A57DB95-4E3E-864F-BB14-0B6C0F76229C}"/>
              </a:ext>
            </a:extLst>
          </p:cNvPr>
          <p:cNvPicPr>
            <a:picLocks noChangeAspect="1"/>
          </p:cNvPicPr>
          <p:nvPr/>
        </p:nvPicPr>
        <p:blipFill rotWithShape="1">
          <a:blip r:embed="rId5"/>
          <a:srcRect r="55819" b="64763"/>
          <a:stretch/>
        </p:blipFill>
        <p:spPr>
          <a:xfrm>
            <a:off x="3857632" y="5991889"/>
            <a:ext cx="1195135" cy="402758"/>
          </a:xfrm>
          <a:prstGeom prst="rect">
            <a:avLst/>
          </a:prstGeom>
        </p:spPr>
      </p:pic>
    </p:spTree>
    <p:extLst>
      <p:ext uri="{BB962C8B-B14F-4D97-AF65-F5344CB8AC3E}">
        <p14:creationId xmlns:p14="http://schemas.microsoft.com/office/powerpoint/2010/main" val="3110517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RESPONSE MONITORING</a:t>
            </a:r>
          </a:p>
        </p:txBody>
      </p:sp>
      <p:pic>
        <p:nvPicPr>
          <p:cNvPr id="5" name="Content Placeholder 4" descr="Graphical user interface, text, email&#10;&#10;Description automatically generated">
            <a:extLst>
              <a:ext uri="{FF2B5EF4-FFF2-40B4-BE49-F238E27FC236}">
                <a16:creationId xmlns:a16="http://schemas.microsoft.com/office/drawing/2014/main" id="{61FB811F-8F38-5D4B-913D-CEA09350FA3C}"/>
              </a:ext>
            </a:extLst>
          </p:cNvPr>
          <p:cNvPicPr>
            <a:picLocks noGrp="1" noChangeAspect="1"/>
          </p:cNvPicPr>
          <p:nvPr>
            <p:ph idx="1"/>
          </p:nvPr>
        </p:nvPicPr>
        <p:blipFill>
          <a:blip r:embed="rId3"/>
          <a:stretch>
            <a:fillRect/>
          </a:stretch>
        </p:blipFill>
        <p:spPr>
          <a:xfrm>
            <a:off x="731838" y="2362200"/>
            <a:ext cx="4746056" cy="3424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Espace réservé du contenu 2">
            <a:extLst>
              <a:ext uri="{FF2B5EF4-FFF2-40B4-BE49-F238E27FC236}">
                <a16:creationId xmlns:a16="http://schemas.microsoft.com/office/drawing/2014/main" id="{545935BA-A6F3-D443-9318-7317D5F34D4B}"/>
              </a:ext>
            </a:extLst>
          </p:cNvPr>
          <p:cNvSpPr txBox="1">
            <a:spLocks/>
          </p:cNvSpPr>
          <p:nvPr/>
        </p:nvSpPr>
        <p:spPr>
          <a:xfrm>
            <a:off x="7845654" y="2831185"/>
            <a:ext cx="3563938" cy="2916238"/>
          </a:xfrm>
          <a:prstGeom prst="rect">
            <a:avLst/>
          </a:prstGeom>
        </p:spPr>
        <p:txBody>
          <a:bodyPr vert="horz" lIns="108000" tIns="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r>
              <a:rPr lang="en-GB" sz="1400" dirty="0">
                <a:latin typeface="Avenir Next Medium" panose="020B0503020202020204" pitchFamily="34" charset="0"/>
              </a:rPr>
              <a:t>People in need</a:t>
            </a:r>
          </a:p>
          <a:p>
            <a:pPr marL="171450" lvl="3" indent="-171450"/>
            <a:r>
              <a:rPr lang="en-GB" sz="1400" dirty="0">
                <a:latin typeface="Avenir Next Medium" panose="020B0503020202020204" pitchFamily="34" charset="0"/>
              </a:rPr>
              <a:t>Who? Where? How many?</a:t>
            </a:r>
          </a:p>
          <a:p>
            <a:pPr marL="171450" lvl="3" indent="-171450"/>
            <a:r>
              <a:rPr lang="en-GB" sz="1400" dirty="0">
                <a:latin typeface="Avenir Next Medium" panose="020B0503020202020204" pitchFamily="34" charset="0"/>
              </a:rPr>
              <a:t>Priority needs, vulnerabilities and risks</a:t>
            </a:r>
          </a:p>
        </p:txBody>
      </p:sp>
      <p:sp>
        <p:nvSpPr>
          <p:cNvPr id="10" name="Espace réservé du contenu 2">
            <a:extLst>
              <a:ext uri="{FF2B5EF4-FFF2-40B4-BE49-F238E27FC236}">
                <a16:creationId xmlns:a16="http://schemas.microsoft.com/office/drawing/2014/main" id="{FD165C8C-33A2-CD4F-AD8E-0F967E4824E9}"/>
              </a:ext>
            </a:extLst>
          </p:cNvPr>
          <p:cNvSpPr txBox="1">
            <a:spLocks/>
          </p:cNvSpPr>
          <p:nvPr/>
        </p:nvSpPr>
        <p:spPr>
          <a:xfrm>
            <a:off x="7845655" y="2362200"/>
            <a:ext cx="3563938" cy="452487"/>
          </a:xfrm>
          <a:prstGeom prst="rect">
            <a:avLst/>
          </a:prstGeom>
        </p:spPr>
        <p:txBody>
          <a:bodyPr vert="horz" lIns="108000" tIns="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latin typeface="Montserrat SemiBold" pitchFamily="2" charset="77"/>
              </a:rPr>
              <a:t>Needs assessments</a:t>
            </a:r>
          </a:p>
        </p:txBody>
      </p:sp>
    </p:spTree>
    <p:extLst>
      <p:ext uri="{BB962C8B-B14F-4D97-AF65-F5344CB8AC3E}">
        <p14:creationId xmlns:p14="http://schemas.microsoft.com/office/powerpoint/2010/main" val="158285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RESPONSE MONITORING</a:t>
            </a:r>
          </a:p>
        </p:txBody>
      </p:sp>
      <p:pic>
        <p:nvPicPr>
          <p:cNvPr id="7" name="Picture 6" descr="Graphical user interface, table, Excel&#10;&#10;Description automatically generated">
            <a:extLst>
              <a:ext uri="{FF2B5EF4-FFF2-40B4-BE49-F238E27FC236}">
                <a16:creationId xmlns:a16="http://schemas.microsoft.com/office/drawing/2014/main" id="{867CDCFC-72B6-0D42-A30A-0021B0DDB6D0}"/>
              </a:ext>
            </a:extLst>
          </p:cNvPr>
          <p:cNvPicPr>
            <a:picLocks noChangeAspect="1"/>
          </p:cNvPicPr>
          <p:nvPr/>
        </p:nvPicPr>
        <p:blipFill>
          <a:blip r:embed="rId3"/>
          <a:stretch>
            <a:fillRect/>
          </a:stretch>
        </p:blipFill>
        <p:spPr>
          <a:xfrm>
            <a:off x="6601404" y="2362200"/>
            <a:ext cx="4858758" cy="3495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Espace réservé du contenu 2">
            <a:extLst>
              <a:ext uri="{FF2B5EF4-FFF2-40B4-BE49-F238E27FC236}">
                <a16:creationId xmlns:a16="http://schemas.microsoft.com/office/drawing/2014/main" id="{9626890D-17DF-3A46-A50D-34783E55A16D}"/>
              </a:ext>
            </a:extLst>
          </p:cNvPr>
          <p:cNvSpPr txBox="1">
            <a:spLocks/>
          </p:cNvSpPr>
          <p:nvPr/>
        </p:nvSpPr>
        <p:spPr>
          <a:xfrm>
            <a:off x="731836" y="2831185"/>
            <a:ext cx="3563938" cy="2916238"/>
          </a:xfrm>
          <a:prstGeom prst="rect">
            <a:avLst/>
          </a:prstGeom>
        </p:spPr>
        <p:txBody>
          <a:bodyPr vert="horz" lIns="108000" tIns="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r>
              <a:rPr lang="en-GB" sz="1400" dirty="0">
                <a:latin typeface="Avenir Next Medium" panose="020B0503020202020204" pitchFamily="34" charset="0"/>
              </a:rPr>
              <a:t>WASH Organisations</a:t>
            </a:r>
          </a:p>
          <a:p>
            <a:pPr marL="285750" lvl="3" indent="-285750"/>
            <a:r>
              <a:rPr lang="en-GB" sz="1400" dirty="0">
                <a:latin typeface="Avenir Next Medium" panose="020B0503020202020204" pitchFamily="34" charset="0"/>
              </a:rPr>
              <a:t>Who, Where, Doing what?</a:t>
            </a:r>
          </a:p>
          <a:p>
            <a:pPr marL="285750" lvl="3" indent="-285750"/>
            <a:r>
              <a:rPr lang="en-GB" sz="1400" dirty="0">
                <a:latin typeface="Avenir Next Medium" panose="020B0503020202020204" pitchFamily="34" charset="0"/>
              </a:rPr>
              <a:t>Geographic gaps and overlaps</a:t>
            </a:r>
          </a:p>
        </p:txBody>
      </p:sp>
      <p:sp>
        <p:nvSpPr>
          <p:cNvPr id="9" name="Espace réservé du contenu 2">
            <a:extLst>
              <a:ext uri="{FF2B5EF4-FFF2-40B4-BE49-F238E27FC236}">
                <a16:creationId xmlns:a16="http://schemas.microsoft.com/office/drawing/2014/main" id="{130C496A-BC54-BA42-A8D3-DEA6C4DAF537}"/>
              </a:ext>
            </a:extLst>
          </p:cNvPr>
          <p:cNvSpPr txBox="1">
            <a:spLocks/>
          </p:cNvSpPr>
          <p:nvPr/>
        </p:nvSpPr>
        <p:spPr>
          <a:xfrm>
            <a:off x="731837" y="2362200"/>
            <a:ext cx="3563938" cy="452487"/>
          </a:xfrm>
          <a:prstGeom prst="rect">
            <a:avLst/>
          </a:prstGeom>
        </p:spPr>
        <p:txBody>
          <a:bodyPr vert="horz" lIns="108000" tIns="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latin typeface="Montserrat SemiBold" pitchFamily="2" charset="77"/>
              </a:rPr>
              <a:t>3/4/5Ws Matrix reporting</a:t>
            </a:r>
          </a:p>
        </p:txBody>
      </p:sp>
    </p:spTree>
    <p:extLst>
      <p:ext uri="{BB962C8B-B14F-4D97-AF65-F5344CB8AC3E}">
        <p14:creationId xmlns:p14="http://schemas.microsoft.com/office/powerpoint/2010/main" val="1646615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RESPONSE MONITORING</a:t>
            </a:r>
          </a:p>
        </p:txBody>
      </p:sp>
      <p:pic>
        <p:nvPicPr>
          <p:cNvPr id="5" name="Content Placeholder 4" descr="Graphical user interface, text, email&#10;&#10;Description automatically generated">
            <a:extLst>
              <a:ext uri="{FF2B5EF4-FFF2-40B4-BE49-F238E27FC236}">
                <a16:creationId xmlns:a16="http://schemas.microsoft.com/office/drawing/2014/main" id="{61FB811F-8F38-5D4B-913D-CEA09350FA3C}"/>
              </a:ext>
            </a:extLst>
          </p:cNvPr>
          <p:cNvPicPr>
            <a:picLocks noGrp="1" noChangeAspect="1"/>
          </p:cNvPicPr>
          <p:nvPr>
            <p:ph idx="1"/>
          </p:nvPr>
        </p:nvPicPr>
        <p:blipFill>
          <a:blip r:embed="rId3"/>
          <a:stretch>
            <a:fillRect/>
          </a:stretch>
        </p:blipFill>
        <p:spPr>
          <a:xfrm>
            <a:off x="731838" y="2362200"/>
            <a:ext cx="4746056" cy="3424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Graphical user interface, table, Excel&#10;&#10;Description automatically generated">
            <a:extLst>
              <a:ext uri="{FF2B5EF4-FFF2-40B4-BE49-F238E27FC236}">
                <a16:creationId xmlns:a16="http://schemas.microsoft.com/office/drawing/2014/main" id="{867CDCFC-72B6-0D42-A30A-0021B0DDB6D0}"/>
              </a:ext>
            </a:extLst>
          </p:cNvPr>
          <p:cNvPicPr>
            <a:picLocks noChangeAspect="1"/>
          </p:cNvPicPr>
          <p:nvPr/>
        </p:nvPicPr>
        <p:blipFill>
          <a:blip r:embed="rId4"/>
          <a:stretch>
            <a:fillRect/>
          </a:stretch>
        </p:blipFill>
        <p:spPr>
          <a:xfrm>
            <a:off x="6601404" y="2362200"/>
            <a:ext cx="4858758" cy="3495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9758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5A19-8A42-B14D-BE4F-D75A66A52F11}"/>
              </a:ext>
            </a:extLst>
          </p:cNvPr>
          <p:cNvSpPr>
            <a:spLocks noGrp="1"/>
          </p:cNvSpPr>
          <p:nvPr>
            <p:ph type="title"/>
          </p:nvPr>
        </p:nvSpPr>
        <p:spPr/>
        <p:txBody>
          <a:bodyPr/>
          <a:lstStyle/>
          <a:p>
            <a:r>
              <a:rPr lang="en-GB" b="1" dirty="0">
                <a:solidFill>
                  <a:srgbClr val="00B5AF"/>
                </a:solidFill>
                <a:latin typeface="Montserrat ExtraBold" pitchFamily="2" charset="77"/>
              </a:rPr>
              <a:t>RESPONSE MONITORING</a:t>
            </a:r>
          </a:p>
        </p:txBody>
      </p:sp>
      <p:pic>
        <p:nvPicPr>
          <p:cNvPr id="5" name="Content Placeholder 4" descr="Graphical user interface, text, email&#10;&#10;Description automatically generated">
            <a:extLst>
              <a:ext uri="{FF2B5EF4-FFF2-40B4-BE49-F238E27FC236}">
                <a16:creationId xmlns:a16="http://schemas.microsoft.com/office/drawing/2014/main" id="{61FB811F-8F38-5D4B-913D-CEA09350FA3C}"/>
              </a:ext>
            </a:extLst>
          </p:cNvPr>
          <p:cNvPicPr>
            <a:picLocks noGrp="1" noChangeAspect="1"/>
          </p:cNvPicPr>
          <p:nvPr>
            <p:ph idx="1"/>
          </p:nvPr>
        </p:nvPicPr>
        <p:blipFill>
          <a:blip r:embed="rId3"/>
          <a:stretch>
            <a:fillRect/>
          </a:stretch>
        </p:blipFill>
        <p:spPr>
          <a:xfrm>
            <a:off x="1476556" y="5179715"/>
            <a:ext cx="1615436" cy="1165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Graphical user interface, table, Excel&#10;&#10;Description automatically generated">
            <a:extLst>
              <a:ext uri="{FF2B5EF4-FFF2-40B4-BE49-F238E27FC236}">
                <a16:creationId xmlns:a16="http://schemas.microsoft.com/office/drawing/2014/main" id="{867CDCFC-72B6-0D42-A30A-0021B0DDB6D0}"/>
              </a:ext>
            </a:extLst>
          </p:cNvPr>
          <p:cNvPicPr>
            <a:picLocks noChangeAspect="1"/>
          </p:cNvPicPr>
          <p:nvPr/>
        </p:nvPicPr>
        <p:blipFill>
          <a:blip r:embed="rId4"/>
          <a:stretch>
            <a:fillRect/>
          </a:stretch>
        </p:blipFill>
        <p:spPr>
          <a:xfrm>
            <a:off x="9529067" y="5178756"/>
            <a:ext cx="1621333" cy="1166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4" descr="Graphical user interface, text, email&#10;&#10;Description automatically generated">
            <a:extLst>
              <a:ext uri="{FF2B5EF4-FFF2-40B4-BE49-F238E27FC236}">
                <a16:creationId xmlns:a16="http://schemas.microsoft.com/office/drawing/2014/main" id="{6A4A4F64-3822-6C46-8A7E-72EB02BB1F89}"/>
              </a:ext>
            </a:extLst>
          </p:cNvPr>
          <p:cNvPicPr>
            <a:picLocks noChangeAspect="1"/>
          </p:cNvPicPr>
          <p:nvPr/>
        </p:nvPicPr>
        <p:blipFill>
          <a:blip r:embed="rId3"/>
          <a:stretch>
            <a:fillRect/>
          </a:stretch>
        </p:blipFill>
        <p:spPr>
          <a:xfrm>
            <a:off x="4114392" y="1523686"/>
            <a:ext cx="3963215" cy="2859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FD2D1958-D2D2-5743-A68E-A49445327251}"/>
              </a:ext>
            </a:extLst>
          </p:cNvPr>
          <p:cNvSpPr txBox="1"/>
          <p:nvPr/>
        </p:nvSpPr>
        <p:spPr>
          <a:xfrm>
            <a:off x="4114392" y="1523686"/>
            <a:ext cx="3963215" cy="2859425"/>
          </a:xfrm>
          <a:prstGeom prst="rect">
            <a:avLst/>
          </a:prstGeom>
          <a:solidFill>
            <a:schemeClr val="bg1"/>
          </a:solidFill>
        </p:spPr>
        <p:txBody>
          <a:bodyPr wrap="square" rtlCol="0">
            <a:noAutofit/>
          </a:bodyPr>
          <a:lstStyle/>
          <a:p>
            <a:endParaRPr lang="en-GB" dirty="0"/>
          </a:p>
        </p:txBody>
      </p:sp>
      <p:cxnSp>
        <p:nvCxnSpPr>
          <p:cNvPr id="4" name="Straight Connector 3">
            <a:extLst>
              <a:ext uri="{FF2B5EF4-FFF2-40B4-BE49-F238E27FC236}">
                <a16:creationId xmlns:a16="http://schemas.microsoft.com/office/drawing/2014/main" id="{02A18FF9-96E6-D54E-A657-5D0C6CB161F0}"/>
              </a:ext>
            </a:extLst>
          </p:cNvPr>
          <p:cNvCxnSpPr>
            <a:cxnSpLocks/>
            <a:stCxn id="6" idx="1"/>
            <a:endCxn id="5" idx="0"/>
          </p:cNvCxnSpPr>
          <p:nvPr/>
        </p:nvCxnSpPr>
        <p:spPr>
          <a:xfrm flipH="1">
            <a:off x="2284274" y="2953399"/>
            <a:ext cx="1830118" cy="22263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BF9FB8-1E23-B74B-A557-FBCD803AB50F}"/>
              </a:ext>
            </a:extLst>
          </p:cNvPr>
          <p:cNvCxnSpPr>
            <a:cxnSpLocks/>
            <a:stCxn id="5" idx="3"/>
            <a:endCxn id="7" idx="1"/>
          </p:cNvCxnSpPr>
          <p:nvPr/>
        </p:nvCxnSpPr>
        <p:spPr>
          <a:xfrm flipV="1">
            <a:off x="3091992" y="5761997"/>
            <a:ext cx="6437075" cy="4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4188FCB-E066-C94C-A71C-E24D1FF43996}"/>
              </a:ext>
            </a:extLst>
          </p:cNvPr>
          <p:cNvCxnSpPr>
            <a:stCxn id="7" idx="0"/>
            <a:endCxn id="6" idx="3"/>
          </p:cNvCxnSpPr>
          <p:nvPr/>
        </p:nvCxnSpPr>
        <p:spPr>
          <a:xfrm flipH="1" flipV="1">
            <a:off x="8077607" y="2953399"/>
            <a:ext cx="2262127" cy="2225357"/>
          </a:xfrm>
          <a:prstGeom prst="line">
            <a:avLst/>
          </a:prstGeom>
        </p:spPr>
        <p:style>
          <a:lnRef idx="1">
            <a:schemeClr val="accent1"/>
          </a:lnRef>
          <a:fillRef idx="0">
            <a:schemeClr val="accent1"/>
          </a:fillRef>
          <a:effectRef idx="0">
            <a:schemeClr val="accent1"/>
          </a:effectRef>
          <a:fontRef idx="minor">
            <a:schemeClr val="tx1"/>
          </a:fontRef>
        </p:style>
      </p:cxnSp>
      <p:sp>
        <p:nvSpPr>
          <p:cNvPr id="20" name="Espace réservé du contenu 2">
            <a:extLst>
              <a:ext uri="{FF2B5EF4-FFF2-40B4-BE49-F238E27FC236}">
                <a16:creationId xmlns:a16="http://schemas.microsoft.com/office/drawing/2014/main" id="{B3BBC74E-C581-0644-974D-B7567E3A938C}"/>
              </a:ext>
            </a:extLst>
          </p:cNvPr>
          <p:cNvSpPr txBox="1">
            <a:spLocks/>
          </p:cNvSpPr>
          <p:nvPr/>
        </p:nvSpPr>
        <p:spPr>
          <a:xfrm>
            <a:off x="4314782" y="2028453"/>
            <a:ext cx="3563938" cy="2916238"/>
          </a:xfrm>
          <a:prstGeom prst="rect">
            <a:avLst/>
          </a:prstGeom>
        </p:spPr>
        <p:txBody>
          <a:bodyPr vert="horz" lIns="108000" tIns="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3" indent="-285750"/>
            <a:r>
              <a:rPr lang="en-GB" sz="1400" dirty="0">
                <a:latin typeface="Avenir Next Medium" panose="020B0503020202020204" pitchFamily="34" charset="0"/>
              </a:rPr>
              <a:t>Activities meeting needs?</a:t>
            </a:r>
          </a:p>
          <a:p>
            <a:pPr marL="285750" lvl="3" indent="-285750"/>
            <a:r>
              <a:rPr lang="en-GB" sz="1400" dirty="0">
                <a:latin typeface="Avenir Next Medium" panose="020B0503020202020204" pitchFamily="34" charset="0"/>
              </a:rPr>
              <a:t>Objectives being achieved?</a:t>
            </a:r>
          </a:p>
          <a:p>
            <a:pPr marL="285750" lvl="3" indent="-285750"/>
            <a:r>
              <a:rPr lang="en-GB" sz="1400" dirty="0">
                <a:latin typeface="Avenir Next Medium" panose="020B0503020202020204" pitchFamily="34" charset="0"/>
              </a:rPr>
              <a:t>Standards being met?</a:t>
            </a:r>
          </a:p>
        </p:txBody>
      </p:sp>
      <p:sp>
        <p:nvSpPr>
          <p:cNvPr id="21" name="Espace réservé du contenu 2">
            <a:extLst>
              <a:ext uri="{FF2B5EF4-FFF2-40B4-BE49-F238E27FC236}">
                <a16:creationId xmlns:a16="http://schemas.microsoft.com/office/drawing/2014/main" id="{C1C41C2E-22A7-B940-9B28-09A387C44309}"/>
              </a:ext>
            </a:extLst>
          </p:cNvPr>
          <p:cNvSpPr txBox="1">
            <a:spLocks/>
          </p:cNvSpPr>
          <p:nvPr/>
        </p:nvSpPr>
        <p:spPr>
          <a:xfrm>
            <a:off x="4314783" y="1559468"/>
            <a:ext cx="3563938" cy="452487"/>
          </a:xfrm>
          <a:prstGeom prst="rect">
            <a:avLst/>
          </a:prstGeom>
        </p:spPr>
        <p:txBody>
          <a:bodyPr vert="horz" lIns="108000" tIns="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latin typeface="Montserrat SemiBold" pitchFamily="2" charset="77"/>
              </a:rPr>
              <a:t>QUALITY MONITORING</a:t>
            </a:r>
          </a:p>
        </p:txBody>
      </p:sp>
    </p:spTree>
    <p:extLst>
      <p:ext uri="{BB962C8B-B14F-4D97-AF65-F5344CB8AC3E}">
        <p14:creationId xmlns:p14="http://schemas.microsoft.com/office/powerpoint/2010/main" val="10465233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NICEF">
  <a:themeElements>
    <a:clrScheme name="Custom 1">
      <a:dk1>
        <a:srgbClr val="000000"/>
      </a:dk1>
      <a:lt1>
        <a:srgbClr val="FFFFFF"/>
      </a:lt1>
      <a:dk2>
        <a:srgbClr val="339999"/>
      </a:dk2>
      <a:lt2>
        <a:srgbClr val="FFFFFF"/>
      </a:lt2>
      <a:accent1>
        <a:srgbClr val="339999"/>
      </a:accent1>
      <a:accent2>
        <a:srgbClr val="D8D1CA"/>
      </a:accent2>
      <a:accent3>
        <a:srgbClr val="A5A5A5"/>
      </a:accent3>
      <a:accent4>
        <a:srgbClr val="777779"/>
      </a:accent4>
      <a:accent5>
        <a:srgbClr val="777779"/>
      </a:accent5>
      <a:accent6>
        <a:srgbClr val="777779"/>
      </a:accent6>
      <a:hlink>
        <a:srgbClr val="FEFFFF"/>
      </a:hlink>
      <a:folHlink>
        <a:srgbClr val="7777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CEF" id="{DC7E091F-5C61-164F-91C7-2F09F2954CB8}" vid="{C41438D2-28A2-DE4E-ADFC-EB271601B2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62</TotalTime>
  <Words>3078</Words>
  <Application>Microsoft Office PowerPoint</Application>
  <PresentationFormat>Widescreen</PresentationFormat>
  <Paragraphs>468</Paragraphs>
  <Slides>51</Slides>
  <Notes>47</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66" baseType="lpstr">
      <vt:lpstr>Arial</vt:lpstr>
      <vt:lpstr>Avenir Next</vt:lpstr>
      <vt:lpstr>Avenir Next Medium</vt:lpstr>
      <vt:lpstr>Calibri</vt:lpstr>
      <vt:lpstr>Calibri Light</vt:lpstr>
      <vt:lpstr>Montserrat</vt:lpstr>
      <vt:lpstr>Montserrat ExtraBold</vt:lpstr>
      <vt:lpstr>Montserrat Medium</vt:lpstr>
      <vt:lpstr>Montserrat SemiBold</vt:lpstr>
      <vt:lpstr>Times New Roman</vt:lpstr>
      <vt:lpstr>Univers LT Std 55 Roman</vt:lpstr>
      <vt:lpstr>Wingdings</vt:lpstr>
      <vt:lpstr>Office Theme</vt:lpstr>
      <vt:lpstr>UNICEF</vt:lpstr>
      <vt:lpstr>think-cell Slide</vt:lpstr>
      <vt:lpstr>PowerPoint Presentation</vt:lpstr>
      <vt:lpstr>PowerPoint Presentation</vt:lpstr>
      <vt:lpstr>WHAT GETS MEASURED… GETS MANAGED</vt:lpstr>
      <vt:lpstr>WHY ACCOUTABILITY AND QUALITY ASSURANCE?</vt:lpstr>
      <vt:lpstr>WHY ACCOUTABILITY AND QUALITY ASSURANCE?</vt:lpstr>
      <vt:lpstr>RESPONSE MONITORING</vt:lpstr>
      <vt:lpstr>RESPONSE MONITORING</vt:lpstr>
      <vt:lpstr>RESPONSE MONITORING</vt:lpstr>
      <vt:lpstr>RESPONSE MONITORING</vt:lpstr>
      <vt:lpstr>WHAT MATTERS?</vt:lpstr>
      <vt:lpstr>WHAT DO WE MEAN BY QUALITY?</vt:lpstr>
      <vt:lpstr>WHAT NEEDS TO CHANGE?</vt:lpstr>
      <vt:lpstr>PowerPoint Presentation</vt:lpstr>
      <vt:lpstr>THE AQA INITIATIVE</vt:lpstr>
      <vt:lpstr>AREAS OF FOCUS</vt:lpstr>
      <vt:lpstr>GUIDANCE &amp; FRAMEWORKS</vt:lpstr>
      <vt:lpstr>GUIDANCE &amp; FRAMEWORK</vt:lpstr>
      <vt:lpstr>GUIDANCE &amp; FRAMEWORK</vt:lpstr>
      <vt:lpstr>PowerPoint Presentation</vt:lpstr>
      <vt:lpstr>THE AQA PROCESS</vt:lpstr>
      <vt:lpstr>1. DEFINE</vt:lpstr>
      <vt:lpstr>2. MEASURE</vt:lpstr>
      <vt:lpstr>3. ADAPT</vt:lpstr>
      <vt:lpstr>4. LEARN</vt:lpstr>
      <vt:lpstr>AQA &amp; HPC</vt:lpstr>
      <vt:lpstr>PowerPoint Presentation</vt:lpstr>
      <vt:lpstr>PRINCIPLES</vt:lpstr>
      <vt:lpstr>MODULES</vt:lpstr>
      <vt:lpstr>PowerPoint Presentation</vt:lpstr>
      <vt:lpstr>PowerPoint Presentation</vt:lpstr>
      <vt:lpstr>Pre-existing AQA set up in Myanmar </vt:lpstr>
      <vt:lpstr>On paper</vt:lpstr>
      <vt:lpstr>Regular AAP Consultation</vt:lpstr>
      <vt:lpstr>Cluster-wide 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KEY RECOMMENDATIONS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Sunny Guidotti</dc:creator>
  <cp:lastModifiedBy>Sunny Guidotti</cp:lastModifiedBy>
  <cp:revision>22</cp:revision>
  <dcterms:created xsi:type="dcterms:W3CDTF">2021-04-26T04:28:31Z</dcterms:created>
  <dcterms:modified xsi:type="dcterms:W3CDTF">2021-04-26T14:01:34Z</dcterms:modified>
</cp:coreProperties>
</file>