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9" r:id="rId2"/>
    <p:sldId id="261"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3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78420AE-F654-4607-BB96-716471E00E2F}" type="datetimeFigureOut">
              <a:rPr lang="en-US" smtClean="0"/>
              <a:t>6/2/2023</a:t>
            </a:fld>
            <a:endParaRPr lang="en-US"/>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BD3CF27-D2B9-4A81-9EC4-C3013029B74E}" type="slidenum">
              <a:rPr lang="en-US" smtClean="0"/>
              <a:t>‹#›</a:t>
            </a:fld>
            <a:endParaRPr lang="en-US"/>
          </a:p>
        </p:txBody>
      </p:sp>
    </p:spTree>
    <p:extLst>
      <p:ext uri="{BB962C8B-B14F-4D97-AF65-F5344CB8AC3E}">
        <p14:creationId xmlns:p14="http://schemas.microsoft.com/office/powerpoint/2010/main" val="224589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981075" y="1241425"/>
            <a:ext cx="4835525" cy="3349625"/>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ea typeface="MS PGothic" pitchFamily="3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56B3F8C-22D1-4ADC-8B26-6D322FC2CB49}" type="slidenum">
              <a:rPr lang="en-IE" altLang="en-US">
                <a:solidFill>
                  <a:srgbClr val="000000"/>
                </a:solidFill>
                <a:latin typeface="Calibri" pitchFamily="34" charset="0"/>
                <a:ea typeface="MS PGothic" pitchFamily="34" charset="-128"/>
              </a:rPr>
              <a:pPr>
                <a:spcBef>
                  <a:spcPct val="0"/>
                </a:spcBef>
              </a:pPr>
              <a:t>1</a:t>
            </a:fld>
            <a:endParaRPr lang="en-IE" altLang="en-US">
              <a:solidFill>
                <a:srgbClr val="000000"/>
              </a:solidFill>
              <a:latin typeface="Calibri" pitchFamily="34" charset="0"/>
              <a:ea typeface="MS PGothic" pitchFamily="34" charset="-128"/>
            </a:endParaRPr>
          </a:p>
        </p:txBody>
      </p:sp>
    </p:spTree>
    <p:extLst>
      <p:ext uri="{BB962C8B-B14F-4D97-AF65-F5344CB8AC3E}">
        <p14:creationId xmlns:p14="http://schemas.microsoft.com/office/powerpoint/2010/main" val="3882996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981075" y="1241425"/>
            <a:ext cx="4835525" cy="3349625"/>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ea typeface="MS PGothic" pitchFamily="3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56B3F8C-22D1-4ADC-8B26-6D322FC2CB49}" type="slidenum">
              <a:rPr lang="en-IE" altLang="en-US">
                <a:solidFill>
                  <a:srgbClr val="000000"/>
                </a:solidFill>
                <a:latin typeface="Calibri" pitchFamily="34" charset="0"/>
                <a:ea typeface="MS PGothic" pitchFamily="34" charset="-128"/>
              </a:rPr>
              <a:pPr>
                <a:spcBef>
                  <a:spcPct val="0"/>
                </a:spcBef>
              </a:pPr>
              <a:t>2</a:t>
            </a:fld>
            <a:endParaRPr lang="en-IE" altLang="en-US">
              <a:solidFill>
                <a:srgbClr val="000000"/>
              </a:solidFill>
              <a:latin typeface="Calibri" pitchFamily="34" charset="0"/>
              <a:ea typeface="MS PGothic" pitchFamily="34" charset="-128"/>
            </a:endParaRPr>
          </a:p>
        </p:txBody>
      </p:sp>
    </p:spTree>
    <p:extLst>
      <p:ext uri="{BB962C8B-B14F-4D97-AF65-F5344CB8AC3E}">
        <p14:creationId xmlns:p14="http://schemas.microsoft.com/office/powerpoint/2010/main" val="1435965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24D24F-0F70-4770-AF59-6BECA9DC5F9B}"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830871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4D24F-0F70-4770-AF59-6BECA9DC5F9B}"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270834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4D24F-0F70-4770-AF59-6BECA9DC5F9B}"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346668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4D24F-0F70-4770-AF59-6BECA9DC5F9B}"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108751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4D24F-0F70-4770-AF59-6BECA9DC5F9B}"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20023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24D24F-0F70-4770-AF59-6BECA9DC5F9B}" type="datetimeFigureOut">
              <a:rPr lang="en-US" smtClean="0"/>
              <a:t>6/2/2023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53139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24D24F-0F70-4770-AF59-6BECA9DC5F9B}" type="datetimeFigureOut">
              <a:rPr lang="en-US" smtClean="0"/>
              <a:t>6/2/2023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3555192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24D24F-0F70-4770-AF59-6BECA9DC5F9B}" type="datetimeFigureOut">
              <a:rPr lang="en-US" smtClean="0"/>
              <a:t>6/2/2023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250924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4D24F-0F70-4770-AF59-6BECA9DC5F9B}" type="datetimeFigureOut">
              <a:rPr lang="en-US" smtClean="0"/>
              <a:t>6/2/2023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188398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24D24F-0F70-4770-AF59-6BECA9DC5F9B}" type="datetimeFigureOut">
              <a:rPr lang="en-US" smtClean="0"/>
              <a:t>6/2/2023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51539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24D24F-0F70-4770-AF59-6BECA9DC5F9B}" type="datetimeFigureOut">
              <a:rPr lang="en-US" smtClean="0"/>
              <a:t>6/2/2023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198559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4D24F-0F70-4770-AF59-6BECA9DC5F9B}" type="datetimeFigureOut">
              <a:rPr lang="en-US" smtClean="0"/>
              <a:t>6/2/2023</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877F5-61D1-4F06-924C-4075307A8551}" type="slidenum">
              <a:rPr lang="en-US" smtClean="0"/>
              <a:t>‹#›</a:t>
            </a:fld>
            <a:endParaRPr lang="en-US"/>
          </a:p>
        </p:txBody>
      </p:sp>
    </p:spTree>
    <p:extLst>
      <p:ext uri="{BB962C8B-B14F-4D97-AF65-F5344CB8AC3E}">
        <p14:creationId xmlns:p14="http://schemas.microsoft.com/office/powerpoint/2010/main" val="22262205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B6E6F2-71B0-442B-9822-8BF5F49E4101}"/>
              </a:ext>
            </a:extLst>
          </p:cNvPr>
          <p:cNvSpPr/>
          <p:nvPr/>
        </p:nvSpPr>
        <p:spPr>
          <a:xfrm>
            <a:off x="0" y="-104162"/>
            <a:ext cx="9906000" cy="604569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253" name="Rectangle 8"/>
          <p:cNvSpPr>
            <a:spLocks noChangeArrowheads="1"/>
          </p:cNvSpPr>
          <p:nvPr/>
        </p:nvSpPr>
        <p:spPr bwMode="auto">
          <a:xfrm>
            <a:off x="6165365" y="4867951"/>
            <a:ext cx="3528652" cy="778247"/>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Bef>
                <a:spcPct val="0"/>
              </a:spcBef>
              <a:spcAft>
                <a:spcPct val="0"/>
              </a:spcAft>
              <a:buFontTx/>
              <a:buNone/>
            </a:pPr>
            <a:r>
              <a:rPr lang="en-NZ" sz="1500" b="1" dirty="0">
                <a:latin typeface="Arial Narrow" panose="020B0606020202030204" pitchFamily="34" charset="0"/>
              </a:rPr>
              <a:t>Monitor and evaluate safe and equitable access and use of WASH services </a:t>
            </a:r>
            <a:r>
              <a:rPr lang="en-NZ" sz="1500" dirty="0">
                <a:latin typeface="Arial Narrow" panose="020B0606020202030204" pitchFamily="34" charset="0"/>
              </a:rPr>
              <a:t>in WASH projects</a:t>
            </a:r>
            <a:endParaRPr lang="fr-FR" altLang="en-US" sz="1500" dirty="0">
              <a:solidFill>
                <a:srgbClr val="000000"/>
              </a:solidFill>
              <a:latin typeface="Arial Narrow" panose="020B0606020202030204" pitchFamily="34" charset="0"/>
              <a:ea typeface="MS PGothic" pitchFamily="34" charset="-128"/>
              <a:cs typeface="Arial" charset="0"/>
            </a:endParaRPr>
          </a:p>
        </p:txBody>
      </p:sp>
      <p:sp>
        <p:nvSpPr>
          <p:cNvPr id="53255" name="Rectangle 10"/>
          <p:cNvSpPr>
            <a:spLocks noChangeArrowheads="1"/>
          </p:cNvSpPr>
          <p:nvPr/>
        </p:nvSpPr>
        <p:spPr bwMode="auto">
          <a:xfrm>
            <a:off x="195539" y="1690709"/>
            <a:ext cx="3263476" cy="1677647"/>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fontAlgn="base">
              <a:spcBef>
                <a:spcPct val="0"/>
              </a:spcBef>
              <a:spcAft>
                <a:spcPct val="0"/>
              </a:spcAft>
              <a:buNone/>
            </a:pPr>
            <a:r>
              <a:rPr lang="en-NZ" sz="1500" b="1" dirty="0">
                <a:latin typeface="Arial Narrow" panose="020B0606020202030204" pitchFamily="34" charset="0"/>
              </a:rPr>
              <a:t>Consult separately girls, boys, women, and men</a:t>
            </a:r>
            <a:r>
              <a:rPr lang="en-NZ" sz="1500" dirty="0">
                <a:latin typeface="Arial Narrow" panose="020B0606020202030204" pitchFamily="34" charset="0"/>
              </a:rPr>
              <a:t>, including older people and those with disabilities, to ensure that WASH programs are designed so as to provide equitable access and reduce incidences of violence</a:t>
            </a:r>
          </a:p>
          <a:p>
            <a:pPr fontAlgn="base">
              <a:spcBef>
                <a:spcPct val="0"/>
              </a:spcBef>
              <a:spcAft>
                <a:spcPct val="0"/>
              </a:spcAft>
              <a:buFontTx/>
              <a:buNone/>
            </a:pPr>
            <a:br>
              <a:rPr lang="en-GB" sz="1500" dirty="0">
                <a:latin typeface="Arial Narrow" panose="020B0606020202030204" pitchFamily="34" charset="0"/>
              </a:rPr>
            </a:br>
            <a:endParaRPr lang="fr-FR" altLang="en-US" sz="1500" dirty="0">
              <a:solidFill>
                <a:srgbClr val="000000"/>
              </a:solidFill>
              <a:latin typeface="Arial Narrow" panose="020B0606020202030204" pitchFamily="34" charset="0"/>
              <a:ea typeface="MS PGothic" pitchFamily="34" charset="-128"/>
              <a:cs typeface="Arial" charset="0"/>
            </a:endParaRPr>
          </a:p>
        </p:txBody>
      </p:sp>
      <p:sp>
        <p:nvSpPr>
          <p:cNvPr id="53257" name="Rectangle 13"/>
          <p:cNvSpPr>
            <a:spLocks noChangeArrowheads="1"/>
          </p:cNvSpPr>
          <p:nvPr/>
        </p:nvSpPr>
        <p:spPr bwMode="auto">
          <a:xfrm>
            <a:off x="6165366" y="1661644"/>
            <a:ext cx="3528653" cy="950859"/>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just" fontAlgn="base">
              <a:spcBef>
                <a:spcPct val="0"/>
              </a:spcBef>
              <a:spcAft>
                <a:spcPct val="0"/>
              </a:spcAft>
              <a:buNone/>
            </a:pPr>
            <a:r>
              <a:rPr lang="en-NZ" sz="1500" dirty="0">
                <a:latin typeface="Arial Narrow" panose="020B0606020202030204" pitchFamily="34" charset="0"/>
              </a:rPr>
              <a:t>Ensure that girls, boys, women, and men, including older people and those with disabilities have </a:t>
            </a:r>
            <a:r>
              <a:rPr lang="en-NZ" sz="1500" b="1" dirty="0">
                <a:latin typeface="Arial Narrow" panose="020B0606020202030204" pitchFamily="34" charset="0"/>
              </a:rPr>
              <a:t>access to appropriate and safe WASH services</a:t>
            </a:r>
            <a:endParaRPr lang="en-US" sz="1500" dirty="0">
              <a:latin typeface="Arial Narrow" panose="020B0606020202030204" pitchFamily="34" charset="0"/>
            </a:endParaRPr>
          </a:p>
          <a:p>
            <a:pPr algn="just" fontAlgn="base">
              <a:spcBef>
                <a:spcPct val="0"/>
              </a:spcBef>
              <a:spcAft>
                <a:spcPct val="0"/>
              </a:spcAft>
              <a:buFontTx/>
              <a:buNone/>
            </a:pPr>
            <a:endParaRPr lang="fr-FR" altLang="en-US" sz="1500" dirty="0">
              <a:solidFill>
                <a:srgbClr val="000000"/>
              </a:solidFill>
              <a:latin typeface="Arial Narrow" panose="020B0606020202030204" pitchFamily="34" charset="0"/>
              <a:ea typeface="MS PGothic" pitchFamily="34" charset="-128"/>
              <a:cs typeface="Arial" charset="0"/>
            </a:endParaRPr>
          </a:p>
        </p:txBody>
      </p:sp>
      <p:sp>
        <p:nvSpPr>
          <p:cNvPr id="53259" name="Rectangle 15"/>
          <p:cNvSpPr>
            <a:spLocks noChangeArrowheads="1"/>
          </p:cNvSpPr>
          <p:nvPr/>
        </p:nvSpPr>
        <p:spPr bwMode="auto">
          <a:xfrm>
            <a:off x="6165366" y="2970243"/>
            <a:ext cx="3528653" cy="1450837"/>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None/>
            </a:pPr>
            <a:r>
              <a:rPr lang="en-NZ" sz="1500" dirty="0">
                <a:latin typeface="Arial Narrow" panose="020B0606020202030204" pitchFamily="34" charset="0"/>
              </a:rPr>
              <a:t>Ensure that girls, boys, women, and men, including older people and those with disabilities have </a:t>
            </a:r>
            <a:r>
              <a:rPr lang="en-NZ" sz="1500" b="1" dirty="0">
                <a:latin typeface="Arial Narrow" panose="020B0606020202030204" pitchFamily="34" charset="0"/>
              </a:rPr>
              <a:t>access to feedback &amp; complaint mechanisms </a:t>
            </a:r>
            <a:r>
              <a:rPr lang="en-NZ" sz="1500" dirty="0">
                <a:latin typeface="Arial Narrow" panose="020B0606020202030204" pitchFamily="34" charset="0"/>
              </a:rPr>
              <a:t>so that corrective actions can address their specific protection and assistance needs</a:t>
            </a:r>
            <a:endParaRPr lang="en-US" sz="1500" dirty="0">
              <a:latin typeface="Arial Narrow" panose="020B0606020202030204" pitchFamily="34" charset="0"/>
            </a:endParaRPr>
          </a:p>
        </p:txBody>
      </p:sp>
      <p:sp>
        <p:nvSpPr>
          <p:cNvPr id="26" name="TextBox 25"/>
          <p:cNvSpPr txBox="1"/>
          <p:nvPr/>
        </p:nvSpPr>
        <p:spPr>
          <a:xfrm>
            <a:off x="1155458" y="1284583"/>
            <a:ext cx="1343638" cy="338554"/>
          </a:xfrm>
          <a:prstGeom prst="rect">
            <a:avLst/>
          </a:prstGeom>
          <a:noFill/>
        </p:spPr>
        <p:txBody>
          <a:bodyPr wrap="none" rtlCol="0">
            <a:spAutoFit/>
          </a:bodyPr>
          <a:lstStyle/>
          <a:p>
            <a:r>
              <a:rPr lang="en-US" sz="1600" b="1" dirty="0">
                <a:solidFill>
                  <a:schemeClr val="bg1"/>
                </a:solidFill>
                <a:latin typeface="Arial Narrow" panose="020B0606020202030204" pitchFamily="34" charset="0"/>
              </a:rPr>
              <a:t>ASSESSMENT</a:t>
            </a:r>
          </a:p>
        </p:txBody>
      </p:sp>
      <p:sp>
        <p:nvSpPr>
          <p:cNvPr id="27" name="Rectangle 26"/>
          <p:cNvSpPr/>
          <p:nvPr/>
        </p:nvSpPr>
        <p:spPr>
          <a:xfrm>
            <a:off x="7514353" y="1289668"/>
            <a:ext cx="830677" cy="338554"/>
          </a:xfrm>
          <a:prstGeom prst="rect">
            <a:avLst/>
          </a:prstGeom>
        </p:spPr>
        <p:txBody>
          <a:bodyPr wrap="none">
            <a:spAutoFit/>
          </a:bodyPr>
          <a:lstStyle/>
          <a:p>
            <a:pPr algn="ctr"/>
            <a:r>
              <a:rPr lang="en-US" sz="1600" b="1" dirty="0">
                <a:solidFill>
                  <a:schemeClr val="bg1"/>
                </a:solidFill>
                <a:latin typeface="Arial Narrow" panose="020B0606020202030204" pitchFamily="34" charset="0"/>
              </a:rPr>
              <a:t>DESIGN</a:t>
            </a:r>
            <a:endParaRPr lang="en-US" sz="1600" dirty="0">
              <a:solidFill>
                <a:schemeClr val="bg1"/>
              </a:solidFill>
              <a:latin typeface="Arial Narrow" panose="020B0606020202030204" pitchFamily="34" charset="0"/>
            </a:endParaRPr>
          </a:p>
        </p:txBody>
      </p:sp>
      <p:sp>
        <p:nvSpPr>
          <p:cNvPr id="28" name="Rectangle 27"/>
          <p:cNvSpPr/>
          <p:nvPr/>
        </p:nvSpPr>
        <p:spPr>
          <a:xfrm>
            <a:off x="7130586" y="2649551"/>
            <a:ext cx="1673279" cy="338554"/>
          </a:xfrm>
          <a:prstGeom prst="rect">
            <a:avLst/>
          </a:prstGeom>
        </p:spPr>
        <p:txBody>
          <a:bodyPr wrap="none">
            <a:spAutoFit/>
          </a:bodyPr>
          <a:lstStyle/>
          <a:p>
            <a:pPr algn="ctr"/>
            <a:r>
              <a:rPr lang="en-US" sz="1600" b="1" dirty="0">
                <a:solidFill>
                  <a:schemeClr val="bg1"/>
                </a:solidFill>
                <a:latin typeface="Arial Narrow" panose="020B0606020202030204" pitchFamily="34" charset="0"/>
              </a:rPr>
              <a:t>IMPLEMENTATION</a:t>
            </a:r>
            <a:endParaRPr lang="en-US" sz="1600" dirty="0">
              <a:solidFill>
                <a:schemeClr val="bg1"/>
              </a:solidFill>
              <a:latin typeface="Arial Narrow" panose="020B0606020202030204" pitchFamily="34" charset="0"/>
            </a:endParaRPr>
          </a:p>
        </p:txBody>
      </p:sp>
      <p:sp>
        <p:nvSpPr>
          <p:cNvPr id="29" name="TextBox 28"/>
          <p:cNvSpPr txBox="1"/>
          <p:nvPr/>
        </p:nvSpPr>
        <p:spPr>
          <a:xfrm>
            <a:off x="6746319" y="4525835"/>
            <a:ext cx="2441812" cy="338554"/>
          </a:xfrm>
          <a:prstGeom prst="rect">
            <a:avLst/>
          </a:prstGeom>
          <a:noFill/>
        </p:spPr>
        <p:txBody>
          <a:bodyPr wrap="square" rtlCol="0">
            <a:spAutoFit/>
          </a:bodyPr>
          <a:lstStyle/>
          <a:p>
            <a:pPr algn="ctr"/>
            <a:r>
              <a:rPr lang="en-US" sz="1600" b="1" dirty="0">
                <a:solidFill>
                  <a:schemeClr val="bg1"/>
                </a:solidFill>
                <a:latin typeface="Arial Narrow" panose="020B0606020202030204" pitchFamily="34" charset="0"/>
              </a:rPr>
              <a:t>RESPONSE MONITORING</a:t>
            </a:r>
          </a:p>
        </p:txBody>
      </p:sp>
      <p:sp>
        <p:nvSpPr>
          <p:cNvPr id="20" name="Rectangle 13"/>
          <p:cNvSpPr>
            <a:spLocks noChangeArrowheads="1"/>
          </p:cNvSpPr>
          <p:nvPr/>
        </p:nvSpPr>
        <p:spPr bwMode="auto">
          <a:xfrm>
            <a:off x="195540" y="4224848"/>
            <a:ext cx="3263475" cy="938379"/>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NZ" sz="1500" dirty="0">
                <a:latin typeface="Arial Narrow" panose="020B0606020202030204" pitchFamily="34" charset="0"/>
              </a:rPr>
              <a:t>Give </a:t>
            </a:r>
            <a:r>
              <a:rPr lang="en-NZ" sz="1500" b="1" dirty="0">
                <a:latin typeface="Arial Narrow" panose="020B0606020202030204" pitchFamily="34" charset="0"/>
              </a:rPr>
              <a:t>priority to girls</a:t>
            </a:r>
            <a:r>
              <a:rPr lang="en-NZ" sz="1500" dirty="0">
                <a:latin typeface="Arial Narrow" panose="020B0606020202030204" pitchFamily="34" charset="0"/>
              </a:rPr>
              <a:t> (particularly adolescents) and </a:t>
            </a:r>
            <a:r>
              <a:rPr lang="en-NZ" sz="1500" b="1" dirty="0">
                <a:latin typeface="Arial Narrow" panose="020B0606020202030204" pitchFamily="34" charset="0"/>
              </a:rPr>
              <a:t>women’s participation </a:t>
            </a:r>
            <a:r>
              <a:rPr lang="en-NZ" sz="1500" dirty="0">
                <a:latin typeface="Arial Narrow" panose="020B0606020202030204" pitchFamily="34" charset="0"/>
              </a:rPr>
              <a:t>in the consultation process</a:t>
            </a:r>
            <a:endParaRPr lang="en-US" sz="1500" dirty="0">
              <a:latin typeface="Arial Narrow" panose="020B0606020202030204" pitchFamily="34" charset="0"/>
            </a:endParaRPr>
          </a:p>
        </p:txBody>
      </p:sp>
      <p:sp>
        <p:nvSpPr>
          <p:cNvPr id="21" name="Rectangle 20"/>
          <p:cNvSpPr/>
          <p:nvPr/>
        </p:nvSpPr>
        <p:spPr>
          <a:xfrm>
            <a:off x="691389" y="3822933"/>
            <a:ext cx="2271776" cy="338554"/>
          </a:xfrm>
          <a:prstGeom prst="rect">
            <a:avLst/>
          </a:prstGeom>
        </p:spPr>
        <p:txBody>
          <a:bodyPr wrap="none">
            <a:spAutoFit/>
          </a:bodyPr>
          <a:lstStyle/>
          <a:p>
            <a:r>
              <a:rPr lang="en-US" sz="1600" b="1" dirty="0">
                <a:solidFill>
                  <a:schemeClr val="bg1"/>
                </a:solidFill>
                <a:latin typeface="Arial Narrow" panose="020B0606020202030204" pitchFamily="34" charset="0"/>
              </a:rPr>
              <a:t>ACROSS THE RESPONSE</a:t>
            </a:r>
            <a:endParaRPr lang="en-US" sz="1600" dirty="0">
              <a:solidFill>
                <a:schemeClr val="bg1"/>
              </a:solidFill>
              <a:latin typeface="Arial Narrow" panose="020B0606020202030204" pitchFamily="34" charset="0"/>
            </a:endParaRPr>
          </a:p>
        </p:txBody>
      </p:sp>
      <p:pic>
        <p:nvPicPr>
          <p:cNvPr id="4" name="Picture 3">
            <a:extLst>
              <a:ext uri="{FF2B5EF4-FFF2-40B4-BE49-F238E27FC236}">
                <a16:creationId xmlns:a16="http://schemas.microsoft.com/office/drawing/2014/main" id="{00AC94DD-F6DC-41E0-9AC6-9D273F6086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0498" y="6149854"/>
            <a:ext cx="1493520" cy="549615"/>
          </a:xfrm>
          <a:prstGeom prst="rect">
            <a:avLst/>
          </a:prstGeom>
        </p:spPr>
      </p:pic>
      <p:pic>
        <p:nvPicPr>
          <p:cNvPr id="10" name="Picture 9">
            <a:extLst>
              <a:ext uri="{FF2B5EF4-FFF2-40B4-BE49-F238E27FC236}">
                <a16:creationId xmlns:a16="http://schemas.microsoft.com/office/drawing/2014/main" id="{A37EBA50-8B87-41E5-955B-37B56C015C7F}"/>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colorTemperature colorTemp="5900"/>
                    </a14:imgEffect>
                  </a14:imgLayer>
                </a14:imgProps>
              </a:ext>
              <a:ext uri="{28A0092B-C50C-407E-A947-70E740481C1C}">
                <a14:useLocalDpi xmlns:a14="http://schemas.microsoft.com/office/drawing/2010/main" val="0"/>
              </a:ext>
            </a:extLst>
          </a:blip>
          <a:stretch>
            <a:fillRect/>
          </a:stretch>
        </p:blipFill>
        <p:spPr>
          <a:xfrm>
            <a:off x="3817034" y="2605089"/>
            <a:ext cx="1859229" cy="1556398"/>
          </a:xfrm>
          <a:prstGeom prst="rect">
            <a:avLst/>
          </a:prstGeom>
        </p:spPr>
      </p:pic>
      <p:sp>
        <p:nvSpPr>
          <p:cNvPr id="31" name="Text Box 19">
            <a:extLst>
              <a:ext uri="{FF2B5EF4-FFF2-40B4-BE49-F238E27FC236}">
                <a16:creationId xmlns:a16="http://schemas.microsoft.com/office/drawing/2014/main" id="{F294FE0E-A704-4845-AB87-3E48EA0A8825}"/>
              </a:ext>
            </a:extLst>
          </p:cNvPr>
          <p:cNvSpPr txBox="1">
            <a:spLocks noChangeArrowheads="1"/>
          </p:cNvSpPr>
          <p:nvPr/>
        </p:nvSpPr>
        <p:spPr bwMode="auto">
          <a:xfrm>
            <a:off x="3419523" y="1122411"/>
            <a:ext cx="2654250"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50000"/>
              </a:spcBef>
              <a:spcAft>
                <a:spcPct val="0"/>
              </a:spcAft>
              <a:buFontTx/>
              <a:buNone/>
            </a:pPr>
            <a:r>
              <a:rPr lang="fr-FR" altLang="en-US" sz="2400" b="1" i="1" dirty="0">
                <a:solidFill>
                  <a:schemeClr val="bg2">
                    <a:lumMod val="25000"/>
                  </a:schemeClr>
                </a:solidFill>
                <a:latin typeface="Arial Narrow" panose="020B0606020202030204" pitchFamily="34" charset="0"/>
                <a:ea typeface="MS PGothic" pitchFamily="34" charset="-128"/>
              </a:rPr>
              <a:t>5 Commitments</a:t>
            </a:r>
          </a:p>
        </p:txBody>
      </p:sp>
      <p:sp>
        <p:nvSpPr>
          <p:cNvPr id="32" name="Text Box 5">
            <a:extLst>
              <a:ext uri="{FF2B5EF4-FFF2-40B4-BE49-F238E27FC236}">
                <a16:creationId xmlns:a16="http://schemas.microsoft.com/office/drawing/2014/main" id="{6A330C02-E598-4A3F-BC18-16314C49AEAF}"/>
              </a:ext>
            </a:extLst>
          </p:cNvPr>
          <p:cNvSpPr txBox="1">
            <a:spLocks noChangeArrowheads="1"/>
          </p:cNvSpPr>
          <p:nvPr/>
        </p:nvSpPr>
        <p:spPr bwMode="auto">
          <a:xfrm>
            <a:off x="1292683" y="29446"/>
            <a:ext cx="680428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0"/>
              </a:spcBef>
              <a:spcAft>
                <a:spcPct val="0"/>
              </a:spcAft>
              <a:buFontTx/>
              <a:buNone/>
            </a:pPr>
            <a:r>
              <a:rPr lang="fr-FR" altLang="en-US" sz="2800" b="1" dirty="0">
                <a:solidFill>
                  <a:schemeClr val="bg1">
                    <a:lumMod val="95000"/>
                  </a:schemeClr>
                </a:solidFill>
                <a:latin typeface="Arial Narrow" panose="020B0606020202030204" pitchFamily="34" charset="0"/>
                <a:ea typeface="MS PGothic" pitchFamily="34" charset="-128"/>
              </a:rPr>
              <a:t> WASH Cluster M</a:t>
            </a:r>
            <a:r>
              <a:rPr lang="en-US" altLang="en-US" sz="2800" b="1" dirty="0">
                <a:solidFill>
                  <a:schemeClr val="bg1">
                    <a:lumMod val="95000"/>
                  </a:schemeClr>
                </a:solidFill>
                <a:latin typeface="Arial Narrow" panose="020B0606020202030204" pitchFamily="34" charset="0"/>
                <a:ea typeface="MS PGothic" pitchFamily="34" charset="-128"/>
              </a:rPr>
              <a:t>inimum Commitments</a:t>
            </a:r>
          </a:p>
          <a:p>
            <a:pPr algn="ctr" fontAlgn="base">
              <a:spcBef>
                <a:spcPct val="0"/>
              </a:spcBef>
              <a:spcAft>
                <a:spcPct val="0"/>
              </a:spcAft>
              <a:buFontTx/>
              <a:buNone/>
            </a:pPr>
            <a:r>
              <a:rPr lang="en-US" altLang="en-US" sz="2800" b="1" dirty="0">
                <a:solidFill>
                  <a:schemeClr val="bg1">
                    <a:lumMod val="95000"/>
                  </a:schemeClr>
                </a:solidFill>
                <a:latin typeface="Arial Narrow" panose="020B0606020202030204" pitchFamily="34" charset="0"/>
                <a:ea typeface="MS PGothic" pitchFamily="34" charset="-128"/>
              </a:rPr>
              <a:t>for the Safety and Dignity of Affected People</a:t>
            </a:r>
          </a:p>
        </p:txBody>
      </p:sp>
    </p:spTree>
    <p:extLst>
      <p:ext uri="{BB962C8B-B14F-4D97-AF65-F5344CB8AC3E}">
        <p14:creationId xmlns:p14="http://schemas.microsoft.com/office/powerpoint/2010/main" val="8361606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B6E6F2-71B0-442B-9822-8BF5F49E4101}"/>
              </a:ext>
            </a:extLst>
          </p:cNvPr>
          <p:cNvSpPr/>
          <p:nvPr/>
        </p:nvSpPr>
        <p:spPr>
          <a:xfrm>
            <a:off x="0" y="0"/>
            <a:ext cx="9906000" cy="5619565"/>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A37EBA50-8B87-41E5-955B-37B56C015C7F}"/>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colorTemperature colorTemp="5900"/>
                    </a14:imgEffect>
                  </a14:imgLayer>
                </a14:imgProps>
              </a:ext>
              <a:ext uri="{28A0092B-C50C-407E-A947-70E740481C1C}">
                <a14:useLocalDpi xmlns:a14="http://schemas.microsoft.com/office/drawing/2010/main" val="0"/>
              </a:ext>
            </a:extLst>
          </a:blip>
          <a:stretch>
            <a:fillRect/>
          </a:stretch>
        </p:blipFill>
        <p:spPr>
          <a:xfrm>
            <a:off x="173913" y="5762926"/>
            <a:ext cx="1118770" cy="936544"/>
          </a:xfrm>
          <a:prstGeom prst="rect">
            <a:avLst/>
          </a:prstGeom>
        </p:spPr>
      </p:pic>
      <p:sp>
        <p:nvSpPr>
          <p:cNvPr id="16" name="Rectangle 8">
            <a:extLst>
              <a:ext uri="{FF2B5EF4-FFF2-40B4-BE49-F238E27FC236}">
                <a16:creationId xmlns:a16="http://schemas.microsoft.com/office/drawing/2014/main" id="{E8858929-C80E-464C-8DCB-840A492CDD06}"/>
              </a:ext>
            </a:extLst>
          </p:cNvPr>
          <p:cNvSpPr>
            <a:spLocks noChangeArrowheads="1"/>
          </p:cNvSpPr>
          <p:nvPr/>
        </p:nvSpPr>
        <p:spPr bwMode="auto">
          <a:xfrm>
            <a:off x="175828" y="3956549"/>
            <a:ext cx="4605454" cy="707992"/>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200" b="1" dirty="0">
                <a:solidFill>
                  <a:srgbClr val="FF0000"/>
                </a:solidFill>
                <a:latin typeface="Arial Narrow" panose="020B0606020202030204" pitchFamily="34" charset="0"/>
              </a:rPr>
              <a:t>RESPONSE MONITORING</a:t>
            </a:r>
          </a:p>
          <a:p>
            <a:pPr>
              <a:buNone/>
            </a:pPr>
            <a:r>
              <a:rPr lang="en-NZ" sz="1200" b="1" dirty="0">
                <a:latin typeface="Arial Narrow" panose="020B0606020202030204" pitchFamily="34" charset="0"/>
              </a:rPr>
              <a:t>Monitor and evaluate safe and equitable access</a:t>
            </a:r>
            <a:r>
              <a:rPr lang="en-NZ" sz="1200" dirty="0">
                <a:latin typeface="Arial Narrow" panose="020B0606020202030204" pitchFamily="34" charset="0"/>
              </a:rPr>
              <a:t> </a:t>
            </a:r>
            <a:r>
              <a:rPr lang="en-NZ" sz="1200" b="1" dirty="0">
                <a:latin typeface="Arial Narrow" panose="020B0606020202030204" pitchFamily="34" charset="0"/>
              </a:rPr>
              <a:t>and use of WASH services </a:t>
            </a:r>
            <a:r>
              <a:rPr lang="en-NZ" sz="1200" dirty="0">
                <a:latin typeface="Arial Narrow" panose="020B0606020202030204" pitchFamily="34" charset="0"/>
              </a:rPr>
              <a:t>in WASH projects</a:t>
            </a:r>
            <a:endParaRPr lang="en-US" sz="1200" dirty="0">
              <a:latin typeface="Arial Narrow" panose="020B0606020202030204" pitchFamily="34" charset="0"/>
            </a:endParaRPr>
          </a:p>
        </p:txBody>
      </p:sp>
      <p:sp>
        <p:nvSpPr>
          <p:cNvPr id="17" name="Rectangle 10">
            <a:extLst>
              <a:ext uri="{FF2B5EF4-FFF2-40B4-BE49-F238E27FC236}">
                <a16:creationId xmlns:a16="http://schemas.microsoft.com/office/drawing/2014/main" id="{57FB7FFE-A06B-4666-B3AC-1E3EBFE1BB18}"/>
              </a:ext>
            </a:extLst>
          </p:cNvPr>
          <p:cNvSpPr>
            <a:spLocks noChangeArrowheads="1"/>
          </p:cNvSpPr>
          <p:nvPr/>
        </p:nvSpPr>
        <p:spPr bwMode="auto">
          <a:xfrm>
            <a:off x="175829" y="1349110"/>
            <a:ext cx="4605453" cy="818577"/>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200" b="1" dirty="0">
                <a:solidFill>
                  <a:srgbClr val="FF0000"/>
                </a:solidFill>
                <a:latin typeface="Arial Narrow" panose="020B0606020202030204" pitchFamily="34" charset="0"/>
              </a:rPr>
              <a:t>ASSESSMENT</a:t>
            </a:r>
          </a:p>
          <a:p>
            <a:pPr lvl="0">
              <a:buNone/>
            </a:pPr>
            <a:r>
              <a:rPr lang="en-NZ" sz="1200" b="1" dirty="0">
                <a:latin typeface="Arial Narrow" panose="020B0606020202030204" pitchFamily="34" charset="0"/>
              </a:rPr>
              <a:t>Consult separately girls, boys, women and men</a:t>
            </a:r>
            <a:r>
              <a:rPr lang="en-NZ" sz="1200" dirty="0">
                <a:latin typeface="Arial Narrow" panose="020B0606020202030204" pitchFamily="34" charset="0"/>
              </a:rPr>
              <a:t>, including older people and  those with disabilities, to ensure that WASH programs are designed so as to provide equitable access and reduce incidences of violence</a:t>
            </a:r>
          </a:p>
          <a:p>
            <a:pPr lvl="0">
              <a:buNone/>
            </a:pPr>
            <a:endParaRPr lang="en-US" sz="1200" dirty="0">
              <a:latin typeface="Arial Narrow" panose="020B0606020202030204" pitchFamily="34" charset="0"/>
            </a:endParaRPr>
          </a:p>
        </p:txBody>
      </p:sp>
      <p:sp>
        <p:nvSpPr>
          <p:cNvPr id="19" name="Rectangle 13">
            <a:extLst>
              <a:ext uri="{FF2B5EF4-FFF2-40B4-BE49-F238E27FC236}">
                <a16:creationId xmlns:a16="http://schemas.microsoft.com/office/drawing/2014/main" id="{3DC042D0-4EA9-46B8-86AF-EA7350BBAE6B}"/>
              </a:ext>
            </a:extLst>
          </p:cNvPr>
          <p:cNvSpPr>
            <a:spLocks noChangeArrowheads="1"/>
          </p:cNvSpPr>
          <p:nvPr/>
        </p:nvSpPr>
        <p:spPr bwMode="auto">
          <a:xfrm>
            <a:off x="175828" y="2254045"/>
            <a:ext cx="4605453" cy="670136"/>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200" b="1" dirty="0">
                <a:solidFill>
                  <a:srgbClr val="FF0000"/>
                </a:solidFill>
                <a:latin typeface="Arial Narrow" panose="020B0606020202030204" pitchFamily="34" charset="0"/>
              </a:rPr>
              <a:t>DESIGN</a:t>
            </a:r>
            <a:endParaRPr lang="en-US" sz="1200" dirty="0">
              <a:latin typeface="Arial Narrow" panose="020B0606020202030204" pitchFamily="34" charset="0"/>
            </a:endParaRPr>
          </a:p>
          <a:p>
            <a:pPr lvl="0">
              <a:buNone/>
            </a:pPr>
            <a:r>
              <a:rPr lang="en-NZ" sz="1200" dirty="0">
                <a:latin typeface="Arial Narrow" panose="020B0606020202030204" pitchFamily="34" charset="0"/>
              </a:rPr>
              <a:t>Ensure that girls, boys, women and men, including  older people and those with disabilities have </a:t>
            </a:r>
            <a:r>
              <a:rPr lang="en-NZ" sz="1200" b="1" dirty="0">
                <a:latin typeface="Arial Narrow" panose="020B0606020202030204" pitchFamily="34" charset="0"/>
              </a:rPr>
              <a:t>access to appropriate and safe WASH services</a:t>
            </a:r>
            <a:endParaRPr lang="en-US" sz="1200" dirty="0">
              <a:latin typeface="Arial Narrow" panose="020B0606020202030204" pitchFamily="34" charset="0"/>
            </a:endParaRPr>
          </a:p>
        </p:txBody>
      </p:sp>
      <p:sp>
        <p:nvSpPr>
          <p:cNvPr id="22" name="Rectangle 15">
            <a:extLst>
              <a:ext uri="{FF2B5EF4-FFF2-40B4-BE49-F238E27FC236}">
                <a16:creationId xmlns:a16="http://schemas.microsoft.com/office/drawing/2014/main" id="{BB04C3E5-A20D-4C3E-A153-28D18200375C}"/>
              </a:ext>
            </a:extLst>
          </p:cNvPr>
          <p:cNvSpPr>
            <a:spLocks noChangeArrowheads="1"/>
          </p:cNvSpPr>
          <p:nvPr/>
        </p:nvSpPr>
        <p:spPr bwMode="auto">
          <a:xfrm>
            <a:off x="175828" y="3010538"/>
            <a:ext cx="4605454" cy="859652"/>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200" b="1" dirty="0">
                <a:solidFill>
                  <a:srgbClr val="FF0000"/>
                </a:solidFill>
                <a:latin typeface="Arial Narrow" panose="020B0606020202030204" pitchFamily="34" charset="0"/>
              </a:rPr>
              <a:t>IMPLEMENTATION</a:t>
            </a:r>
          </a:p>
          <a:p>
            <a:pPr algn="just">
              <a:buNone/>
            </a:pPr>
            <a:r>
              <a:rPr lang="en-NZ" sz="1200" dirty="0">
                <a:latin typeface="Arial Narrow" panose="020B0606020202030204" pitchFamily="34" charset="0"/>
              </a:rPr>
              <a:t>Ensure that girls, boys, women and men, including older people and those with disabilities have </a:t>
            </a:r>
            <a:r>
              <a:rPr lang="en-NZ" sz="1200" b="1" dirty="0">
                <a:latin typeface="Arial Narrow" panose="020B0606020202030204" pitchFamily="34" charset="0"/>
              </a:rPr>
              <a:t>access to feedback &amp; complaint mechanisms </a:t>
            </a:r>
            <a:r>
              <a:rPr lang="en-NZ" sz="1200" dirty="0">
                <a:latin typeface="Arial Narrow" panose="020B0606020202030204" pitchFamily="34" charset="0"/>
              </a:rPr>
              <a:t>so that corrective actions can address their specific protection and assistance needs</a:t>
            </a:r>
            <a:endParaRPr lang="en-US" sz="1200" dirty="0">
              <a:latin typeface="Arial Narrow" panose="020B0606020202030204" pitchFamily="34" charset="0"/>
            </a:endParaRPr>
          </a:p>
        </p:txBody>
      </p:sp>
      <p:sp>
        <p:nvSpPr>
          <p:cNvPr id="23" name="Text Box 19">
            <a:extLst>
              <a:ext uri="{FF2B5EF4-FFF2-40B4-BE49-F238E27FC236}">
                <a16:creationId xmlns:a16="http://schemas.microsoft.com/office/drawing/2014/main" id="{EF38741A-5429-45AB-B93A-E998B6B2536F}"/>
              </a:ext>
            </a:extLst>
          </p:cNvPr>
          <p:cNvSpPr txBox="1">
            <a:spLocks noChangeArrowheads="1"/>
          </p:cNvSpPr>
          <p:nvPr/>
        </p:nvSpPr>
        <p:spPr bwMode="auto">
          <a:xfrm>
            <a:off x="1639335" y="967332"/>
            <a:ext cx="1678438"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50000"/>
              </a:spcBef>
              <a:spcAft>
                <a:spcPct val="0"/>
              </a:spcAft>
              <a:buFontTx/>
              <a:buNone/>
            </a:pPr>
            <a:r>
              <a:rPr lang="fr-FR" altLang="en-US" sz="1800" b="1" i="1" dirty="0">
                <a:solidFill>
                  <a:schemeClr val="bg2">
                    <a:lumMod val="25000"/>
                  </a:schemeClr>
                </a:solidFill>
                <a:latin typeface="Arial Narrow" panose="020B0606020202030204" pitchFamily="34" charset="0"/>
                <a:ea typeface="MS PGothic" pitchFamily="34" charset="-128"/>
              </a:rPr>
              <a:t>5 Commitments</a:t>
            </a:r>
          </a:p>
        </p:txBody>
      </p:sp>
      <p:sp>
        <p:nvSpPr>
          <p:cNvPr id="24" name="Rectangle 8">
            <a:extLst>
              <a:ext uri="{FF2B5EF4-FFF2-40B4-BE49-F238E27FC236}">
                <a16:creationId xmlns:a16="http://schemas.microsoft.com/office/drawing/2014/main" id="{26F3849D-332B-456A-B693-14BC17D15152}"/>
              </a:ext>
            </a:extLst>
          </p:cNvPr>
          <p:cNvSpPr>
            <a:spLocks noChangeArrowheads="1"/>
          </p:cNvSpPr>
          <p:nvPr/>
        </p:nvSpPr>
        <p:spPr bwMode="auto">
          <a:xfrm>
            <a:off x="175828" y="4750900"/>
            <a:ext cx="4605454" cy="707992"/>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200" b="1" dirty="0">
                <a:solidFill>
                  <a:srgbClr val="FF0000"/>
                </a:solidFill>
                <a:latin typeface="Arial Narrow" panose="020B0606020202030204" pitchFamily="34" charset="0"/>
              </a:rPr>
              <a:t>ACROSS THE RESPONSE</a:t>
            </a:r>
          </a:p>
          <a:p>
            <a:pPr>
              <a:buNone/>
            </a:pPr>
            <a:r>
              <a:rPr lang="en-NZ" sz="1200" dirty="0">
                <a:latin typeface="Arial Narrow" panose="020B0606020202030204" pitchFamily="34" charset="0"/>
              </a:rPr>
              <a:t>Give </a:t>
            </a:r>
            <a:r>
              <a:rPr lang="en-NZ" sz="1200" b="1" dirty="0">
                <a:latin typeface="Arial Narrow" panose="020B0606020202030204" pitchFamily="34" charset="0"/>
              </a:rPr>
              <a:t>priority to girls</a:t>
            </a:r>
            <a:r>
              <a:rPr lang="en-NZ" sz="1200" dirty="0">
                <a:latin typeface="Arial Narrow" panose="020B0606020202030204" pitchFamily="34" charset="0"/>
              </a:rPr>
              <a:t> (particularly adolescents) and </a:t>
            </a:r>
            <a:r>
              <a:rPr lang="en-NZ" sz="1200" b="1" dirty="0">
                <a:latin typeface="Arial Narrow" panose="020B0606020202030204" pitchFamily="34" charset="0"/>
              </a:rPr>
              <a:t>women’s participation </a:t>
            </a:r>
            <a:r>
              <a:rPr lang="en-NZ" sz="1200" dirty="0">
                <a:latin typeface="Arial Narrow" panose="020B0606020202030204" pitchFamily="34" charset="0"/>
              </a:rPr>
              <a:t>in the consultation process</a:t>
            </a:r>
            <a:endParaRPr lang="en-US" sz="1200" dirty="0">
              <a:latin typeface="Arial Narrow" panose="020B0606020202030204" pitchFamily="34" charset="0"/>
            </a:endParaRPr>
          </a:p>
          <a:p>
            <a:pPr lvl="0"/>
            <a:endParaRPr lang="en-NZ" sz="1200" b="1" dirty="0">
              <a:latin typeface="Arial Narrow" panose="020B0606020202030204" pitchFamily="34" charset="0"/>
            </a:endParaRPr>
          </a:p>
        </p:txBody>
      </p:sp>
      <p:sp>
        <p:nvSpPr>
          <p:cNvPr id="25" name="Rectangle 10">
            <a:extLst>
              <a:ext uri="{FF2B5EF4-FFF2-40B4-BE49-F238E27FC236}">
                <a16:creationId xmlns:a16="http://schemas.microsoft.com/office/drawing/2014/main" id="{DA0CFF90-5B3F-49A1-9A1D-4C91001AFA70}"/>
              </a:ext>
            </a:extLst>
          </p:cNvPr>
          <p:cNvSpPr>
            <a:spLocks noChangeArrowheads="1"/>
          </p:cNvSpPr>
          <p:nvPr/>
        </p:nvSpPr>
        <p:spPr bwMode="auto">
          <a:xfrm>
            <a:off x="5705315" y="1342749"/>
            <a:ext cx="4041142" cy="875160"/>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50" dirty="0">
                <a:latin typeface="Arial Narrow" panose="020B0606020202030204" pitchFamily="34" charset="0"/>
              </a:rPr>
              <a:t>WASH assessments include identification of specific needs of girls, boys, women, men,  including older people and persons with disability in terms of safety, dignity and equitable access</a:t>
            </a:r>
          </a:p>
          <a:p>
            <a:pPr marL="128588" indent="-128588">
              <a:buFont typeface="Wingdings" panose="05000000000000000000" pitchFamily="2" charset="2"/>
              <a:buChar char="v"/>
            </a:pPr>
            <a:r>
              <a:rPr lang="en-NZ" sz="850" dirty="0">
                <a:latin typeface="Arial Narrow" panose="020B0606020202030204" pitchFamily="34" charset="0"/>
              </a:rPr>
              <a:t>Location of WASH facilities and their design are determined through separate consultations of girls, boys, women, men, including older people and persons with disabilities in order to ensure equitable access and minimize risks of violence</a:t>
            </a:r>
            <a:endParaRPr lang="en-US" sz="850" dirty="0">
              <a:latin typeface="Arial Narrow" panose="020B0606020202030204" pitchFamily="34" charset="0"/>
            </a:endParaRPr>
          </a:p>
        </p:txBody>
      </p:sp>
      <p:sp>
        <p:nvSpPr>
          <p:cNvPr id="30" name="Rectangle 10">
            <a:extLst>
              <a:ext uri="{FF2B5EF4-FFF2-40B4-BE49-F238E27FC236}">
                <a16:creationId xmlns:a16="http://schemas.microsoft.com/office/drawing/2014/main" id="{007AAD8E-C852-4FB5-B385-3A2369F0586A}"/>
              </a:ext>
            </a:extLst>
          </p:cNvPr>
          <p:cNvSpPr>
            <a:spLocks noChangeArrowheads="1"/>
          </p:cNvSpPr>
          <p:nvPr/>
        </p:nvSpPr>
        <p:spPr bwMode="auto">
          <a:xfrm>
            <a:off x="5705315" y="2313651"/>
            <a:ext cx="4041142" cy="788809"/>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50" dirty="0">
                <a:latin typeface="Arial Narrow" panose="020B0606020202030204" pitchFamily="34" charset="0"/>
              </a:rPr>
              <a:t>WASH facilities are designed to respond to distinct dignity, safety and access needs (i.e. all public latrines and shower blocks are separated by sex, locks on the inside, privacy screens considered, lights, pictograms, specific design for people with disability…). This includes WASH facilities in spaces dedicated to children.</a:t>
            </a:r>
          </a:p>
          <a:p>
            <a:pPr marL="128588" indent="-128588">
              <a:buFont typeface="Wingdings" panose="05000000000000000000" pitchFamily="2" charset="2"/>
              <a:buChar char="v"/>
            </a:pPr>
            <a:r>
              <a:rPr lang="en-NZ" sz="850" dirty="0">
                <a:latin typeface="Arial Narrow" panose="020B0606020202030204" pitchFamily="34" charset="0"/>
              </a:rPr>
              <a:t>Menstrual hygiene needs of girls and women are met</a:t>
            </a:r>
          </a:p>
          <a:p>
            <a:pPr lvl="0">
              <a:buNone/>
            </a:pPr>
            <a:endParaRPr lang="en-US" sz="850" dirty="0">
              <a:latin typeface="Arial Narrow" panose="020B0606020202030204" pitchFamily="34" charset="0"/>
            </a:endParaRPr>
          </a:p>
        </p:txBody>
      </p:sp>
      <p:sp>
        <p:nvSpPr>
          <p:cNvPr id="31" name="Rectangle 10">
            <a:extLst>
              <a:ext uri="{FF2B5EF4-FFF2-40B4-BE49-F238E27FC236}">
                <a16:creationId xmlns:a16="http://schemas.microsoft.com/office/drawing/2014/main" id="{87D87588-CF71-4EFE-B4EB-ACA8F2F93D16}"/>
              </a:ext>
            </a:extLst>
          </p:cNvPr>
          <p:cNvSpPr>
            <a:spLocks noChangeArrowheads="1"/>
          </p:cNvSpPr>
          <p:nvPr/>
        </p:nvSpPr>
        <p:spPr bwMode="auto">
          <a:xfrm>
            <a:off x="5705314" y="3198202"/>
            <a:ext cx="4041143" cy="859653"/>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50" dirty="0">
                <a:latin typeface="Arial Narrow" panose="020B0606020202030204" pitchFamily="34" charset="0"/>
              </a:rPr>
              <a:t>WASH users (girls, boys, women, men, including  elders and persons with disability) are informed of their rights and understand the feedback complaint mechanisms related to WASH programs</a:t>
            </a:r>
          </a:p>
          <a:p>
            <a:pPr marL="128588" indent="-128588">
              <a:buFont typeface="Wingdings" panose="05000000000000000000" pitchFamily="2" charset="2"/>
              <a:buChar char="v"/>
            </a:pPr>
            <a:r>
              <a:rPr lang="en-NZ" sz="850" dirty="0">
                <a:latin typeface="Arial Narrow" panose="020B0606020202030204" pitchFamily="34" charset="0"/>
              </a:rPr>
              <a:t>The cluster member organisations and coordination platforms set up a feedback mechanism with and for beneficiaries and take timely corrective actions to address safety, dignity and access issues raised by users and/or to redefine their assistance</a:t>
            </a:r>
            <a:endParaRPr lang="en-US" sz="850" dirty="0">
              <a:latin typeface="Arial Narrow" panose="020B0606020202030204" pitchFamily="34" charset="0"/>
            </a:endParaRPr>
          </a:p>
        </p:txBody>
      </p:sp>
      <p:sp>
        <p:nvSpPr>
          <p:cNvPr id="32" name="Text Box 19">
            <a:extLst>
              <a:ext uri="{FF2B5EF4-FFF2-40B4-BE49-F238E27FC236}">
                <a16:creationId xmlns:a16="http://schemas.microsoft.com/office/drawing/2014/main" id="{47BFB4B7-B5E2-4A0D-A675-51DF98C9B988}"/>
              </a:ext>
            </a:extLst>
          </p:cNvPr>
          <p:cNvSpPr txBox="1">
            <a:spLocks noChangeArrowheads="1"/>
          </p:cNvSpPr>
          <p:nvPr/>
        </p:nvSpPr>
        <p:spPr bwMode="auto">
          <a:xfrm>
            <a:off x="6791756" y="967332"/>
            <a:ext cx="1868258"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50000"/>
              </a:spcBef>
              <a:spcAft>
                <a:spcPct val="0"/>
              </a:spcAft>
              <a:buFontTx/>
              <a:buNone/>
            </a:pPr>
            <a:r>
              <a:rPr lang="fr-FR" altLang="en-US" sz="1800" b="1" i="1" dirty="0">
                <a:solidFill>
                  <a:schemeClr val="bg2">
                    <a:lumMod val="25000"/>
                  </a:schemeClr>
                </a:solidFill>
                <a:latin typeface="Arial Narrow" panose="020B0606020202030204" pitchFamily="34" charset="0"/>
                <a:ea typeface="MS PGothic" pitchFamily="34" charset="-128"/>
              </a:rPr>
              <a:t>Outputs</a:t>
            </a:r>
          </a:p>
        </p:txBody>
      </p:sp>
      <p:sp>
        <p:nvSpPr>
          <p:cNvPr id="33" name="Right Arrow 1">
            <a:extLst>
              <a:ext uri="{FF2B5EF4-FFF2-40B4-BE49-F238E27FC236}">
                <a16:creationId xmlns:a16="http://schemas.microsoft.com/office/drawing/2014/main" id="{45B0B561-CFDC-4536-B1A4-7545D1F966D1}"/>
              </a:ext>
            </a:extLst>
          </p:cNvPr>
          <p:cNvSpPr/>
          <p:nvPr/>
        </p:nvSpPr>
        <p:spPr>
          <a:xfrm>
            <a:off x="4896120" y="1743829"/>
            <a:ext cx="694357" cy="10341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Right Arrow 24">
            <a:extLst>
              <a:ext uri="{FF2B5EF4-FFF2-40B4-BE49-F238E27FC236}">
                <a16:creationId xmlns:a16="http://schemas.microsoft.com/office/drawing/2014/main" id="{38AB0C5F-71F0-4AB4-BDD0-F5AC6F873AF9}"/>
              </a:ext>
            </a:extLst>
          </p:cNvPr>
          <p:cNvSpPr/>
          <p:nvPr/>
        </p:nvSpPr>
        <p:spPr>
          <a:xfrm>
            <a:off x="4896120" y="2524484"/>
            <a:ext cx="694357" cy="10341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Right Arrow 25">
            <a:extLst>
              <a:ext uri="{FF2B5EF4-FFF2-40B4-BE49-F238E27FC236}">
                <a16:creationId xmlns:a16="http://schemas.microsoft.com/office/drawing/2014/main" id="{6CF4FD17-780F-418B-B100-F87FFA15BB25}"/>
              </a:ext>
            </a:extLst>
          </p:cNvPr>
          <p:cNvSpPr/>
          <p:nvPr/>
        </p:nvSpPr>
        <p:spPr>
          <a:xfrm>
            <a:off x="4896119" y="3500712"/>
            <a:ext cx="694357" cy="10341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Rectangle 10">
            <a:extLst>
              <a:ext uri="{FF2B5EF4-FFF2-40B4-BE49-F238E27FC236}">
                <a16:creationId xmlns:a16="http://schemas.microsoft.com/office/drawing/2014/main" id="{C5573C4B-10FC-42DF-B9B6-1AEBA8818EBA}"/>
              </a:ext>
            </a:extLst>
          </p:cNvPr>
          <p:cNvSpPr>
            <a:spLocks noChangeArrowheads="1"/>
          </p:cNvSpPr>
          <p:nvPr/>
        </p:nvSpPr>
        <p:spPr bwMode="auto">
          <a:xfrm>
            <a:off x="5705315" y="4153597"/>
            <a:ext cx="4041142" cy="866435"/>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50" dirty="0">
                <a:latin typeface="Arial Narrow" panose="020B0606020202030204" pitchFamily="34" charset="0"/>
              </a:rPr>
              <a:t>Baselines and M&amp;E tools include the collection of sex and age disaggregated data on the access and use of WASH facilities, including on how safe people feel using WASH facilities</a:t>
            </a:r>
          </a:p>
          <a:p>
            <a:pPr marL="128588" indent="-128588">
              <a:buFont typeface="Wingdings" panose="05000000000000000000" pitchFamily="2" charset="2"/>
              <a:buChar char="v"/>
            </a:pPr>
            <a:r>
              <a:rPr lang="en-NZ" sz="850" dirty="0">
                <a:latin typeface="Arial Narrow" panose="020B0606020202030204" pitchFamily="34" charset="0"/>
              </a:rPr>
              <a:t>Collection and analysis of disaggregated data on beneficiaries and information on older people and persons with disability contributes to improving safe and equitable access and use of WASH services for vulnerable population</a:t>
            </a:r>
            <a:endParaRPr lang="en-US" sz="850" dirty="0">
              <a:latin typeface="Arial Narrow" panose="020B0606020202030204" pitchFamily="34" charset="0"/>
            </a:endParaRPr>
          </a:p>
        </p:txBody>
      </p:sp>
      <p:sp>
        <p:nvSpPr>
          <p:cNvPr id="37" name="Right Arrow 28">
            <a:extLst>
              <a:ext uri="{FF2B5EF4-FFF2-40B4-BE49-F238E27FC236}">
                <a16:creationId xmlns:a16="http://schemas.microsoft.com/office/drawing/2014/main" id="{DEB217F7-98BA-47B6-9B5F-1D22D8AA40E2}"/>
              </a:ext>
            </a:extLst>
          </p:cNvPr>
          <p:cNvSpPr/>
          <p:nvPr/>
        </p:nvSpPr>
        <p:spPr>
          <a:xfrm>
            <a:off x="4888732" y="4336027"/>
            <a:ext cx="694357" cy="10341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Rectangle 10">
            <a:extLst>
              <a:ext uri="{FF2B5EF4-FFF2-40B4-BE49-F238E27FC236}">
                <a16:creationId xmlns:a16="http://schemas.microsoft.com/office/drawing/2014/main" id="{615508F8-BE6B-4082-A3A7-BE9DA63669E9}"/>
              </a:ext>
            </a:extLst>
          </p:cNvPr>
          <p:cNvSpPr>
            <a:spLocks noChangeArrowheads="1"/>
          </p:cNvSpPr>
          <p:nvPr/>
        </p:nvSpPr>
        <p:spPr bwMode="auto">
          <a:xfrm>
            <a:off x="5689027" y="5115773"/>
            <a:ext cx="4041142" cy="338333"/>
          </a:xfrm>
          <a:prstGeom prst="rect">
            <a:avLst/>
          </a:prstGeom>
          <a:solidFill>
            <a:srgbClr val="FFFFFF"/>
          </a:solidFill>
          <a:ln w="9525">
            <a:solidFill>
              <a:schemeClr val="bg1">
                <a:lumMod val="85000"/>
              </a:schemeClr>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50" dirty="0">
                <a:latin typeface="Arial Narrow" panose="020B0606020202030204" pitchFamily="34" charset="0"/>
              </a:rPr>
              <a:t>Specific focus group discussions are organized for women and girls during the needs assessment phase and across the response</a:t>
            </a:r>
            <a:endParaRPr lang="en-US" sz="850" dirty="0">
              <a:latin typeface="Arial Narrow" panose="020B0606020202030204" pitchFamily="34" charset="0"/>
            </a:endParaRPr>
          </a:p>
        </p:txBody>
      </p:sp>
      <p:sp>
        <p:nvSpPr>
          <p:cNvPr id="39" name="Right Arrow 32">
            <a:extLst>
              <a:ext uri="{FF2B5EF4-FFF2-40B4-BE49-F238E27FC236}">
                <a16:creationId xmlns:a16="http://schemas.microsoft.com/office/drawing/2014/main" id="{E16FFF9F-4DDF-4490-998E-B23940EB971A}"/>
              </a:ext>
            </a:extLst>
          </p:cNvPr>
          <p:cNvSpPr/>
          <p:nvPr/>
        </p:nvSpPr>
        <p:spPr>
          <a:xfrm>
            <a:off x="4896119" y="5187676"/>
            <a:ext cx="694357" cy="10341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0" name="Text Box 5">
            <a:extLst>
              <a:ext uri="{FF2B5EF4-FFF2-40B4-BE49-F238E27FC236}">
                <a16:creationId xmlns:a16="http://schemas.microsoft.com/office/drawing/2014/main" id="{7EC86BEE-7F28-4257-88AE-6E095E20946B}"/>
              </a:ext>
            </a:extLst>
          </p:cNvPr>
          <p:cNvSpPr txBox="1">
            <a:spLocks noChangeArrowheads="1"/>
          </p:cNvSpPr>
          <p:nvPr/>
        </p:nvSpPr>
        <p:spPr bwMode="auto">
          <a:xfrm>
            <a:off x="1292683" y="29446"/>
            <a:ext cx="680428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0"/>
              </a:spcBef>
              <a:spcAft>
                <a:spcPct val="0"/>
              </a:spcAft>
              <a:buFontTx/>
              <a:buNone/>
            </a:pPr>
            <a:r>
              <a:rPr lang="fr-FR" altLang="en-US" sz="2800" b="1" dirty="0">
                <a:solidFill>
                  <a:schemeClr val="bg1">
                    <a:lumMod val="95000"/>
                  </a:schemeClr>
                </a:solidFill>
                <a:latin typeface="Arial Narrow" panose="020B0606020202030204" pitchFamily="34" charset="0"/>
                <a:ea typeface="MS PGothic" pitchFamily="34" charset="-128"/>
              </a:rPr>
              <a:t> WASH Cluster M</a:t>
            </a:r>
            <a:r>
              <a:rPr lang="en-US" altLang="en-US" sz="2800" b="1" dirty="0">
                <a:solidFill>
                  <a:schemeClr val="bg1">
                    <a:lumMod val="95000"/>
                  </a:schemeClr>
                </a:solidFill>
                <a:latin typeface="Arial Narrow" panose="020B0606020202030204" pitchFamily="34" charset="0"/>
                <a:ea typeface="MS PGothic" pitchFamily="34" charset="-128"/>
              </a:rPr>
              <a:t>inimum Commitments</a:t>
            </a:r>
          </a:p>
          <a:p>
            <a:pPr algn="ctr" fontAlgn="base">
              <a:spcBef>
                <a:spcPct val="0"/>
              </a:spcBef>
              <a:spcAft>
                <a:spcPct val="0"/>
              </a:spcAft>
              <a:buFontTx/>
              <a:buNone/>
            </a:pPr>
            <a:r>
              <a:rPr lang="en-US" altLang="en-US" sz="2800" b="1" dirty="0">
                <a:solidFill>
                  <a:schemeClr val="bg1">
                    <a:lumMod val="95000"/>
                  </a:schemeClr>
                </a:solidFill>
                <a:latin typeface="Arial Narrow" panose="020B0606020202030204" pitchFamily="34" charset="0"/>
                <a:ea typeface="MS PGothic" pitchFamily="34" charset="-128"/>
              </a:rPr>
              <a:t>for the Safety and Dignity of Affected People</a:t>
            </a:r>
          </a:p>
        </p:txBody>
      </p:sp>
      <p:pic>
        <p:nvPicPr>
          <p:cNvPr id="26" name="Picture 25">
            <a:extLst>
              <a:ext uri="{FF2B5EF4-FFF2-40B4-BE49-F238E27FC236}">
                <a16:creationId xmlns:a16="http://schemas.microsoft.com/office/drawing/2014/main" id="{AA5D152E-3ABF-4FE2-948B-B90F8ED58A2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00498" y="6149854"/>
            <a:ext cx="1493520" cy="549615"/>
          </a:xfrm>
          <a:prstGeom prst="rect">
            <a:avLst/>
          </a:prstGeom>
        </p:spPr>
      </p:pic>
    </p:spTree>
    <p:extLst>
      <p:ext uri="{BB962C8B-B14F-4D97-AF65-F5344CB8AC3E}">
        <p14:creationId xmlns:p14="http://schemas.microsoft.com/office/powerpoint/2010/main" val="490838686"/>
      </p:ext>
    </p:extLst>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558</TotalTime>
  <Words>605</Words>
  <Application>Microsoft Office PowerPoint</Application>
  <PresentationFormat>A4 Paper (210x297 mm)</PresentationFormat>
  <Paragraphs>39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Narrow</vt:lpstr>
      <vt:lpstr>Calibri</vt:lpstr>
      <vt:lpstr>Calibri Light</vt:lpstr>
      <vt:lpstr>Wingdings</vt:lpstr>
      <vt:lpstr>Office Theme</vt:lpstr>
      <vt:lpstr>PowerPoint Presentation</vt:lpstr>
      <vt:lpstr>PowerPoint Presentation</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Delphine Brun</dc:creator>
  <cp:lastModifiedBy>Jason Searle</cp:lastModifiedBy>
  <cp:revision>34</cp:revision>
  <cp:lastPrinted>2014-08-26T15:22:30Z</cp:lastPrinted>
  <dcterms:created xsi:type="dcterms:W3CDTF">2014-07-03T09:21:49Z</dcterms:created>
  <dcterms:modified xsi:type="dcterms:W3CDTF">2023-06-02T13:45:24Z</dcterms:modified>
</cp:coreProperties>
</file>