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9" r:id="rId2"/>
    <p:sldId id="260" r:id="rId3"/>
  </p:sldIdLst>
  <p:sldSz cx="9906000" cy="6858000" type="A4"/>
  <p:notesSz cx="9926638" cy="14352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40A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96" autoAdjust="0"/>
  </p:normalViewPr>
  <p:slideViewPr>
    <p:cSldViewPr snapToGrid="0">
      <p:cViewPr varScale="1">
        <p:scale>
          <a:sx n="99" d="100"/>
          <a:sy n="99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20122"/>
          </a:xfrm>
          <a:prstGeom prst="rect">
            <a:avLst/>
          </a:prstGeom>
        </p:spPr>
        <p:txBody>
          <a:bodyPr vert="horz" lIns="132719" tIns="66360" rIns="132719" bIns="66360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20122"/>
          </a:xfrm>
          <a:prstGeom prst="rect">
            <a:avLst/>
          </a:prstGeom>
        </p:spPr>
        <p:txBody>
          <a:bodyPr vert="horz" lIns="132719" tIns="66360" rIns="132719" bIns="66360" rtlCol="0"/>
          <a:lstStyle>
            <a:lvl1pPr algn="r">
              <a:defRPr sz="1700"/>
            </a:lvl1pPr>
          </a:lstStyle>
          <a:p>
            <a:fld id="{278420AE-F654-4607-BB96-716471E00E2F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66850" y="1795463"/>
            <a:ext cx="6992938" cy="484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19" tIns="66360" rIns="132719" bIns="663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907184"/>
            <a:ext cx="7941310" cy="5651332"/>
          </a:xfrm>
          <a:prstGeom prst="rect">
            <a:avLst/>
          </a:prstGeom>
        </p:spPr>
        <p:txBody>
          <a:bodyPr vert="horz" lIns="132719" tIns="66360" rIns="132719" bIns="663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13632471"/>
            <a:ext cx="4301543" cy="720121"/>
          </a:xfrm>
          <a:prstGeom prst="rect">
            <a:avLst/>
          </a:prstGeom>
        </p:spPr>
        <p:txBody>
          <a:bodyPr vert="horz" lIns="132719" tIns="66360" rIns="132719" bIns="66360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0" y="13632471"/>
            <a:ext cx="4301543" cy="720121"/>
          </a:xfrm>
          <a:prstGeom prst="rect">
            <a:avLst/>
          </a:prstGeom>
        </p:spPr>
        <p:txBody>
          <a:bodyPr vert="horz" lIns="132719" tIns="66360" rIns="132719" bIns="66360" rtlCol="0" anchor="b"/>
          <a:lstStyle>
            <a:lvl1pPr algn="r">
              <a:defRPr sz="1700"/>
            </a:lvl1pPr>
          </a:lstStyle>
          <a:p>
            <a:fld id="{2BD3CF27-D2B9-4A81-9EC4-C3013029B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9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66850" y="1795463"/>
            <a:ext cx="6992938" cy="4841875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>
              <a:ea typeface="MS PGothic" pitchFamily="34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700">
                <a:solidFill>
                  <a:schemeClr val="tx1"/>
                </a:solidFill>
                <a:latin typeface="Arial" charset="0"/>
              </a:defRPr>
            </a:lvl1pPr>
            <a:lvl2pPr marL="1078343" indent="-414748">
              <a:spcBef>
                <a:spcPct val="30000"/>
              </a:spcBef>
              <a:defRPr sz="1700">
                <a:solidFill>
                  <a:schemeClr val="tx1"/>
                </a:solidFill>
                <a:latin typeface="Arial" charset="0"/>
              </a:defRPr>
            </a:lvl2pPr>
            <a:lvl3pPr marL="1658990" indent="-331798">
              <a:spcBef>
                <a:spcPct val="30000"/>
              </a:spcBef>
              <a:defRPr sz="1700">
                <a:solidFill>
                  <a:schemeClr val="tx1"/>
                </a:solidFill>
                <a:latin typeface="Arial" charset="0"/>
              </a:defRPr>
            </a:lvl3pPr>
            <a:lvl4pPr marL="2322585" indent="-331798">
              <a:spcBef>
                <a:spcPct val="30000"/>
              </a:spcBef>
              <a:defRPr sz="1700">
                <a:solidFill>
                  <a:schemeClr val="tx1"/>
                </a:solidFill>
                <a:latin typeface="Arial" charset="0"/>
              </a:defRPr>
            </a:lvl4pPr>
            <a:lvl5pPr marL="2986180" indent="-331798">
              <a:spcBef>
                <a:spcPct val="30000"/>
              </a:spcBef>
              <a:defRPr sz="1700">
                <a:solidFill>
                  <a:schemeClr val="tx1"/>
                </a:solidFill>
                <a:latin typeface="Arial" charset="0"/>
              </a:defRPr>
            </a:lvl5pPr>
            <a:lvl6pPr marL="3649776" indent="-331798" eaLnBrk="0" fontAlgn="base" hangingPunct="0">
              <a:spcBef>
                <a:spcPct val="30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4313372" indent="-331798" eaLnBrk="0" fontAlgn="base" hangingPunct="0">
              <a:spcBef>
                <a:spcPct val="30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4976968" indent="-331798" eaLnBrk="0" fontAlgn="base" hangingPunct="0">
              <a:spcBef>
                <a:spcPct val="30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5640563" indent="-331798" eaLnBrk="0" fontAlgn="base" hangingPunct="0">
              <a:spcBef>
                <a:spcPct val="30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56B3F8C-22D1-4ADC-8B26-6D322FC2CB49}" type="slidenum">
              <a:rPr lang="en-IE" altLang="en-US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pPr>
                <a:spcBef>
                  <a:spcPct val="0"/>
                </a:spcBef>
              </a:pPr>
              <a:t>1</a:t>
            </a:fld>
            <a:endParaRPr lang="en-IE" altLang="en-US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2996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66850" y="1795463"/>
            <a:ext cx="6992938" cy="4841875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>
              <a:ea typeface="MS PGothic" pitchFamily="34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700">
                <a:solidFill>
                  <a:schemeClr val="tx1"/>
                </a:solidFill>
                <a:latin typeface="Arial" charset="0"/>
              </a:defRPr>
            </a:lvl1pPr>
            <a:lvl2pPr marL="1078343" indent="-414748">
              <a:spcBef>
                <a:spcPct val="30000"/>
              </a:spcBef>
              <a:defRPr sz="1700">
                <a:solidFill>
                  <a:schemeClr val="tx1"/>
                </a:solidFill>
                <a:latin typeface="Arial" charset="0"/>
              </a:defRPr>
            </a:lvl2pPr>
            <a:lvl3pPr marL="1658990" indent="-331798">
              <a:spcBef>
                <a:spcPct val="30000"/>
              </a:spcBef>
              <a:defRPr sz="1700">
                <a:solidFill>
                  <a:schemeClr val="tx1"/>
                </a:solidFill>
                <a:latin typeface="Arial" charset="0"/>
              </a:defRPr>
            </a:lvl3pPr>
            <a:lvl4pPr marL="2322585" indent="-331798">
              <a:spcBef>
                <a:spcPct val="30000"/>
              </a:spcBef>
              <a:defRPr sz="1700">
                <a:solidFill>
                  <a:schemeClr val="tx1"/>
                </a:solidFill>
                <a:latin typeface="Arial" charset="0"/>
              </a:defRPr>
            </a:lvl4pPr>
            <a:lvl5pPr marL="2986180" indent="-331798">
              <a:spcBef>
                <a:spcPct val="30000"/>
              </a:spcBef>
              <a:defRPr sz="1700">
                <a:solidFill>
                  <a:schemeClr val="tx1"/>
                </a:solidFill>
                <a:latin typeface="Arial" charset="0"/>
              </a:defRPr>
            </a:lvl5pPr>
            <a:lvl6pPr marL="3649776" indent="-331798" eaLnBrk="0" fontAlgn="base" hangingPunct="0">
              <a:spcBef>
                <a:spcPct val="30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6pPr>
            <a:lvl7pPr marL="4313372" indent="-331798" eaLnBrk="0" fontAlgn="base" hangingPunct="0">
              <a:spcBef>
                <a:spcPct val="30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7pPr>
            <a:lvl8pPr marL="4976968" indent="-331798" eaLnBrk="0" fontAlgn="base" hangingPunct="0">
              <a:spcBef>
                <a:spcPct val="30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8pPr>
            <a:lvl9pPr marL="5640563" indent="-331798" eaLnBrk="0" fontAlgn="base" hangingPunct="0">
              <a:spcBef>
                <a:spcPct val="30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56B3F8C-22D1-4ADC-8B26-6D322FC2CB49}" type="slidenum">
              <a:rPr lang="en-IE" altLang="en-US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pPr>
                <a:spcBef>
                  <a:spcPct val="0"/>
                </a:spcBef>
              </a:pPr>
              <a:t>2</a:t>
            </a:fld>
            <a:endParaRPr lang="en-IE" altLang="en-US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928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D24F-0F70-4770-AF59-6BECA9DC5F9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77F5-61D1-4F06-924C-4075307A8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7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D24F-0F70-4770-AF59-6BECA9DC5F9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77F5-61D1-4F06-924C-4075307A8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4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D24F-0F70-4770-AF59-6BECA9DC5F9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77F5-61D1-4F06-924C-4075307A8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8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D24F-0F70-4770-AF59-6BECA9DC5F9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77F5-61D1-4F06-924C-4075307A8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1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D24F-0F70-4770-AF59-6BECA9DC5F9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77F5-61D1-4F06-924C-4075307A8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D24F-0F70-4770-AF59-6BECA9DC5F9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77F5-61D1-4F06-924C-4075307A8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9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D24F-0F70-4770-AF59-6BECA9DC5F9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77F5-61D1-4F06-924C-4075307A8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9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D24F-0F70-4770-AF59-6BECA9DC5F9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77F5-61D1-4F06-924C-4075307A8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4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D24F-0F70-4770-AF59-6BECA9DC5F9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77F5-61D1-4F06-924C-4075307A8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8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D24F-0F70-4770-AF59-6BECA9DC5F9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77F5-61D1-4F06-924C-4075307A8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9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D24F-0F70-4770-AF59-6BECA9DC5F9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77F5-61D1-4F06-924C-4075307A8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9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4D24F-0F70-4770-AF59-6BECA9DC5F9B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877F5-61D1-4F06-924C-4075307A8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2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9"/>
          <p:cNvSpPr>
            <a:spLocks noChangeArrowheads="1"/>
          </p:cNvSpPr>
          <p:nvPr/>
        </p:nvSpPr>
        <p:spPr bwMode="auto">
          <a:xfrm>
            <a:off x="265483" y="341185"/>
            <a:ext cx="7880379" cy="82637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en-US" sz="135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3253" name="Rectangle 8"/>
          <p:cNvSpPr>
            <a:spLocks noChangeArrowheads="1"/>
          </p:cNvSpPr>
          <p:nvPr/>
        </p:nvSpPr>
        <p:spPr bwMode="auto">
          <a:xfrm>
            <a:off x="6269952" y="5630839"/>
            <a:ext cx="3483648" cy="7658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fr-F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Suivre et </a:t>
            </a:r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évaluer l'accès et l'utilisation </a:t>
            </a:r>
            <a:r>
              <a:rPr lang="fr-F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sûrs </a:t>
            </a:r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</a:t>
            </a:r>
            <a:r>
              <a:rPr lang="fr-F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équitables </a:t>
            </a: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 fournis par </a:t>
            </a: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projets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EHA</a:t>
            </a:r>
            <a:endParaRPr lang="fr-FR" altLang="en-US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254" name="Line 9"/>
          <p:cNvSpPr>
            <a:spLocks noChangeShapeType="1"/>
          </p:cNvSpPr>
          <p:nvPr/>
        </p:nvSpPr>
        <p:spPr bwMode="auto">
          <a:xfrm flipH="1">
            <a:off x="2863445" y="4504622"/>
            <a:ext cx="846421" cy="63044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3255" name="Rectangle 10"/>
          <p:cNvSpPr>
            <a:spLocks noChangeArrowheads="1"/>
          </p:cNvSpPr>
          <p:nvPr/>
        </p:nvSpPr>
        <p:spPr bwMode="auto">
          <a:xfrm>
            <a:off x="188140" y="1801292"/>
            <a:ext cx="4245111" cy="14129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None/>
            </a:pPr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Consulter</a:t>
            </a: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séparément  les filles, les garçons, les femmes et les hommes</a:t>
            </a: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compris les personnes âgées et les personnes handicapées,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afin </a:t>
            </a: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les programmes EHA 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soient </a:t>
            </a: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conçus de manière à assurer un accès équitable et à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réduire les risques </a:t>
            </a: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violence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sz="1350" dirty="0"/>
              <a:t/>
            </a:r>
            <a:br>
              <a:rPr lang="en-GB" sz="1350" dirty="0"/>
            </a:br>
            <a:endParaRPr lang="fr-FR" altLang="en-US" sz="1350" dirty="0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53257" name="Rectangle 13"/>
          <p:cNvSpPr>
            <a:spLocks noChangeArrowheads="1"/>
          </p:cNvSpPr>
          <p:nvPr/>
        </p:nvSpPr>
        <p:spPr bwMode="auto">
          <a:xfrm>
            <a:off x="4686300" y="1671551"/>
            <a:ext cx="5067300" cy="9967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None/>
            </a:pP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Veiller à ce que les filles, les garçons, les femmes et les hommes, y compris les personnes âgées et les personnes handicapées aient </a:t>
            </a:r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accès à des services et infrastructures EHA </a:t>
            </a:r>
            <a:r>
              <a:rPr lang="fr-F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appropriés </a:t>
            </a:r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</a:t>
            </a:r>
            <a:r>
              <a:rPr lang="fr-F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sûrs</a:t>
            </a:r>
            <a:endPara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en-US" sz="1500" dirty="0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53259" name="Rectangle 15"/>
          <p:cNvSpPr>
            <a:spLocks noChangeArrowheads="1"/>
          </p:cNvSpPr>
          <p:nvPr/>
        </p:nvSpPr>
        <p:spPr bwMode="auto">
          <a:xfrm>
            <a:off x="6368447" y="3163294"/>
            <a:ext cx="3385154" cy="1992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None/>
            </a:pP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Veiller à ce que les filles, les garçons, les femmes et les hommes, y compris les personnes âgées et les personnes handicapées aient accès à des mécanismes de </a:t>
            </a:r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retours d’information et de plaintes</a:t>
            </a: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afin que des mesures correctives puissent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être prises pour</a:t>
            </a: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répondre à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leurs </a:t>
            </a: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besoins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spécifiques d’assistance et de </a:t>
            </a: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protection 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260" name="Line 16"/>
          <p:cNvSpPr>
            <a:spLocks noChangeShapeType="1"/>
          </p:cNvSpPr>
          <p:nvPr/>
        </p:nvSpPr>
        <p:spPr bwMode="auto">
          <a:xfrm flipV="1">
            <a:off x="5484536" y="4339655"/>
            <a:ext cx="888035" cy="753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3263" name="Text Box 19"/>
          <p:cNvSpPr txBox="1">
            <a:spLocks noChangeArrowheads="1"/>
          </p:cNvSpPr>
          <p:nvPr/>
        </p:nvSpPr>
        <p:spPr bwMode="auto">
          <a:xfrm>
            <a:off x="3150261" y="5714497"/>
            <a:ext cx="28575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FR" altLang="en-US" sz="2100" b="1" i="1" dirty="0" smtClean="0">
                <a:solidFill>
                  <a:srgbClr val="F6640A"/>
                </a:solidFill>
                <a:ea typeface="MS PGothic" pitchFamily="34" charset="-128"/>
              </a:rPr>
              <a:t>Les 5 engagements</a:t>
            </a:r>
            <a:endParaRPr lang="fr-FR" altLang="en-US" sz="2100" b="1" i="1" dirty="0">
              <a:solidFill>
                <a:srgbClr val="F6640A"/>
              </a:solidFill>
              <a:ea typeface="MS PGothic" pitchFamily="34" charset="-128"/>
            </a:endParaRPr>
          </a:p>
        </p:txBody>
      </p:sp>
      <p:pic>
        <p:nvPicPr>
          <p:cNvPr id="53264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866" y="3514171"/>
            <a:ext cx="1778794" cy="1942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256" name="Line 11"/>
          <p:cNvSpPr>
            <a:spLocks noChangeShapeType="1"/>
          </p:cNvSpPr>
          <p:nvPr/>
        </p:nvSpPr>
        <p:spPr bwMode="auto">
          <a:xfrm flipH="1" flipV="1">
            <a:off x="2950902" y="3318499"/>
            <a:ext cx="785366" cy="5239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3258" name="Line 14"/>
          <p:cNvSpPr>
            <a:spLocks noChangeShapeType="1"/>
          </p:cNvSpPr>
          <p:nvPr/>
        </p:nvSpPr>
        <p:spPr bwMode="auto">
          <a:xfrm flipV="1">
            <a:off x="5342220" y="2695446"/>
            <a:ext cx="507125" cy="818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55630" y="1449076"/>
            <a:ext cx="211012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 smtClean="0">
                <a:solidFill>
                  <a:srgbClr val="FF0000"/>
                </a:solidFill>
              </a:rPr>
              <a:t>EVALUATION DES BESOINS </a:t>
            </a:r>
            <a:endParaRPr lang="en-US" sz="1350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04042" y="1358925"/>
            <a:ext cx="113505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 smtClean="0">
                <a:solidFill>
                  <a:srgbClr val="FF0000"/>
                </a:solidFill>
              </a:rPr>
              <a:t>CONCEPTION</a:t>
            </a:r>
            <a:endParaRPr lang="en-US" sz="1350" dirty="0"/>
          </a:p>
        </p:txBody>
      </p:sp>
      <p:sp>
        <p:nvSpPr>
          <p:cNvPr id="28" name="Rectangle 27"/>
          <p:cNvSpPr/>
          <p:nvPr/>
        </p:nvSpPr>
        <p:spPr>
          <a:xfrm>
            <a:off x="7130587" y="2841795"/>
            <a:ext cx="142539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 smtClean="0">
                <a:solidFill>
                  <a:srgbClr val="FF0000"/>
                </a:solidFill>
              </a:rPr>
              <a:t>MISE EN OEUVRE</a:t>
            </a:r>
            <a:endParaRPr lang="en-US" sz="1350" dirty="0"/>
          </a:p>
        </p:txBody>
      </p:sp>
      <p:sp>
        <p:nvSpPr>
          <p:cNvPr id="29" name="TextBox 28"/>
          <p:cNvSpPr txBox="1"/>
          <p:nvPr/>
        </p:nvSpPr>
        <p:spPr>
          <a:xfrm>
            <a:off x="6860502" y="5330756"/>
            <a:ext cx="213636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 smtClean="0">
                <a:solidFill>
                  <a:srgbClr val="FF0000"/>
                </a:solidFill>
              </a:rPr>
              <a:t>SUIVI DE LA REPONSE</a:t>
            </a:r>
            <a:endParaRPr lang="en-US" sz="1350" b="1" dirty="0">
              <a:solidFill>
                <a:srgbClr val="FF0000"/>
              </a:solidFill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65759" y="277510"/>
            <a:ext cx="5949521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fr-FR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fr-FR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ngagements minimum </a:t>
            </a:r>
            <a:endParaRPr lang="fr-FR" sz="16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fr-FR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Eau</a:t>
            </a:r>
            <a:r>
              <a:rPr lang="fr-FR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Hygiène </a:t>
            </a:r>
            <a:r>
              <a:rPr lang="fr-FR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Assainissement pour </a:t>
            </a:r>
            <a:r>
              <a:rPr lang="fr-FR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garantir </a:t>
            </a:r>
            <a:r>
              <a:rPr lang="fr-FR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fr-FR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protection et </a:t>
            </a:r>
            <a:r>
              <a:rPr lang="fr-FR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fr-FR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dignité </a:t>
            </a:r>
            <a:r>
              <a:rPr lang="fr-FR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personnes </a:t>
            </a:r>
            <a:r>
              <a:rPr lang="fr-FR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affectées </a:t>
            </a: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9" name="Picture 18" descr="C:\Users\fbouvet\Desktop\WASH Cluster\Global WASH Cluster\Logo\washlogo2small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345" y="372087"/>
            <a:ext cx="2211679" cy="73820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65483" y="4649362"/>
            <a:ext cx="2579392" cy="11627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None/>
            </a:pPr>
            <a:r>
              <a:rPr lang="fr-F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Prioriser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participation des </a:t>
            </a:r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filles </a:t>
            </a: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(en particulier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adolescentes</a:t>
            </a: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</a:t>
            </a:r>
            <a:r>
              <a:rPr lang="fr-F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</a:t>
            </a:r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femmes </a:t>
            </a: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 le processus de consultation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8140" y="4349280"/>
            <a:ext cx="288008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 smtClean="0">
                <a:solidFill>
                  <a:srgbClr val="FF0000"/>
                </a:solidFill>
              </a:rPr>
              <a:t>A TOUTES LES ETAPES DE LA REPONSE</a:t>
            </a:r>
            <a:endParaRPr lang="en-US" sz="1350" dirty="0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>
            <a:off x="5597214" y="5330755"/>
            <a:ext cx="632698" cy="3079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16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9"/>
          <p:cNvSpPr>
            <a:spLocks noChangeArrowheads="1"/>
          </p:cNvSpPr>
          <p:nvPr/>
        </p:nvSpPr>
        <p:spPr bwMode="auto">
          <a:xfrm>
            <a:off x="416598" y="175990"/>
            <a:ext cx="6443904" cy="519113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3253" name="Rectangle 8"/>
          <p:cNvSpPr>
            <a:spLocks noChangeArrowheads="1"/>
          </p:cNvSpPr>
          <p:nvPr/>
        </p:nvSpPr>
        <p:spPr bwMode="auto">
          <a:xfrm>
            <a:off x="10579" y="5011399"/>
            <a:ext cx="4162425" cy="7079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050" b="1" dirty="0" smtClean="0">
                <a:solidFill>
                  <a:srgbClr val="FF0000"/>
                </a:solidFill>
                <a:latin typeface="+mn-lt"/>
              </a:rPr>
              <a:t>SUIVI DE LA REPONSE</a:t>
            </a:r>
          </a:p>
          <a:p>
            <a:pPr algn="just">
              <a:buNone/>
            </a:pPr>
            <a:r>
              <a:rPr lang="fr-FR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Suivre </a:t>
            </a:r>
            <a:r>
              <a:rPr lang="fr-FR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évaluer l'accès et l'utilisation sûrs et équitables </a:t>
            </a:r>
            <a:r>
              <a: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services fournis par les projets EHA</a:t>
            </a:r>
            <a:endParaRPr lang="fr-FR" altLang="en-US" sz="105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sz="105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3255" name="Rectangle 10"/>
          <p:cNvSpPr>
            <a:spLocks noChangeArrowheads="1"/>
          </p:cNvSpPr>
          <p:nvPr/>
        </p:nvSpPr>
        <p:spPr bwMode="auto">
          <a:xfrm>
            <a:off x="10579" y="1068415"/>
            <a:ext cx="4162424" cy="10883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000" b="1" dirty="0">
                <a:solidFill>
                  <a:srgbClr val="FF0000"/>
                </a:solidFill>
              </a:rPr>
              <a:t>EVALUATION DE BESOINS </a:t>
            </a:r>
            <a:endParaRPr lang="en-US" sz="1000" b="1" dirty="0">
              <a:solidFill>
                <a:srgbClr val="FF0000"/>
              </a:solidFill>
              <a:latin typeface="+mn-lt"/>
            </a:endParaRPr>
          </a:p>
          <a:p>
            <a:pPr>
              <a:buNone/>
            </a:pPr>
            <a:r>
              <a:rPr lang="fr-FR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Consulter</a:t>
            </a:r>
            <a:r>
              <a: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séparément  les filles, les garçons, les femmes et les hommes</a:t>
            </a:r>
            <a:r>
              <a: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compris les personnes âgées et les personnes handicapées, afin que les programmes EHA  soient conçus de manière à assurer un accès équitable et à réduire les risques violence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None/>
            </a:pPr>
            <a:endParaRPr lang="en-US" sz="1000" dirty="0">
              <a:latin typeface="+mn-lt"/>
            </a:endParaRPr>
          </a:p>
        </p:txBody>
      </p:sp>
      <p:sp>
        <p:nvSpPr>
          <p:cNvPr id="53257" name="Rectangle 13"/>
          <p:cNvSpPr>
            <a:spLocks noChangeArrowheads="1"/>
          </p:cNvSpPr>
          <p:nvPr/>
        </p:nvSpPr>
        <p:spPr bwMode="auto">
          <a:xfrm>
            <a:off x="10579" y="2351189"/>
            <a:ext cx="4162425" cy="9262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050" b="1" dirty="0" smtClean="0">
                <a:solidFill>
                  <a:srgbClr val="FF0000"/>
                </a:solidFill>
              </a:rPr>
              <a:t>CONCEPTION</a:t>
            </a:r>
          </a:p>
          <a:p>
            <a:pPr algn="just">
              <a:buNone/>
            </a:pPr>
            <a:r>
              <a: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Veiller à ce que les filles, les garçons, les femmes et les hommes, y compris les personnes âgées et les personnes handicapées aient </a:t>
            </a:r>
            <a:r>
              <a:rPr lang="fr-FR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accès à des services et infrastructures EHA appropriés et sûrs</a:t>
            </a:r>
            <a:endParaRPr lang="en-US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sz="1050" dirty="0"/>
          </a:p>
        </p:txBody>
      </p:sp>
      <p:sp>
        <p:nvSpPr>
          <p:cNvPr id="53259" name="Rectangle 15"/>
          <p:cNvSpPr>
            <a:spLocks noChangeArrowheads="1"/>
          </p:cNvSpPr>
          <p:nvPr/>
        </p:nvSpPr>
        <p:spPr bwMode="auto">
          <a:xfrm>
            <a:off x="10579" y="3516590"/>
            <a:ext cx="4162425" cy="12089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050" b="1" dirty="0" smtClean="0">
                <a:solidFill>
                  <a:srgbClr val="FF0000"/>
                </a:solidFill>
                <a:latin typeface="+mn-lt"/>
              </a:rPr>
              <a:t>MISE EN OEUVRE</a:t>
            </a:r>
          </a:p>
          <a:p>
            <a:pPr algn="just">
              <a:buNone/>
            </a:pPr>
            <a:r>
              <a: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Veiller à ce que les filles, les garçons, les femmes et les hommes, y compris les personnes âgées et les personnes handicapées aient accès à des mécanismes de </a:t>
            </a:r>
            <a:r>
              <a:rPr lang="fr-FR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retours d’information et de plaintes</a:t>
            </a:r>
            <a:r>
              <a: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afin que des mesures correctives puissent être prises pour répondre à leurs besoins spécifiques d’assistance et de protection 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sz="105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3263" name="Text Box 19"/>
          <p:cNvSpPr txBox="1">
            <a:spLocks noChangeArrowheads="1"/>
          </p:cNvSpPr>
          <p:nvPr/>
        </p:nvSpPr>
        <p:spPr bwMode="auto">
          <a:xfrm>
            <a:off x="616527" y="697885"/>
            <a:ext cx="219017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FR" altLang="en-US" sz="1500" b="1" i="1" dirty="0">
                <a:solidFill>
                  <a:schemeClr val="accent2">
                    <a:lumMod val="75000"/>
                  </a:schemeClr>
                </a:solidFill>
                <a:ea typeface="MS PGothic" pitchFamily="34" charset="-128"/>
              </a:rPr>
              <a:t>5 </a:t>
            </a:r>
            <a:r>
              <a:rPr lang="fr-FR" altLang="en-US" sz="1500" b="1" i="1" dirty="0" smtClean="0">
                <a:solidFill>
                  <a:schemeClr val="accent2">
                    <a:lumMod val="75000"/>
                  </a:schemeClr>
                </a:solidFill>
                <a:ea typeface="MS PGothic" pitchFamily="34" charset="-128"/>
              </a:rPr>
              <a:t>engagements</a:t>
            </a:r>
            <a:endParaRPr lang="fr-FR" altLang="en-US" sz="1500" b="1" i="1" dirty="0">
              <a:solidFill>
                <a:schemeClr val="accent2">
                  <a:lumMod val="75000"/>
                </a:schemeClr>
              </a:solidFill>
              <a:ea typeface="MS PGothic" pitchFamily="34" charset="-128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80602" y="183588"/>
            <a:ext cx="6532842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None/>
            </a:pPr>
            <a:r>
              <a:rPr lang="fr-FR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Engagements minimum Eau, Hygiène et Assainissement pour garantir la protection et la dignité des personnes affectées </a:t>
            </a: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10579" y="5956789"/>
            <a:ext cx="4162424" cy="6500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050" b="1" dirty="0">
                <a:solidFill>
                  <a:srgbClr val="FF0000"/>
                </a:solidFill>
              </a:rPr>
              <a:t>A TOUTES LES ETAPES DE LA </a:t>
            </a:r>
            <a:r>
              <a:rPr lang="en-US" sz="1050" b="1" dirty="0" smtClean="0">
                <a:solidFill>
                  <a:srgbClr val="FF0000"/>
                </a:solidFill>
              </a:rPr>
              <a:t>REPONSE</a:t>
            </a:r>
          </a:p>
          <a:p>
            <a:pPr algn="just">
              <a:buNone/>
            </a:pPr>
            <a:r>
              <a:rPr lang="fr-FR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Prioriser</a:t>
            </a:r>
            <a:r>
              <a: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participation des filles </a:t>
            </a:r>
            <a:r>
              <a: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(en particulier des adolescentes) </a:t>
            </a:r>
            <a:r>
              <a:rPr lang="fr-FR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des femmes </a:t>
            </a:r>
            <a:r>
              <a:rPr lang="fr-FR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dans le processus de consultation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sz="1050" dirty="0"/>
          </a:p>
          <a:p>
            <a:pPr algn="ctr">
              <a:buNone/>
            </a:pPr>
            <a:endParaRPr lang="en-US" sz="1050" b="1" dirty="0">
              <a:solidFill>
                <a:srgbClr val="FF0000"/>
              </a:solidFill>
              <a:latin typeface="+mn-lt"/>
            </a:endParaRPr>
          </a:p>
          <a:p>
            <a:pPr lvl="0">
              <a:buNone/>
            </a:pPr>
            <a:endParaRPr lang="en-NZ" sz="1500" b="1" dirty="0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4530724" y="1063495"/>
            <a:ext cx="5315882" cy="12036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évaluations EHA INCLUENT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l'identification des besoins spécifiques des filles,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garçons, des femmes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hommes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compris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personnes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âgées et des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personnes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situation de handicap,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termes de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sécurité, de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dignité et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d'accès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équitable </a:t>
            </a:r>
            <a:endParaRPr lang="fr-FR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 emplacement et la conception des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installations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EHA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sont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déterminées grâce a la consultation séparée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filles, des garçons, des femmes, des hommes, y compris les personnes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âgées et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personnes handicapées,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afin de garantir un accès équitable et de minimiser les risques de violence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4522787" y="2317224"/>
            <a:ext cx="5315882" cy="1044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000" dirty="0"/>
              <a:t>Les  infrastructures EHA sont conçues pour répondre </a:t>
            </a:r>
            <a:r>
              <a:rPr lang="fr-FR" sz="1000" dirty="0" smtClean="0"/>
              <a:t>aux besoins distincts de  </a:t>
            </a:r>
            <a:r>
              <a:rPr lang="fr-FR" sz="1000" dirty="0"/>
              <a:t>dignité, </a:t>
            </a:r>
            <a:r>
              <a:rPr lang="fr-FR" sz="1000" dirty="0" smtClean="0"/>
              <a:t>de </a:t>
            </a:r>
            <a:r>
              <a:rPr lang="fr-FR" sz="1000" dirty="0"/>
              <a:t>sécurité et </a:t>
            </a:r>
            <a:r>
              <a:rPr lang="fr-FR" sz="1000" dirty="0" smtClean="0"/>
              <a:t>d'accès (par </a:t>
            </a:r>
            <a:r>
              <a:rPr lang="fr-FR" sz="1000" dirty="0" err="1" smtClean="0"/>
              <a:t>exp</a:t>
            </a:r>
            <a:r>
              <a:rPr lang="fr-FR" sz="1000" dirty="0" smtClean="0"/>
              <a:t>. </a:t>
            </a:r>
            <a:r>
              <a:rPr lang="fr-FR" sz="1000" dirty="0"/>
              <a:t>toutes les </a:t>
            </a:r>
            <a:r>
              <a:rPr lang="fr-FR" sz="1000" dirty="0" smtClean="0"/>
              <a:t>latrines et douches publiques </a:t>
            </a:r>
            <a:r>
              <a:rPr lang="fr-FR" sz="1000" dirty="0"/>
              <a:t>sont </a:t>
            </a:r>
            <a:r>
              <a:rPr lang="fr-FR" sz="1000" dirty="0" smtClean="0"/>
              <a:t>séparées </a:t>
            </a:r>
            <a:r>
              <a:rPr lang="fr-FR" sz="1000" dirty="0"/>
              <a:t>par sexe, ont des serrures à l'intérieur</a:t>
            </a:r>
            <a:r>
              <a:rPr lang="fr-FR" sz="1000" dirty="0" smtClean="0"/>
              <a:t>, </a:t>
            </a:r>
            <a:r>
              <a:rPr lang="fr-FR" sz="1000" dirty="0"/>
              <a:t>de la lumière, </a:t>
            </a:r>
            <a:r>
              <a:rPr lang="fr-FR" sz="1000" dirty="0" smtClean="0"/>
              <a:t>un pictogramme </a:t>
            </a:r>
            <a:r>
              <a:rPr lang="fr-FR" sz="1000" dirty="0"/>
              <a:t>et </a:t>
            </a:r>
            <a:r>
              <a:rPr lang="fr-FR" sz="1000" dirty="0" smtClean="0"/>
              <a:t>sont accessibles aux </a:t>
            </a:r>
            <a:r>
              <a:rPr lang="fr-FR" sz="1000" dirty="0"/>
              <a:t>personnes handicapées ...). </a:t>
            </a:r>
            <a:r>
              <a:rPr lang="fr-FR" sz="1000" dirty="0" smtClean="0"/>
              <a:t>Ceci </a:t>
            </a:r>
            <a:r>
              <a:rPr lang="fr-FR" sz="1000" dirty="0"/>
              <a:t>comprend les installations EHA dans les espaces dédiés aux enfants. </a:t>
            </a:r>
            <a:endParaRPr lang="en-US" sz="1000" dirty="0"/>
          </a:p>
          <a:p>
            <a:pPr marL="171450" lvl="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besoins en matériel d’hygiène intime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filles et des femmes sont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satisfaits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4522787" y="3404589"/>
            <a:ext cx="5315882" cy="15315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 utilisateurs des infrastructures EHA (filles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garçons, femmes, hommes, y compris les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personnes âgées et les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personnes handicapées) sont informés de leurs droits et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comprennent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mécanismes de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retour d’information et de plaintes relatifs aux programmes EHA. 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organisations membres du cluster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les plateformes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coordination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mettent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place un mécanisme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retour d’information et de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plaintes, avec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pour les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bénéficiaires,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prennent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mesures correctives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nécessaires pour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résoudre les problèmes de sécurité,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dignité et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d'accès soulevés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 les utilisateurs et / ou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redéfinir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leur assistance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6273800" y="748474"/>
            <a:ext cx="212199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fr-FR" altLang="en-US" sz="1500" b="1" i="1" dirty="0" smtClean="0">
                <a:solidFill>
                  <a:schemeClr val="accent2">
                    <a:lumMod val="75000"/>
                  </a:schemeClr>
                </a:solidFill>
                <a:ea typeface="MS PGothic" pitchFamily="34" charset="-128"/>
              </a:rPr>
              <a:t>Résultats attendus</a:t>
            </a:r>
            <a:endParaRPr lang="fr-FR" altLang="en-US" sz="1500" b="1" i="1" dirty="0">
              <a:solidFill>
                <a:schemeClr val="accent2">
                  <a:lumMod val="75000"/>
                </a:schemeClr>
              </a:solidFill>
              <a:ea typeface="MS PGothic" pitchFamily="34" charset="-128"/>
            </a:endParaRP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4530724" y="5011398"/>
            <a:ext cx="5331756" cy="11608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outils de s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uivi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évaluation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incluent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collecte de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données par sexe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âge sur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l'accès et l'utilisation des installations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EHA,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compris sur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sentiment de sécurité des usagers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collecte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l’analyse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données désagrégées sur les bénéficiaires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ainsi que l’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informations sur les personnes âgées et les personnes handicapées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contribuent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à améliorer l'accès et l'utilisation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équitables et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sûrs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 EHA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4514850" y="6214610"/>
            <a:ext cx="5331756" cy="3922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groupes de discussions séparés sont 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organisés pour les femmes et les filles 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lors de l’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é</a:t>
            </a:r>
            <a:r>
              <a:rPr lang="fr-FR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valuation des besoins et aux différentes étapes de ​​</a:t>
            </a:r>
            <a:r>
              <a:rPr lang="fr-FR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réponse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4" name="Picture 33" descr="C:\Users\fbouvet\Desktop\WASH Cluster\Global WASH Cluster\Logo\washlogo2smal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307" y="130533"/>
            <a:ext cx="1500147" cy="487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427" y="38562"/>
            <a:ext cx="931055" cy="101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ight Arrow 26"/>
          <p:cNvSpPr/>
          <p:nvPr/>
        </p:nvSpPr>
        <p:spPr>
          <a:xfrm>
            <a:off x="4170361" y="4198204"/>
            <a:ext cx="352426" cy="14577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Right Arrow 29"/>
          <p:cNvSpPr/>
          <p:nvPr/>
        </p:nvSpPr>
        <p:spPr>
          <a:xfrm>
            <a:off x="4178298" y="5510039"/>
            <a:ext cx="352426" cy="14577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ight Arrow 30"/>
          <p:cNvSpPr/>
          <p:nvPr/>
        </p:nvSpPr>
        <p:spPr>
          <a:xfrm>
            <a:off x="4178298" y="6345766"/>
            <a:ext cx="352426" cy="14577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Right Arrow 35"/>
          <p:cNvSpPr/>
          <p:nvPr/>
        </p:nvSpPr>
        <p:spPr>
          <a:xfrm>
            <a:off x="4178298" y="2710900"/>
            <a:ext cx="352426" cy="14577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Right Arrow 36"/>
          <p:cNvSpPr/>
          <p:nvPr/>
        </p:nvSpPr>
        <p:spPr>
          <a:xfrm>
            <a:off x="4178298" y="1341765"/>
            <a:ext cx="352426" cy="14577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152478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</TotalTime>
  <Words>784</Words>
  <Application>Microsoft Office PowerPoint</Application>
  <PresentationFormat>A4 Paper (210x297 mm)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Arial</vt:lpstr>
      <vt:lpstr>Calibri</vt:lpstr>
      <vt:lpstr>Calibri Light</vt:lpstr>
      <vt:lpstr>Tahoma</vt:lpstr>
      <vt:lpstr>Verdana</vt:lpstr>
      <vt:lpstr>Wingdings</vt:lpstr>
      <vt:lpstr>Office Theme</vt:lpstr>
      <vt:lpstr>PowerPoint Presentation</vt:lpstr>
      <vt:lpstr>PowerPoint Presentation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Delphine Brun</dc:creator>
  <cp:lastModifiedBy>Delphine Brun</cp:lastModifiedBy>
  <cp:revision>47</cp:revision>
  <cp:lastPrinted>2014-09-25T13:08:04Z</cp:lastPrinted>
  <dcterms:created xsi:type="dcterms:W3CDTF">2014-07-03T09:21:49Z</dcterms:created>
  <dcterms:modified xsi:type="dcterms:W3CDTF">2014-10-14T13:24:20Z</dcterms:modified>
</cp:coreProperties>
</file>