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0" r:id="rId2"/>
  </p:sldMasterIdLst>
  <p:notesMasterIdLst>
    <p:notesMasterId r:id="rId14"/>
  </p:notesMasterIdLst>
  <p:sldIdLst>
    <p:sldId id="334" r:id="rId3"/>
    <p:sldId id="449" r:id="rId4"/>
    <p:sldId id="451" r:id="rId5"/>
    <p:sldId id="446" r:id="rId6"/>
    <p:sldId id="448" r:id="rId7"/>
    <p:sldId id="341" r:id="rId8"/>
    <p:sldId id="445" r:id="rId9"/>
    <p:sldId id="450" r:id="rId10"/>
    <p:sldId id="346" r:id="rId11"/>
    <p:sldId id="350" r:id="rId12"/>
    <p:sldId id="41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fiye Kazim" initials="Z.K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62"/>
    <a:srgbClr val="EE5859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28" autoAdjust="0"/>
    <p:restoredTop sz="81443" autoAdjust="0"/>
  </p:normalViewPr>
  <p:slideViewPr>
    <p:cSldViewPr snapToGrid="0" showGuides="1">
      <p:cViewPr varScale="1">
        <p:scale>
          <a:sx n="39" d="100"/>
          <a:sy n="39" d="100"/>
        </p:scale>
        <p:origin x="132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22114-404C-4D26-8D8F-FE19B06A6082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5AE15-0E2B-4ACD-9397-1AD575587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A55335-5B51-4E27-8AC3-DADB076D14A2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786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 would just facilitate the process between Y/B</a:t>
            </a:r>
            <a:r>
              <a:rPr lang="en-US" baseline="0" dirty="0"/>
              <a:t> for them to recall the main steps both in designing the indicator list and including them in the main dc initiatives – and related challenges. I will note down in real rime – then open the discussion to collect additional feedback from the participants.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AE15-0E2B-4ACD-9397-1AD57558779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89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A55335-5B51-4E27-8AC3-DADB076D14A2}" type="slidenum">
              <a:rPr lang="fr-FR" altLang="en-US" smtClean="0"/>
              <a:pPr>
                <a:defRPr/>
              </a:pPr>
              <a:t>11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7382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AE15-0E2B-4ACD-9397-1AD5755877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Recent years have witnessed the multiplication of indicators and tools. This proliferation has allowed exploring alternative ways of collecting data, and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improve data collection techniques.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AE15-0E2B-4ACD-9397-1AD5755877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1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has however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led to a generalized inflation with the multiplication of indicators, tools, questions banks, etc.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AE15-0E2B-4ACD-9397-1AD5755877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now the need of harmonisation and standardisation.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AE15-0E2B-4ACD-9397-1AD5755877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56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we need standardisation?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promote best practices, enhance comparability of data within and across humanitarian crises, and perhaps more importantly to save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resources and not to bother the people we are meant to serve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Let me quote the 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GB here “</a:t>
            </a:r>
            <a:r>
              <a:rPr lang="en-US" dirty="0"/>
              <a:t>the proliferation</a:t>
            </a:r>
            <a:r>
              <a:rPr lang="en-US" baseline="0" dirty="0"/>
              <a:t> of </a:t>
            </a:r>
            <a:r>
              <a:rPr lang="en-US" dirty="0"/>
              <a:t>uncoordinated needs assessments leads to duplication, wasted resources and putting a burden on affected populations”.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easy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easy process, but a much needed one: the key indicator list is a way to promote this important process at the country level.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AE15-0E2B-4ACD-9397-1AD5755877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48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Flexible enough: idea for the tools is that they should be flexible enough to be “inserted” into any type of WASH assessment, whether that is a rapid IRNA, multisector assessment, WASH assessment or KAP survey. It should also be included in, or at least aligned with, multi-sectoral assessment tools such as the ones IOM, HCR or OCHA usually have in country. </a:t>
            </a: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AE15-0E2B-4ACD-9397-1AD57558779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86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AE15-0E2B-4ACD-9397-1AD5755877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44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</a:t>
            </a:r>
            <a:r>
              <a:rPr lang="en-US" baseline="0" dirty="0"/>
              <a:t> I will ask the coordinators to give a brief overview of their core indicators and questions (including what was the focus that was adopted, which parts have been prioritize and why, what was decided to keep out, etc.). I will also prepare a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synopsis document where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BGD and YEM indicators can be compared to hand out to the participants.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AE15-0E2B-4ACD-9397-1AD5755877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09689"/>
            <a:ext cx="6858000" cy="2387600"/>
          </a:xfrm>
        </p:spPr>
        <p:txBody>
          <a:bodyPr anchor="b"/>
          <a:lstStyle>
            <a:lvl1pPr algn="ctr">
              <a:defRPr sz="4500"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90362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Arial Narrow" panose="020B0606020202030204" pitchFamily="34" charset="0"/>
              </a:defRPr>
            </a:lvl1pPr>
            <a:lvl2pPr marL="342887" indent="0" algn="ctr">
              <a:buNone/>
              <a:defRPr sz="1500"/>
            </a:lvl2pPr>
            <a:lvl3pPr marL="685773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8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3276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 rot="5400000">
            <a:off x="4288631" y="2002632"/>
            <a:ext cx="566737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>
              <a:latin typeface="Trade Gothic LT Std" panose="00000500000000000000" pitchFamily="50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237288"/>
            <a:ext cx="9144000" cy="714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GB" altLang="en-US"/>
          </a:p>
        </p:txBody>
      </p:sp>
      <p:pic>
        <p:nvPicPr>
          <p:cNvPr id="7" name="Picture 9" descr="REACH-Powerpoint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51347" y="1412776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8912" cy="864096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8931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520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480CC65-174D-4E20-AC51-805CA700C50F}" type="datetime1">
              <a:rPr lang="en-GB"/>
              <a:pPr>
                <a:defRPr/>
              </a:pPr>
              <a:t>04/12/2017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fr-CH"/>
              <a:t>Enter presentation title here….</a:t>
            </a:r>
            <a:endParaRPr lang="fr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1062E57-B684-4479-AA58-5F57626F15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093804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5D6278C-4CEF-48D3-A8B9-F25A4BA2B29F}" type="datetime1">
              <a:rPr lang="en-GB"/>
              <a:pPr>
                <a:defRPr/>
              </a:pPr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fr-CH"/>
              <a:t>Enter presentation title here….</a:t>
            </a:r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E831408-9835-4E32-A176-2C466B2E41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783826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374" y="997528"/>
            <a:ext cx="7886700" cy="693161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374" y="1847850"/>
            <a:ext cx="7886700" cy="4351338"/>
          </a:xfrm>
        </p:spPr>
        <p:txBody>
          <a:bodyPr/>
          <a:lstStyle>
            <a:lvl1pPr marL="171443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1pPr>
            <a:lvl2pPr marL="514329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2pPr>
            <a:lvl3pPr marL="857216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3pPr>
            <a:lvl4pPr marL="1200102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4pPr>
            <a:lvl5pPr marL="1542988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5098"/>
            <a:ext cx="1191578" cy="3643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</a:rPr>
              <a:t>Mobile Data Collection Training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5149" y="6492240"/>
            <a:ext cx="2238851" cy="3657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47890F-0BAA-4056-9346-847D9CB2B9DA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5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171443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1pPr>
            <a:lvl2pPr marL="514329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2pPr>
            <a:lvl3pPr marL="857216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3pPr>
            <a:lvl4pPr marL="1200102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4pPr>
            <a:lvl5pPr marL="1542988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171443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1pPr>
            <a:lvl2pPr marL="514329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2pPr>
            <a:lvl3pPr marL="857216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3pPr>
            <a:lvl4pPr marL="1200102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4pPr>
            <a:lvl5pPr marL="1542988" indent="-171443">
              <a:buFont typeface="Arial" panose="020B0604020202020204" pitchFamily="34" charset="0"/>
              <a:buChar char="•"/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</a:rPr>
              <a:t>Mobile Data Collection Training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088B79C-10CE-4AB0-8BEA-F163E2DE1B55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3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01519"/>
            <a:ext cx="7886700" cy="7891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7" indent="0">
              <a:buNone/>
              <a:defRPr sz="1500" b="1"/>
            </a:lvl2pPr>
            <a:lvl3pPr marL="685773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8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>
            <a:lvl1pPr marL="171443" indent="-171443">
              <a:buFont typeface="Arial" panose="020B0604020202020204" pitchFamily="34" charset="0"/>
              <a:buChar char="•"/>
              <a:defRPr/>
            </a:lvl1pPr>
            <a:lvl2pPr marL="514329" indent="-171443">
              <a:buFont typeface="Arial" panose="020B0604020202020204" pitchFamily="34" charset="0"/>
              <a:buChar char="•"/>
              <a:defRPr/>
            </a:lvl2pPr>
            <a:lvl3pPr marL="857216" indent="-171443">
              <a:buFont typeface="Arial" panose="020B0604020202020204" pitchFamily="34" charset="0"/>
              <a:buChar char="•"/>
              <a:defRPr/>
            </a:lvl3pPr>
            <a:lvl4pPr marL="1200102" indent="-171443">
              <a:buFont typeface="Arial" panose="020B0604020202020204" pitchFamily="34" charset="0"/>
              <a:buChar char="•"/>
              <a:defRPr/>
            </a:lvl4pPr>
            <a:lvl5pPr marL="1542988" indent="-17144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7" indent="0">
              <a:buNone/>
              <a:defRPr sz="1500" b="1"/>
            </a:lvl2pPr>
            <a:lvl3pPr marL="685773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8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684588"/>
          </a:xfrm>
        </p:spPr>
        <p:txBody>
          <a:bodyPr/>
          <a:lstStyle>
            <a:lvl1pPr marL="171443" indent="-171443">
              <a:buFont typeface="Arial" panose="020B0604020202020204" pitchFamily="34" charset="0"/>
              <a:buChar char="•"/>
              <a:defRPr/>
            </a:lvl1pPr>
            <a:lvl2pPr marL="514329" indent="-171443">
              <a:buFont typeface="Arial" panose="020B0604020202020204" pitchFamily="34" charset="0"/>
              <a:buChar char="•"/>
              <a:defRPr/>
            </a:lvl2pPr>
            <a:lvl3pPr marL="857216" indent="-171443">
              <a:buFont typeface="Arial" panose="020B0604020202020204" pitchFamily="34" charset="0"/>
              <a:buChar char="•"/>
              <a:defRPr/>
            </a:lvl3pPr>
            <a:lvl4pPr marL="1200102" indent="-171443">
              <a:buFont typeface="Arial" panose="020B0604020202020204" pitchFamily="34" charset="0"/>
              <a:buChar char="•"/>
              <a:defRPr/>
            </a:lvl4pPr>
            <a:lvl5pPr marL="1542988" indent="-17144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E478F-5AC9-4221-B86D-37C85C282222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4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DA285CC-C6A2-4913-AC59-BB56FFDBC735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6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1076-8635-436F-82D1-04146F3242C2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3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 rot="5400000">
            <a:off x="4261644" y="1975644"/>
            <a:ext cx="620712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>
              <a:latin typeface="Trade Gothic LT Std" panose="00000500000000000000" pitchFamily="50" charset="0"/>
            </a:endParaRPr>
          </a:p>
        </p:txBody>
      </p:sp>
      <p:pic>
        <p:nvPicPr>
          <p:cNvPr id="5" name="Picture 9" descr="REACH-Powerpoint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237288"/>
            <a:ext cx="9144000" cy="714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221413"/>
            <a:ext cx="1763712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08912" cy="864096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1211752"/>
            <a:ext cx="8208912" cy="4377487"/>
          </a:xfrm>
        </p:spPr>
        <p:txBody>
          <a:bodyPr/>
          <a:lstStyle>
            <a:lvl1pPr marL="0" indent="0" algn="l">
              <a:buNone/>
              <a:defRPr sz="3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Cliquez pour modifier le style des sous-titres du masque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6835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536504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08912" cy="864096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7312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 rot="5400000">
            <a:off x="4288631" y="2002632"/>
            <a:ext cx="566737" cy="9144000"/>
          </a:xfrm>
          <a:prstGeom prst="rect">
            <a:avLst/>
          </a:prstGeom>
          <a:solidFill>
            <a:srgbClr val="5A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>
              <a:latin typeface="Trade Gothic LT Std" panose="00000500000000000000" pitchFamily="50" charset="0"/>
            </a:endParaRPr>
          </a:p>
        </p:txBody>
      </p:sp>
      <p:pic>
        <p:nvPicPr>
          <p:cNvPr id="5" name="Picture 9" descr="REACH-Powerpoint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REACH-Powerpoint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25923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714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089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08912" cy="864096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791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54380" y="1064419"/>
            <a:ext cx="7635240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943"/>
            <a:ext cx="7886700" cy="43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240"/>
            <a:ext cx="3086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75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ea typeface="+mn-ea"/>
              </a:rPr>
              <a:t>Mobile Data Collection Training</a:t>
            </a:r>
            <a:endParaRPr lang="en-US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240"/>
            <a:ext cx="20574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75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11380990-B553-49B6-8621-8EBB6C128EBE}" type="slidenum">
              <a:rPr lang="en-US" altLang="en-US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240"/>
            <a:ext cx="20574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75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ea typeface="+mn-ea"/>
            </a:endParaRPr>
          </a:p>
        </p:txBody>
      </p:sp>
      <p:pic>
        <p:nvPicPr>
          <p:cNvPr id="1031" name="Picture 1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" y="100013"/>
            <a:ext cx="2235993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61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l" defTabSz="6843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4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  <a:lvl2pPr algn="l" defTabSz="6843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40">
          <a:solidFill>
            <a:schemeClr val="tx1"/>
          </a:solidFill>
          <a:latin typeface="Arial Narrow" panose="020B0606020202030204" pitchFamily="34" charset="0"/>
        </a:defRPr>
      </a:lvl2pPr>
      <a:lvl3pPr algn="l" defTabSz="6843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40">
          <a:solidFill>
            <a:schemeClr val="tx1"/>
          </a:solidFill>
          <a:latin typeface="Arial Narrow" panose="020B0606020202030204" pitchFamily="34" charset="0"/>
        </a:defRPr>
      </a:lvl3pPr>
      <a:lvl4pPr algn="l" defTabSz="6843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40">
          <a:solidFill>
            <a:schemeClr val="tx1"/>
          </a:solidFill>
          <a:latin typeface="Arial Narrow" panose="020B0606020202030204" pitchFamily="34" charset="0"/>
        </a:defRPr>
      </a:lvl4pPr>
      <a:lvl5pPr algn="l" defTabSz="6843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40">
          <a:solidFill>
            <a:schemeClr val="tx1"/>
          </a:solidFill>
          <a:latin typeface="Arial Narrow" panose="020B0606020202030204" pitchFamily="34" charset="0"/>
        </a:defRPr>
      </a:lvl5pPr>
      <a:lvl6pPr marL="411480" algn="l" defTabSz="684372" rtl="0" fontAlgn="base">
        <a:lnSpc>
          <a:spcPct val="90000"/>
        </a:lnSpc>
        <a:spcBef>
          <a:spcPct val="0"/>
        </a:spcBef>
        <a:spcAft>
          <a:spcPct val="0"/>
        </a:spcAft>
        <a:defRPr sz="3240">
          <a:solidFill>
            <a:schemeClr val="tx1"/>
          </a:solidFill>
          <a:latin typeface="Arial Narrow" panose="020B0606020202030204" pitchFamily="34" charset="0"/>
        </a:defRPr>
      </a:lvl6pPr>
      <a:lvl7pPr marL="822960" algn="l" defTabSz="684372" rtl="0" fontAlgn="base">
        <a:lnSpc>
          <a:spcPct val="90000"/>
        </a:lnSpc>
        <a:spcBef>
          <a:spcPct val="0"/>
        </a:spcBef>
        <a:spcAft>
          <a:spcPct val="0"/>
        </a:spcAft>
        <a:defRPr sz="3240">
          <a:solidFill>
            <a:schemeClr val="tx1"/>
          </a:solidFill>
          <a:latin typeface="Arial Narrow" panose="020B0606020202030204" pitchFamily="34" charset="0"/>
        </a:defRPr>
      </a:lvl7pPr>
      <a:lvl8pPr marL="1234440" algn="l" defTabSz="684372" rtl="0" fontAlgn="base">
        <a:lnSpc>
          <a:spcPct val="90000"/>
        </a:lnSpc>
        <a:spcBef>
          <a:spcPct val="0"/>
        </a:spcBef>
        <a:spcAft>
          <a:spcPct val="0"/>
        </a:spcAft>
        <a:defRPr sz="3240">
          <a:solidFill>
            <a:schemeClr val="tx1"/>
          </a:solidFill>
          <a:latin typeface="Arial Narrow" panose="020B0606020202030204" pitchFamily="34" charset="0"/>
        </a:defRPr>
      </a:lvl8pPr>
      <a:lvl9pPr marL="1645920" algn="l" defTabSz="684372" rtl="0" fontAlgn="base">
        <a:lnSpc>
          <a:spcPct val="90000"/>
        </a:lnSpc>
        <a:spcBef>
          <a:spcPct val="0"/>
        </a:spcBef>
        <a:spcAft>
          <a:spcPct val="0"/>
        </a:spcAft>
        <a:defRPr sz="3240">
          <a:solidFill>
            <a:schemeClr val="tx1"/>
          </a:solidFill>
          <a:latin typeface="Arial Narrow" panose="020B0606020202030204" pitchFamily="34" charset="0"/>
        </a:defRPr>
      </a:lvl9pPr>
    </p:titleStyle>
    <p:bodyStyle>
      <a:lvl1pPr marL="170022" indent="-170022" algn="l" defTabSz="684372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512922" indent="-170022" algn="l" defTabSz="684372" rtl="0" eaLnBrk="0" fontAlgn="base" hangingPunct="0">
        <a:lnSpc>
          <a:spcPct val="90000"/>
        </a:lnSpc>
        <a:spcBef>
          <a:spcPts val="372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855822" indent="-170022" algn="l" defTabSz="684372" rtl="0" eaLnBrk="0" fontAlgn="base" hangingPunct="0">
        <a:lnSpc>
          <a:spcPct val="90000"/>
        </a:lnSpc>
        <a:spcBef>
          <a:spcPts val="372"/>
        </a:spcBef>
        <a:spcAft>
          <a:spcPct val="0"/>
        </a:spcAft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198722" indent="-170022" algn="l" defTabSz="684372" rtl="0" eaLnBrk="0" fontAlgn="base" hangingPunct="0">
        <a:lnSpc>
          <a:spcPct val="90000"/>
        </a:lnSpc>
        <a:spcBef>
          <a:spcPts val="372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541622" indent="-170022" algn="l" defTabSz="684372" rtl="0" eaLnBrk="0" fontAlgn="base" hangingPunct="0">
        <a:lnSpc>
          <a:spcPct val="90000"/>
        </a:lnSpc>
        <a:spcBef>
          <a:spcPts val="372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1885874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1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7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3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3" algn="l" defTabSz="68577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5" algn="l" defTabSz="68577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2" algn="l" defTabSz="68577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8" algn="l" defTabSz="68577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0" algn="l" defTabSz="68577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1027" name="Titre 1"/>
          <p:cNvSpPr txBox="1">
            <a:spLocks/>
          </p:cNvSpPr>
          <p:nvPr userDrawn="1"/>
        </p:nvSpPr>
        <p:spPr bwMode="auto">
          <a:xfrm>
            <a:off x="468313" y="260350"/>
            <a:ext cx="82073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fr-CH" altLang="en-US" sz="3200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3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27582" y="2290171"/>
            <a:ext cx="7692390" cy="1378744"/>
          </a:xfr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en-US" sz="5400" b="1" dirty="0">
                <a:solidFill>
                  <a:schemeClr val="accent1"/>
                </a:solidFill>
              </a:rPr>
              <a:t>Developing and using Core Indicators and Questions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07952" y="4008096"/>
            <a:ext cx="6731649" cy="2180901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3200" dirty="0">
                <a:solidFill>
                  <a:srgbClr val="000000"/>
                </a:solidFill>
              </a:rPr>
              <a:t>Geneva, Switzerland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3200" dirty="0">
                <a:solidFill>
                  <a:srgbClr val="000000"/>
                </a:solidFill>
              </a:rPr>
              <a:t>5 December 2017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10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378745"/>
            <a:ext cx="8352928" cy="692651"/>
          </a:xfrm>
        </p:spPr>
        <p:txBody>
          <a:bodyPr/>
          <a:lstStyle/>
          <a:p>
            <a:pPr marL="0" indent="0">
              <a:buNone/>
            </a:pPr>
            <a:r>
              <a:rPr lang="en-GB" kern="1200" dirty="0"/>
              <a:t>    Experience-sharing on process and challenges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514649"/>
            <a:ext cx="8676456" cy="864096"/>
          </a:xfrm>
        </p:spPr>
        <p:txBody>
          <a:bodyPr/>
          <a:lstStyle/>
          <a:p>
            <a:r>
              <a:rPr lang="en-US" sz="4000" dirty="0"/>
              <a:t>Designing Core Indicators/Questions</a:t>
            </a:r>
            <a:endParaRPr lang="en-GB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5048"/>
              </p:ext>
            </p:extLst>
          </p:nvPr>
        </p:nvGraphicFramePr>
        <p:xfrm>
          <a:off x="0" y="2074888"/>
          <a:ext cx="9144000" cy="478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3742208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98316722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3613887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208996310"/>
                    </a:ext>
                  </a:extLst>
                </a:gridCol>
              </a:tblGrid>
              <a:tr h="52497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YEMEN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BANGLADESH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134207"/>
                  </a:ext>
                </a:extLst>
              </a:tr>
              <a:tr h="53226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STEPS</a:t>
                      </a:r>
                    </a:p>
                  </a:txBody>
                  <a:tcPr>
                    <a:solidFill>
                      <a:srgbClr val="0064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CHALLENGES</a:t>
                      </a:r>
                    </a:p>
                  </a:txBody>
                  <a:tcPr>
                    <a:solidFill>
                      <a:srgbClr val="0064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STEPS</a:t>
                      </a:r>
                    </a:p>
                  </a:txBody>
                  <a:tcPr>
                    <a:solidFill>
                      <a:srgbClr val="0064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CHALLENGES</a:t>
                      </a:r>
                    </a:p>
                  </a:txBody>
                  <a:tcPr>
                    <a:solidFill>
                      <a:srgbClr val="0064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7566"/>
                  </a:ext>
                </a:extLst>
              </a:tr>
              <a:tr h="5322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791467"/>
                  </a:ext>
                </a:extLst>
              </a:tr>
              <a:tr h="5322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151518"/>
                  </a:ext>
                </a:extLst>
              </a:tr>
              <a:tr h="5322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765741"/>
                  </a:ext>
                </a:extLst>
              </a:tr>
              <a:tr h="5322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529366"/>
                  </a:ext>
                </a:extLst>
              </a:tr>
              <a:tr h="5322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433456"/>
                  </a:ext>
                </a:extLst>
              </a:tr>
              <a:tr h="5322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839341"/>
                  </a:ext>
                </a:extLst>
              </a:tr>
              <a:tr h="5322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508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01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864" y="743925"/>
            <a:ext cx="8208912" cy="864096"/>
          </a:xfrm>
        </p:spPr>
        <p:txBody>
          <a:bodyPr/>
          <a:lstStyle/>
          <a:p>
            <a:r>
              <a:rPr lang="en-US" sz="4000" dirty="0"/>
              <a:t>Next steps?</a:t>
            </a:r>
            <a:endParaRPr lang="en-GB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08021"/>
            <a:ext cx="8497552" cy="4536504"/>
          </a:xfrm>
        </p:spPr>
        <p:txBody>
          <a:bodyPr/>
          <a:lstStyle/>
          <a:p>
            <a:r>
              <a:rPr lang="en-US" dirty="0"/>
              <a:t>Mainstream the core indicator approach in the different countries</a:t>
            </a:r>
          </a:p>
          <a:p>
            <a:r>
              <a:rPr lang="en-US" dirty="0"/>
              <a:t>Release the GWC Indicator and Question Bank (IQB)</a:t>
            </a:r>
          </a:p>
          <a:p>
            <a:r>
              <a:rPr lang="en-US" dirty="0"/>
              <a:t>Review the IQB mid-2018 to ensure:</a:t>
            </a:r>
          </a:p>
          <a:p>
            <a:pPr lvl="1"/>
            <a:r>
              <a:rPr lang="en-US" dirty="0"/>
              <a:t>Alignment with tools used by other data collection initiatives (DTM, etc.)</a:t>
            </a:r>
          </a:p>
          <a:p>
            <a:pPr lvl="1"/>
            <a:r>
              <a:rPr lang="en-US" dirty="0"/>
              <a:t>Compliance with reviewed standards (Sphere)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4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5009" y="2869976"/>
            <a:ext cx="7474227" cy="1403850"/>
          </a:xfrm>
        </p:spPr>
        <p:txBody>
          <a:bodyPr/>
          <a:lstStyle/>
          <a:p>
            <a:r>
              <a:rPr lang="en-US" sz="4000" dirty="0"/>
              <a:t>How did we come to talk about this?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6950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72817" y="484584"/>
            <a:ext cx="8208912" cy="864096"/>
          </a:xfrm>
        </p:spPr>
        <p:txBody>
          <a:bodyPr/>
          <a:lstStyle/>
          <a:p>
            <a:r>
              <a:rPr lang="en-US" sz="4000" dirty="0"/>
              <a:t>One size fits all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67" y="1348680"/>
            <a:ext cx="7091265" cy="472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4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9308" y="409939"/>
            <a:ext cx="8208912" cy="864096"/>
          </a:xfrm>
        </p:spPr>
        <p:txBody>
          <a:bodyPr/>
          <a:lstStyle/>
          <a:p>
            <a:r>
              <a:rPr lang="en-US" sz="4000" dirty="0"/>
              <a:t>Indicator/tools inflation</a:t>
            </a:r>
            <a:endParaRPr lang="en-GB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506" y="1536149"/>
            <a:ext cx="6622987" cy="463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8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3494" y="559229"/>
            <a:ext cx="8208912" cy="864096"/>
          </a:xfrm>
        </p:spPr>
        <p:txBody>
          <a:bodyPr/>
          <a:lstStyle/>
          <a:p>
            <a:r>
              <a:rPr lang="en-US" sz="4000" dirty="0"/>
              <a:t>Standardization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51" y="1625244"/>
            <a:ext cx="7354497" cy="416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77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70156" y="1567085"/>
            <a:ext cx="7920701" cy="4536504"/>
          </a:xfrm>
        </p:spPr>
        <p:txBody>
          <a:bodyPr/>
          <a:lstStyle/>
          <a:p>
            <a:r>
              <a:rPr lang="en-US" dirty="0"/>
              <a:t>Various assessment formats collect data that are:</a:t>
            </a:r>
          </a:p>
          <a:p>
            <a:pPr lvl="1"/>
            <a:r>
              <a:rPr lang="en-US" b="1" dirty="0"/>
              <a:t>Incomparable </a:t>
            </a:r>
          </a:p>
          <a:p>
            <a:pPr lvl="1"/>
            <a:r>
              <a:rPr lang="en-US" b="1" dirty="0"/>
              <a:t>Mixed quality </a:t>
            </a:r>
          </a:p>
          <a:p>
            <a:pPr lvl="1"/>
            <a:r>
              <a:rPr lang="en-US" b="1" dirty="0"/>
              <a:t>Difficult to consolidate</a:t>
            </a:r>
          </a:p>
          <a:p>
            <a:r>
              <a:rPr lang="en-US" dirty="0"/>
              <a:t>This situation leads to:</a:t>
            </a:r>
          </a:p>
          <a:p>
            <a:pPr lvl="1"/>
            <a:r>
              <a:rPr lang="en-US" b="1" dirty="0"/>
              <a:t>Limited data coverage</a:t>
            </a:r>
          </a:p>
          <a:p>
            <a:pPr lvl="1"/>
            <a:r>
              <a:rPr lang="en-US" b="1" dirty="0"/>
              <a:t>Duplication of efforts</a:t>
            </a:r>
          </a:p>
          <a:p>
            <a:pPr lvl="1"/>
            <a:r>
              <a:rPr lang="en-US" b="1" dirty="0"/>
              <a:t>Squander of resources</a:t>
            </a:r>
          </a:p>
          <a:p>
            <a:pPr lvl="1"/>
            <a:r>
              <a:rPr lang="en-US" b="1" dirty="0"/>
              <a:t>Putting a burden on people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79081" y="535039"/>
            <a:ext cx="8364919" cy="864096"/>
          </a:xfrm>
        </p:spPr>
        <p:txBody>
          <a:bodyPr/>
          <a:lstStyle/>
          <a:p>
            <a:r>
              <a:rPr lang="en-US" sz="4000" dirty="0"/>
              <a:t>Why it is needed? Key issues: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2823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2833" y="1686356"/>
            <a:ext cx="8181958" cy="4536504"/>
          </a:xfrm>
        </p:spPr>
        <p:txBody>
          <a:bodyPr/>
          <a:lstStyle/>
          <a:p>
            <a:r>
              <a:rPr lang="en-US" dirty="0"/>
              <a:t>A country list of indicators/questions that is</a:t>
            </a:r>
          </a:p>
          <a:p>
            <a:pPr lvl="1"/>
            <a:r>
              <a:rPr lang="en-US" b="1" dirty="0"/>
              <a:t>Designed to collect the minimum amount of data </a:t>
            </a:r>
            <a:r>
              <a:rPr lang="en-US" dirty="0"/>
              <a:t>to assess WASH needs, vulnerabilities and service provision</a:t>
            </a:r>
          </a:p>
          <a:p>
            <a:pPr lvl="1"/>
            <a:r>
              <a:rPr lang="en-US" b="1" dirty="0"/>
              <a:t>Flexible enough to be included in all data collection initiatives by all organizations</a:t>
            </a:r>
          </a:p>
          <a:p>
            <a:r>
              <a:rPr lang="en-US" dirty="0"/>
              <a:t>It is not a prescriptive golden standard that would fit all assessment needs nor a finalized questionnaire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2833" y="613335"/>
            <a:ext cx="8364919" cy="864096"/>
          </a:xfrm>
        </p:spPr>
        <p:txBody>
          <a:bodyPr/>
          <a:lstStyle/>
          <a:p>
            <a:r>
              <a:rPr lang="en-US" sz="4000" dirty="0"/>
              <a:t>What are we talking about?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7151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2833" y="1417796"/>
            <a:ext cx="8181958" cy="4536504"/>
          </a:xfrm>
        </p:spPr>
        <p:txBody>
          <a:bodyPr/>
          <a:lstStyle/>
          <a:p>
            <a:r>
              <a:rPr lang="en-US" b="1" dirty="0"/>
              <a:t>Short and concise to collect the bare minimum amount of data we need</a:t>
            </a:r>
          </a:p>
          <a:p>
            <a:pPr lvl="1"/>
            <a:r>
              <a:rPr lang="en-US" dirty="0"/>
              <a:t>Up to 10 indicators and 20 questions </a:t>
            </a:r>
          </a:p>
          <a:p>
            <a:r>
              <a:rPr lang="en-US" b="1" dirty="0"/>
              <a:t>Developed both at KI and HH level </a:t>
            </a:r>
          </a:p>
          <a:p>
            <a:pPr lvl="1"/>
            <a:r>
              <a:rPr lang="en-US" dirty="0"/>
              <a:t>KI and HH questions should be as much aligned as possible to collect comparable data</a:t>
            </a:r>
          </a:p>
          <a:p>
            <a:r>
              <a:rPr lang="en-US" b="1" dirty="0"/>
              <a:t>Consensual and accepted by all members</a:t>
            </a:r>
          </a:p>
          <a:p>
            <a:pPr lvl="1"/>
            <a:r>
              <a:rPr lang="en-US" dirty="0"/>
              <a:t>The process of developing the list should be as participatory as possible to develop ownership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79081" y="553700"/>
            <a:ext cx="8364919" cy="864096"/>
          </a:xfrm>
        </p:spPr>
        <p:txBody>
          <a:bodyPr/>
          <a:lstStyle/>
          <a:p>
            <a:r>
              <a:rPr lang="en-US" sz="4000" dirty="0"/>
              <a:t>Key features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4435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08912" cy="864096"/>
          </a:xfrm>
        </p:spPr>
        <p:txBody>
          <a:bodyPr/>
          <a:lstStyle/>
          <a:p>
            <a:r>
              <a:rPr lang="en-US" sz="4000" dirty="0"/>
              <a:t>Examples of Core Indicators/Questions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5495" y="1497844"/>
            <a:ext cx="3246040" cy="5440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Yemen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572000" y="1473255"/>
            <a:ext cx="3246040" cy="69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kern="0" dirty="0"/>
              <a:t>Bangladesh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5" y="2198936"/>
            <a:ext cx="2910138" cy="31548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716" y="2226365"/>
            <a:ext cx="2538093" cy="298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87818"/>
      </p:ext>
    </p:extLst>
  </p:cSld>
  <p:clrMapOvr>
    <a:masterClrMapping/>
  </p:clrMapOvr>
</p:sld>
</file>

<file path=ppt/theme/theme1.xml><?xml version="1.0" encoding="utf-8"?>
<a:theme xmlns:a="http://schemas.openxmlformats.org/drawingml/2006/main" name="GWC_PpointPresTemplate_Dec2015">
  <a:themeElements>
    <a:clrScheme name="GWC.fin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462"/>
      </a:accent1>
      <a:accent2>
        <a:srgbClr val="272D2D"/>
      </a:accent2>
      <a:accent3>
        <a:srgbClr val="117DBF"/>
      </a:accent3>
      <a:accent4>
        <a:srgbClr val="B5AC7D"/>
      </a:accent4>
      <a:accent5>
        <a:srgbClr val="37A76F"/>
      </a:accent5>
      <a:accent6>
        <a:srgbClr val="EE5859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uvelle présentation">
  <a:themeElements>
    <a:clrScheme name="GWC.fin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462"/>
      </a:accent1>
      <a:accent2>
        <a:srgbClr val="B5AC7D"/>
      </a:accent2>
      <a:accent3>
        <a:srgbClr val="117DBF"/>
      </a:accent3>
      <a:accent4>
        <a:srgbClr val="8C9C9C"/>
      </a:accent4>
      <a:accent5>
        <a:srgbClr val="37A76F"/>
      </a:accent5>
      <a:accent6>
        <a:srgbClr val="EE5859"/>
      </a:accent6>
      <a:hlink>
        <a:srgbClr val="0000FF"/>
      </a:hlink>
      <a:folHlink>
        <a:srgbClr val="800080"/>
      </a:folHlink>
    </a:clrScheme>
    <a:fontScheme name="REACH text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14120</TotalTime>
  <Words>635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ＭＳ Ｐゴシック</vt:lpstr>
      <vt:lpstr>Arial</vt:lpstr>
      <vt:lpstr>Arial Narrow</vt:lpstr>
      <vt:lpstr>Calibri</vt:lpstr>
      <vt:lpstr>Trade Gothic LT Std</vt:lpstr>
      <vt:lpstr>GWC_PpointPresTemplate_Dec2015</vt:lpstr>
      <vt:lpstr>Nouvelle présentation</vt:lpstr>
      <vt:lpstr>Developing and using Core Indicators and Questions</vt:lpstr>
      <vt:lpstr>How did we come to talk about this?</vt:lpstr>
      <vt:lpstr>One size fits all</vt:lpstr>
      <vt:lpstr>Indicator/tools inflation</vt:lpstr>
      <vt:lpstr>Standardization</vt:lpstr>
      <vt:lpstr>Why it is needed? Key issues:</vt:lpstr>
      <vt:lpstr>What are we talking about?</vt:lpstr>
      <vt:lpstr>Key features</vt:lpstr>
      <vt:lpstr>Examples of Core Indicators/Questions </vt:lpstr>
      <vt:lpstr>Designing Core Indicators/Questions</vt:lpstr>
      <vt:lpstr>Next steps?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Goldthorpe</dc:creator>
  <cp:lastModifiedBy>Augusto Come</cp:lastModifiedBy>
  <cp:revision>528</cp:revision>
  <dcterms:created xsi:type="dcterms:W3CDTF">2015-05-20T15:21:11Z</dcterms:created>
  <dcterms:modified xsi:type="dcterms:W3CDTF">2017-12-04T17:36:25Z</dcterms:modified>
</cp:coreProperties>
</file>